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tiff" ContentType="image/tiff"/>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6" r:id="rId2"/>
    <p:sldMasterId id="2147483757" r:id="rId3"/>
    <p:sldMasterId id="2147483847" r:id="rId4"/>
  </p:sldMasterIdLst>
  <p:notesMasterIdLst>
    <p:notesMasterId r:id="rId93"/>
  </p:notesMasterIdLst>
  <p:handoutMasterIdLst>
    <p:handoutMasterId r:id="rId94"/>
  </p:handoutMasterIdLst>
  <p:sldIdLst>
    <p:sldId id="315" r:id="rId5"/>
    <p:sldId id="604" r:id="rId6"/>
    <p:sldId id="583" r:id="rId7"/>
    <p:sldId id="814" r:id="rId8"/>
    <p:sldId id="849" r:id="rId9"/>
    <p:sldId id="850" r:id="rId10"/>
    <p:sldId id="594" r:id="rId11"/>
    <p:sldId id="827" r:id="rId12"/>
    <p:sldId id="828" r:id="rId13"/>
    <p:sldId id="829" r:id="rId14"/>
    <p:sldId id="733" r:id="rId15"/>
    <p:sldId id="830" r:id="rId16"/>
    <p:sldId id="831" r:id="rId17"/>
    <p:sldId id="734" r:id="rId18"/>
    <p:sldId id="684" r:id="rId19"/>
    <p:sldId id="620" r:id="rId20"/>
    <p:sldId id="832" r:id="rId21"/>
    <p:sldId id="735" r:id="rId22"/>
    <p:sldId id="833" r:id="rId23"/>
    <p:sldId id="834" r:id="rId24"/>
    <p:sldId id="835" r:id="rId25"/>
    <p:sldId id="836" r:id="rId26"/>
    <p:sldId id="837" r:id="rId27"/>
    <p:sldId id="838" r:id="rId28"/>
    <p:sldId id="839" r:id="rId29"/>
    <p:sldId id="840" r:id="rId30"/>
    <p:sldId id="736" r:id="rId31"/>
    <p:sldId id="692" r:id="rId32"/>
    <p:sldId id="621" r:id="rId33"/>
    <p:sldId id="815" r:id="rId34"/>
    <p:sldId id="738" r:id="rId35"/>
    <p:sldId id="816" r:id="rId36"/>
    <p:sldId id="817" r:id="rId37"/>
    <p:sldId id="818" r:id="rId38"/>
    <p:sldId id="819" r:id="rId39"/>
    <p:sldId id="820" r:id="rId40"/>
    <p:sldId id="821" r:id="rId41"/>
    <p:sldId id="822" r:id="rId42"/>
    <p:sldId id="823" r:id="rId43"/>
    <p:sldId id="824" r:id="rId44"/>
    <p:sldId id="826" r:id="rId45"/>
    <p:sldId id="825" r:id="rId46"/>
    <p:sldId id="622" r:id="rId47"/>
    <p:sldId id="675" r:id="rId48"/>
    <p:sldId id="739" r:id="rId49"/>
    <p:sldId id="841" r:id="rId50"/>
    <p:sldId id="842" r:id="rId51"/>
    <p:sldId id="843" r:id="rId52"/>
    <p:sldId id="844" r:id="rId53"/>
    <p:sldId id="845" r:id="rId54"/>
    <p:sldId id="846" r:id="rId55"/>
    <p:sldId id="848" r:id="rId56"/>
    <p:sldId id="707" r:id="rId57"/>
    <p:sldId id="608" r:id="rId58"/>
    <p:sldId id="789" r:id="rId59"/>
    <p:sldId id="766" r:id="rId60"/>
    <p:sldId id="767" r:id="rId61"/>
    <p:sldId id="768" r:id="rId62"/>
    <p:sldId id="769" r:id="rId63"/>
    <p:sldId id="770" r:id="rId64"/>
    <p:sldId id="771" r:id="rId65"/>
    <p:sldId id="792" r:id="rId66"/>
    <p:sldId id="811" r:id="rId67"/>
    <p:sldId id="777" r:id="rId68"/>
    <p:sldId id="778" r:id="rId69"/>
    <p:sldId id="779" r:id="rId70"/>
    <p:sldId id="780" r:id="rId71"/>
    <p:sldId id="781" r:id="rId72"/>
    <p:sldId id="782" r:id="rId73"/>
    <p:sldId id="794" r:id="rId74"/>
    <p:sldId id="795" r:id="rId75"/>
    <p:sldId id="813" r:id="rId76"/>
    <p:sldId id="804" r:id="rId77"/>
    <p:sldId id="803" r:id="rId78"/>
    <p:sldId id="805" r:id="rId79"/>
    <p:sldId id="797" r:id="rId80"/>
    <p:sldId id="812" r:id="rId81"/>
    <p:sldId id="802" r:id="rId82"/>
    <p:sldId id="809" r:id="rId83"/>
    <p:sldId id="808" r:id="rId84"/>
    <p:sldId id="806" r:id="rId85"/>
    <p:sldId id="807" r:id="rId86"/>
    <p:sldId id="799" r:id="rId87"/>
    <p:sldId id="810" r:id="rId88"/>
    <p:sldId id="801" r:id="rId89"/>
    <p:sldId id="796" r:id="rId90"/>
    <p:sldId id="798" r:id="rId91"/>
    <p:sldId id="800"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8" userDrawn="1">
          <p15:clr>
            <a:srgbClr val="A4A3A4"/>
          </p15:clr>
        </p15:guide>
        <p15:guide id="2" pos="3840" userDrawn="1">
          <p15:clr>
            <a:srgbClr val="A4A3A4"/>
          </p15:clr>
        </p15:guide>
        <p15:guide id="3" orient="horz" pos="9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8383"/>
    <a:srgbClr val="8C8C8C"/>
    <a:srgbClr val="6E6E6E"/>
    <a:srgbClr val="216E6E"/>
    <a:srgbClr val="32464F"/>
    <a:srgbClr val="296958"/>
    <a:srgbClr val="0033CC"/>
    <a:srgbClr val="7CA2A2"/>
    <a:srgbClr val="828D99"/>
    <a:srgbClr val="8ED8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24" autoAdjust="0"/>
    <p:restoredTop sz="92579" autoAdjust="0"/>
  </p:normalViewPr>
  <p:slideViewPr>
    <p:cSldViewPr snapToGrid="0">
      <p:cViewPr varScale="1">
        <p:scale>
          <a:sx n="105" d="100"/>
          <a:sy n="105" d="100"/>
        </p:scale>
        <p:origin x="1044" y="114"/>
      </p:cViewPr>
      <p:guideLst>
        <p:guide orient="horz" pos="1298"/>
        <p:guide pos="3840"/>
        <p:guide orient="horz" pos="913"/>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52" d="100"/>
          <a:sy n="52" d="100"/>
        </p:scale>
        <p:origin x="2862"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handoutMaster" Target="handoutMasters/handoutMaster1.xml"/><Relationship Id="rId99"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Previous CPC (Avg)</c:v>
                </c:pt>
              </c:strCache>
            </c:strRef>
          </c:tx>
          <c:spPr>
            <a:ln w="15875" cap="rnd">
              <a:solidFill>
                <a:schemeClr val="accent1"/>
              </a:solidFill>
              <a:round/>
            </a:ln>
            <a:effectLst/>
          </c:spPr>
          <c:marker>
            <c:symbol val="circle"/>
            <c:size val="5"/>
            <c:spPr>
              <a:solidFill>
                <a:schemeClr val="accent1"/>
              </a:solidFill>
              <a:ln w="9525">
                <a:solidFill>
                  <a:schemeClr val="accent1"/>
                </a:solidFill>
              </a:ln>
              <a:effectLst/>
            </c:spPr>
          </c:marker>
          <c:cat>
            <c:strRef>
              <c:f>Sheet1!$A$2:$A$21</c:f>
              <c:strCache>
                <c:ptCount val="20"/>
                <c:pt idx="0">
                  <c:v>Atlanta</c:v>
                </c:pt>
                <c:pt idx="1">
                  <c:v>Austin</c:v>
                </c:pt>
                <c:pt idx="2">
                  <c:v>Boston</c:v>
                </c:pt>
                <c:pt idx="3">
                  <c:v>Chicago</c:v>
                </c:pt>
                <c:pt idx="4">
                  <c:v>Dallas</c:v>
                </c:pt>
                <c:pt idx="5">
                  <c:v>Denver</c:v>
                </c:pt>
                <c:pt idx="6">
                  <c:v>Houston</c:v>
                </c:pt>
                <c:pt idx="7">
                  <c:v>Los Angeles</c:v>
                </c:pt>
                <c:pt idx="8">
                  <c:v>Minneapolis</c:v>
                </c:pt>
                <c:pt idx="9">
                  <c:v>New Orleans</c:v>
                </c:pt>
                <c:pt idx="10">
                  <c:v>Orlando</c:v>
                </c:pt>
                <c:pt idx="11">
                  <c:v>Philadelphia</c:v>
                </c:pt>
                <c:pt idx="12">
                  <c:v>Phoenix</c:v>
                </c:pt>
                <c:pt idx="13">
                  <c:v>Portland</c:v>
                </c:pt>
                <c:pt idx="14">
                  <c:v>Reno</c:v>
                </c:pt>
                <c:pt idx="15">
                  <c:v>San Antonio</c:v>
                </c:pt>
                <c:pt idx="16">
                  <c:v>San Diego</c:v>
                </c:pt>
                <c:pt idx="17">
                  <c:v>San Francisco</c:v>
                </c:pt>
                <c:pt idx="18">
                  <c:v>Seattle</c:v>
                </c:pt>
                <c:pt idx="19">
                  <c:v>Washington</c:v>
                </c:pt>
              </c:strCache>
            </c:strRef>
          </c:cat>
          <c:val>
            <c:numRef>
              <c:f>Sheet1!$B$2:$B$21</c:f>
              <c:numCache>
                <c:formatCode>_-[$$-409]* #,##0.00_ ;_-[$$-409]* \-#,##0.00\ ;_-[$$-409]* "-"??_ ;_-@_ </c:formatCode>
                <c:ptCount val="20"/>
                <c:pt idx="0">
                  <c:v>7.06</c:v>
                </c:pt>
                <c:pt idx="1">
                  <c:v>7.06</c:v>
                </c:pt>
                <c:pt idx="2">
                  <c:v>4.13</c:v>
                </c:pt>
                <c:pt idx="3">
                  <c:v>4.68</c:v>
                </c:pt>
                <c:pt idx="4">
                  <c:v>7.06</c:v>
                </c:pt>
                <c:pt idx="5">
                  <c:v>7.06</c:v>
                </c:pt>
                <c:pt idx="6">
                  <c:v>7.06</c:v>
                </c:pt>
                <c:pt idx="7">
                  <c:v>4.13</c:v>
                </c:pt>
                <c:pt idx="8">
                  <c:v>5.01</c:v>
                </c:pt>
                <c:pt idx="9">
                  <c:v>5.01</c:v>
                </c:pt>
                <c:pt idx="10">
                  <c:v>4.13</c:v>
                </c:pt>
                <c:pt idx="11">
                  <c:v>4.13</c:v>
                </c:pt>
                <c:pt idx="12">
                  <c:v>7.06</c:v>
                </c:pt>
                <c:pt idx="13">
                  <c:v>4.13</c:v>
                </c:pt>
                <c:pt idx="14">
                  <c:v>4.13</c:v>
                </c:pt>
                <c:pt idx="15">
                  <c:v>4.13</c:v>
                </c:pt>
                <c:pt idx="16">
                  <c:v>4.13</c:v>
                </c:pt>
                <c:pt idx="17">
                  <c:v>5.03</c:v>
                </c:pt>
                <c:pt idx="18">
                  <c:v>7.06</c:v>
                </c:pt>
                <c:pt idx="19">
                  <c:v>4.13</c:v>
                </c:pt>
              </c:numCache>
            </c:numRef>
          </c:val>
          <c:smooth val="0"/>
          <c:extLst>
            <c:ext xmlns:c16="http://schemas.microsoft.com/office/drawing/2014/chart" uri="{C3380CC4-5D6E-409C-BE32-E72D297353CC}">
              <c16:uniqueId val="{00000000-E0C8-44E1-AB44-69422A8D1DE7}"/>
            </c:ext>
          </c:extLst>
        </c:ser>
        <c:ser>
          <c:idx val="1"/>
          <c:order val="1"/>
          <c:tx>
            <c:strRef>
              <c:f>Sheet1!$C$1</c:f>
              <c:strCache>
                <c:ptCount val="1"/>
                <c:pt idx="0">
                  <c:v>Revised 1st Spot CPC</c:v>
                </c:pt>
              </c:strCache>
            </c:strRef>
          </c:tx>
          <c:spPr>
            <a:ln w="15875" cap="rnd">
              <a:solidFill>
                <a:schemeClr val="accent2"/>
              </a:solidFill>
              <a:round/>
            </a:ln>
            <a:effectLst/>
          </c:spPr>
          <c:marker>
            <c:symbol val="circle"/>
            <c:size val="5"/>
            <c:spPr>
              <a:solidFill>
                <a:schemeClr val="accent2"/>
              </a:solidFill>
              <a:ln w="9525">
                <a:solidFill>
                  <a:schemeClr val="accent2"/>
                </a:solidFill>
              </a:ln>
              <a:effectLst/>
            </c:spPr>
          </c:marker>
          <c:cat>
            <c:strRef>
              <c:f>Sheet1!$A$2:$A$21</c:f>
              <c:strCache>
                <c:ptCount val="20"/>
                <c:pt idx="0">
                  <c:v>Atlanta</c:v>
                </c:pt>
                <c:pt idx="1">
                  <c:v>Austin</c:v>
                </c:pt>
                <c:pt idx="2">
                  <c:v>Boston</c:v>
                </c:pt>
                <c:pt idx="3">
                  <c:v>Chicago</c:v>
                </c:pt>
                <c:pt idx="4">
                  <c:v>Dallas</c:v>
                </c:pt>
                <c:pt idx="5">
                  <c:v>Denver</c:v>
                </c:pt>
                <c:pt idx="6">
                  <c:v>Houston</c:v>
                </c:pt>
                <c:pt idx="7">
                  <c:v>Los Angeles</c:v>
                </c:pt>
                <c:pt idx="8">
                  <c:v>Minneapolis</c:v>
                </c:pt>
                <c:pt idx="9">
                  <c:v>New Orleans</c:v>
                </c:pt>
                <c:pt idx="10">
                  <c:v>Orlando</c:v>
                </c:pt>
                <c:pt idx="11">
                  <c:v>Philadelphia</c:v>
                </c:pt>
                <c:pt idx="12">
                  <c:v>Phoenix</c:v>
                </c:pt>
                <c:pt idx="13">
                  <c:v>Portland</c:v>
                </c:pt>
                <c:pt idx="14">
                  <c:v>Reno</c:v>
                </c:pt>
                <c:pt idx="15">
                  <c:v>San Antonio</c:v>
                </c:pt>
                <c:pt idx="16">
                  <c:v>San Diego</c:v>
                </c:pt>
                <c:pt idx="17">
                  <c:v>San Francisco</c:v>
                </c:pt>
                <c:pt idx="18">
                  <c:v>Seattle</c:v>
                </c:pt>
                <c:pt idx="19">
                  <c:v>Washington</c:v>
                </c:pt>
              </c:strCache>
            </c:strRef>
          </c:cat>
          <c:val>
            <c:numRef>
              <c:f>Sheet1!$C$2:$C$21</c:f>
              <c:numCache>
                <c:formatCode>_-[$$-409]* #,##0.00_ ;_-[$$-409]* \-#,##0.00\ ;_-[$$-409]* "-"??_ ;_-@_ </c:formatCode>
                <c:ptCount val="20"/>
                <c:pt idx="0">
                  <c:v>3.39</c:v>
                </c:pt>
                <c:pt idx="1">
                  <c:v>4.7699999999999987</c:v>
                </c:pt>
                <c:pt idx="2">
                  <c:v>4.13</c:v>
                </c:pt>
                <c:pt idx="3">
                  <c:v>3.45</c:v>
                </c:pt>
                <c:pt idx="4">
                  <c:v>5.6199999999999957</c:v>
                </c:pt>
                <c:pt idx="5">
                  <c:v>6.24</c:v>
                </c:pt>
                <c:pt idx="6">
                  <c:v>7.06</c:v>
                </c:pt>
                <c:pt idx="7">
                  <c:v>3.67</c:v>
                </c:pt>
                <c:pt idx="8">
                  <c:v>3.55</c:v>
                </c:pt>
                <c:pt idx="9">
                  <c:v>1.62</c:v>
                </c:pt>
                <c:pt idx="10">
                  <c:v>2.5299999999999998</c:v>
                </c:pt>
                <c:pt idx="11">
                  <c:v>2.0299999999999998</c:v>
                </c:pt>
                <c:pt idx="12">
                  <c:v>5.29</c:v>
                </c:pt>
                <c:pt idx="13">
                  <c:v>4.13</c:v>
                </c:pt>
                <c:pt idx="14">
                  <c:v>4.13</c:v>
                </c:pt>
                <c:pt idx="15">
                  <c:v>4.13</c:v>
                </c:pt>
                <c:pt idx="16">
                  <c:v>1.51</c:v>
                </c:pt>
                <c:pt idx="17">
                  <c:v>3.03</c:v>
                </c:pt>
                <c:pt idx="18">
                  <c:v>4.53</c:v>
                </c:pt>
                <c:pt idx="19">
                  <c:v>4.13</c:v>
                </c:pt>
              </c:numCache>
            </c:numRef>
          </c:val>
          <c:smooth val="0"/>
          <c:extLst>
            <c:ext xmlns:c16="http://schemas.microsoft.com/office/drawing/2014/chart" uri="{C3380CC4-5D6E-409C-BE32-E72D297353CC}">
              <c16:uniqueId val="{00000001-E0C8-44E1-AB44-69422A8D1DE7}"/>
            </c:ext>
          </c:extLst>
        </c:ser>
        <c:dLbls>
          <c:showLegendKey val="0"/>
          <c:showVal val="0"/>
          <c:showCatName val="0"/>
          <c:showSerName val="0"/>
          <c:showPercent val="0"/>
          <c:showBubbleSize val="0"/>
        </c:dLbls>
        <c:marker val="1"/>
        <c:smooth val="0"/>
        <c:axId val="-2121582664"/>
        <c:axId val="-2121074888"/>
      </c:lineChart>
      <c:catAx>
        <c:axId val="-2121582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pPr>
            <a:endParaRPr lang="en-US"/>
          </a:p>
        </c:txPr>
        <c:crossAx val="-2121074888"/>
        <c:crosses val="autoZero"/>
        <c:auto val="0"/>
        <c:lblAlgn val="ctr"/>
        <c:lblOffset val="100"/>
        <c:noMultiLvlLbl val="0"/>
      </c:catAx>
      <c:valAx>
        <c:axId val="-2121074888"/>
        <c:scaling>
          <c:orientation val="minMax"/>
        </c:scaling>
        <c:delete val="0"/>
        <c:axPos val="l"/>
        <c:numFmt formatCode="_-[$$-409]* #,##0.00_ ;_-[$$-409]* \-#,##0.00\ ;_-[$$-409]* &quot;-&quot;??_ ;_-@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pPr>
            <a:endParaRPr lang="en-US"/>
          </a:p>
        </c:txPr>
        <c:crossAx val="-2121582664"/>
        <c:crosses val="autoZero"/>
        <c:crossBetween val="between"/>
        <c:majorUnit val="2"/>
      </c:valAx>
      <c:spPr>
        <a:noFill/>
        <a:ln>
          <a:noFill/>
        </a:ln>
        <a:effectLst/>
      </c:spPr>
    </c:plotArea>
    <c:legend>
      <c:legendPos val="t"/>
      <c:layout>
        <c:manualLayout>
          <c:xMode val="edge"/>
          <c:yMode val="edge"/>
          <c:x val="0.406134951881015"/>
          <c:y val="4.6712962962962998E-2"/>
          <c:w val="0.57375240594925603"/>
          <c:h val="7.0448745990084605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pPr>
          <a:endParaRPr lang="en-US"/>
        </a:p>
      </c:txPr>
    </c:legend>
    <c:plotVisOnly val="1"/>
    <c:dispBlanksAs val="gap"/>
    <c:showDLblsOverMax val="0"/>
  </c:chart>
  <c:spPr>
    <a:noFill/>
    <a:ln w="9525" cap="flat" cmpd="sng" algn="ctr">
      <a:solidFill>
        <a:schemeClr val="tx1">
          <a:lumMod val="15000"/>
          <a:lumOff val="85000"/>
        </a:schemeClr>
      </a:solidFill>
      <a:round/>
    </a:ln>
    <a:effectLst/>
  </c:spPr>
  <c:txPr>
    <a:bodyPr/>
    <a:lstStyle/>
    <a:p>
      <a:pPr>
        <a:defRPr>
          <a:latin typeface="Segoe UI" panose="020B0502040204020203" pitchFamily="34" charset="0"/>
          <a:ea typeface="Segoe UI" panose="020B0502040204020203" pitchFamily="34" charset="0"/>
          <a:cs typeface="Segoe UI" panose="020B0502040204020203"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D8F402-EC57-4740-80E6-9A21E08A56EE}"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91556F8D-5CC7-459E-B021-C0C9F21F269B}">
      <dgm:prSet phldrT="[Text]" custT="1"/>
      <dgm:spPr/>
      <dgm:t>
        <a:bodyPr/>
        <a:lstStyle/>
        <a:p>
          <a:r>
            <a:rPr lang="en-US" sz="700" b="1" dirty="0">
              <a:latin typeface="Segoe UI" panose="020B0502040204020203" pitchFamily="34" charset="0"/>
              <a:ea typeface="Segoe UI" panose="020B0502040204020203" pitchFamily="34" charset="0"/>
              <a:cs typeface="Segoe UI" panose="020B0502040204020203" pitchFamily="34" charset="0"/>
            </a:rPr>
            <a:t>HDS Marketing Operations </a:t>
          </a:r>
        </a:p>
      </dgm:t>
    </dgm:pt>
    <dgm:pt modelId="{E2190EE5-9960-406C-BE5F-481AD1004D78}" type="parTrans" cxnId="{F46F1B1D-366F-4AF3-A1C2-388EBDF80987}">
      <dgm:prSet/>
      <dgm:spPr/>
      <dgm:t>
        <a:bodyPr/>
        <a:lstStyle/>
        <a:p>
          <a:endParaRPr lang="en-US" sz="700" b="1">
            <a:latin typeface="Segoe UI" panose="020B0502040204020203" pitchFamily="34" charset="0"/>
            <a:ea typeface="Segoe UI" panose="020B0502040204020203" pitchFamily="34" charset="0"/>
            <a:cs typeface="Segoe UI" panose="020B0502040204020203" pitchFamily="34" charset="0"/>
          </a:endParaRPr>
        </a:p>
      </dgm:t>
    </dgm:pt>
    <dgm:pt modelId="{102AF341-7614-4216-90DA-984563F42EF3}" type="sibTrans" cxnId="{F46F1B1D-366F-4AF3-A1C2-388EBDF80987}">
      <dgm:prSet/>
      <dgm:spPr/>
      <dgm:t>
        <a:bodyPr/>
        <a:lstStyle/>
        <a:p>
          <a:endParaRPr lang="en-US" sz="700" b="1">
            <a:latin typeface="Segoe UI" panose="020B0502040204020203" pitchFamily="34" charset="0"/>
            <a:ea typeface="Segoe UI" panose="020B0502040204020203" pitchFamily="34" charset="0"/>
            <a:cs typeface="Segoe UI" panose="020B0502040204020203" pitchFamily="34" charset="0"/>
          </a:endParaRPr>
        </a:p>
      </dgm:t>
    </dgm:pt>
    <dgm:pt modelId="{3544F4A9-590D-42FE-B967-F0AAB4EC86A8}">
      <dgm:prSet phldrT="[Text]" custT="1"/>
      <dgm:spPr/>
      <dgm:t>
        <a:bodyPr/>
        <a:lstStyle/>
        <a:p>
          <a:pPr>
            <a:buFont typeface="+mj-lt"/>
            <a:buNone/>
          </a:pPr>
          <a:r>
            <a:rPr lang="en-US" sz="700" b="1" dirty="0">
              <a:latin typeface="Segoe UI" panose="020B0502040204020203" pitchFamily="34" charset="0"/>
              <a:ea typeface="Segoe UI" panose="020B0502040204020203" pitchFamily="34" charset="0"/>
              <a:cs typeface="Segoe UI" panose="020B0502040204020203" pitchFamily="34" charset="0"/>
            </a:rPr>
            <a:t>Demand Gen</a:t>
          </a:r>
        </a:p>
      </dgm:t>
    </dgm:pt>
    <dgm:pt modelId="{2369AD3E-4813-478F-87DC-447343B83079}" type="parTrans" cxnId="{8220F7EC-EB8D-4C3B-8265-A8527F27C319}">
      <dgm:prSet/>
      <dgm:spPr/>
      <dgm:t>
        <a:bodyPr/>
        <a:lstStyle/>
        <a:p>
          <a:endParaRPr lang="en-US" sz="700" b="1">
            <a:latin typeface="Segoe UI" panose="020B0502040204020203" pitchFamily="34" charset="0"/>
            <a:ea typeface="Segoe UI" panose="020B0502040204020203" pitchFamily="34" charset="0"/>
            <a:cs typeface="Segoe UI" panose="020B0502040204020203" pitchFamily="34" charset="0"/>
          </a:endParaRPr>
        </a:p>
      </dgm:t>
    </dgm:pt>
    <dgm:pt modelId="{6E27FB18-652F-435D-8044-4F781E20F924}" type="sibTrans" cxnId="{8220F7EC-EB8D-4C3B-8265-A8527F27C319}">
      <dgm:prSet/>
      <dgm:spPr/>
      <dgm:t>
        <a:bodyPr/>
        <a:lstStyle/>
        <a:p>
          <a:endParaRPr lang="en-US" sz="700" b="1">
            <a:latin typeface="Segoe UI" panose="020B0502040204020203" pitchFamily="34" charset="0"/>
            <a:ea typeface="Segoe UI" panose="020B0502040204020203" pitchFamily="34" charset="0"/>
            <a:cs typeface="Segoe UI" panose="020B0502040204020203" pitchFamily="34" charset="0"/>
          </a:endParaRPr>
        </a:p>
      </dgm:t>
    </dgm:pt>
    <dgm:pt modelId="{7BADED20-3B38-4947-8612-8F5692162A72}">
      <dgm:prSet custT="1"/>
      <dgm:spPr/>
      <dgm:t>
        <a:bodyPr/>
        <a:lstStyle/>
        <a:p>
          <a:pPr>
            <a:buFont typeface="+mj-lt"/>
            <a:buNone/>
          </a:pPr>
          <a:r>
            <a:rPr lang="en-US" sz="700" b="1" dirty="0">
              <a:latin typeface="Segoe UI" panose="020B0502040204020203" pitchFamily="34" charset="0"/>
              <a:ea typeface="Segoe UI" panose="020B0502040204020203" pitchFamily="34" charset="0"/>
              <a:cs typeface="Segoe UI" panose="020B0502040204020203" pitchFamily="34" charset="0"/>
            </a:rPr>
            <a:t>Field&amp; Tele Marketing</a:t>
          </a:r>
          <a:endParaRPr lang="en-IN" sz="700" b="1" dirty="0">
            <a:latin typeface="Segoe UI" panose="020B0502040204020203" pitchFamily="34" charset="0"/>
            <a:ea typeface="Segoe UI" panose="020B0502040204020203" pitchFamily="34" charset="0"/>
            <a:cs typeface="Segoe UI" panose="020B0502040204020203" pitchFamily="34" charset="0"/>
          </a:endParaRPr>
        </a:p>
      </dgm:t>
    </dgm:pt>
    <dgm:pt modelId="{5EAE6449-D751-4B3C-B34D-7B55037627B7}" type="parTrans" cxnId="{1D5CA056-B348-4909-A1E2-2AB21CAD3505}">
      <dgm:prSet/>
      <dgm:spPr/>
      <dgm:t>
        <a:bodyPr/>
        <a:lstStyle/>
        <a:p>
          <a:endParaRPr lang="en-US" sz="700" b="1">
            <a:latin typeface="Segoe UI" panose="020B0502040204020203" pitchFamily="34" charset="0"/>
            <a:ea typeface="Segoe UI" panose="020B0502040204020203" pitchFamily="34" charset="0"/>
            <a:cs typeface="Segoe UI" panose="020B0502040204020203" pitchFamily="34" charset="0"/>
          </a:endParaRPr>
        </a:p>
      </dgm:t>
    </dgm:pt>
    <dgm:pt modelId="{68DA22CA-084C-4B43-919C-08F031BC4E13}" type="sibTrans" cxnId="{1D5CA056-B348-4909-A1E2-2AB21CAD3505}">
      <dgm:prSet/>
      <dgm:spPr/>
      <dgm:t>
        <a:bodyPr/>
        <a:lstStyle/>
        <a:p>
          <a:endParaRPr lang="en-US" sz="700" b="1">
            <a:latin typeface="Segoe UI" panose="020B0502040204020203" pitchFamily="34" charset="0"/>
            <a:ea typeface="Segoe UI" panose="020B0502040204020203" pitchFamily="34" charset="0"/>
            <a:cs typeface="Segoe UI" panose="020B0502040204020203" pitchFamily="34" charset="0"/>
          </a:endParaRPr>
        </a:p>
      </dgm:t>
    </dgm:pt>
    <dgm:pt modelId="{9DC14F2D-3698-4796-8DF4-3AF3DBCF4C33}">
      <dgm:prSet custT="1"/>
      <dgm:spPr/>
      <dgm:t>
        <a:bodyPr/>
        <a:lstStyle/>
        <a:p>
          <a:pPr>
            <a:buFont typeface="+mj-lt"/>
            <a:buNone/>
          </a:pPr>
          <a:r>
            <a:rPr lang="en-IN" sz="700" b="1" dirty="0">
              <a:latin typeface="Segoe UI" panose="020B0502040204020203" pitchFamily="34" charset="0"/>
              <a:ea typeface="Segoe UI" panose="020B0502040204020203" pitchFamily="34" charset="0"/>
              <a:cs typeface="Segoe UI" panose="020B0502040204020203" pitchFamily="34" charset="0"/>
            </a:rPr>
            <a:t>Partner Marketing</a:t>
          </a:r>
        </a:p>
      </dgm:t>
    </dgm:pt>
    <dgm:pt modelId="{504C717F-94D8-4F8B-BFC5-0ECB04D0B683}" type="parTrans" cxnId="{E06E438B-917A-4167-8F41-8790AE2E57BC}">
      <dgm:prSet/>
      <dgm:spPr/>
      <dgm:t>
        <a:bodyPr/>
        <a:lstStyle/>
        <a:p>
          <a:endParaRPr lang="en-US" sz="700" b="1">
            <a:latin typeface="Segoe UI" panose="020B0502040204020203" pitchFamily="34" charset="0"/>
            <a:ea typeface="Segoe UI" panose="020B0502040204020203" pitchFamily="34" charset="0"/>
            <a:cs typeface="Segoe UI" panose="020B0502040204020203" pitchFamily="34" charset="0"/>
          </a:endParaRPr>
        </a:p>
      </dgm:t>
    </dgm:pt>
    <dgm:pt modelId="{20CE3121-4745-40E7-8602-3A24859F3A5C}" type="sibTrans" cxnId="{E06E438B-917A-4167-8F41-8790AE2E57BC}">
      <dgm:prSet/>
      <dgm:spPr/>
      <dgm:t>
        <a:bodyPr/>
        <a:lstStyle/>
        <a:p>
          <a:endParaRPr lang="en-US" sz="700" b="1">
            <a:latin typeface="Segoe UI" panose="020B0502040204020203" pitchFamily="34" charset="0"/>
            <a:ea typeface="Segoe UI" panose="020B0502040204020203" pitchFamily="34" charset="0"/>
            <a:cs typeface="Segoe UI" panose="020B0502040204020203" pitchFamily="34" charset="0"/>
          </a:endParaRPr>
        </a:p>
      </dgm:t>
    </dgm:pt>
    <dgm:pt modelId="{5F5CC4EA-32E3-48E9-ABB3-5962510E1068}">
      <dgm:prSet custT="1"/>
      <dgm:spPr/>
      <dgm:t>
        <a:bodyPr/>
        <a:lstStyle/>
        <a:p>
          <a:pPr>
            <a:buFont typeface="+mj-lt"/>
            <a:buNone/>
          </a:pPr>
          <a:r>
            <a:rPr lang="en-IN" sz="700" b="1" dirty="0">
              <a:latin typeface="Segoe UI" panose="020B0502040204020203" pitchFamily="34" charset="0"/>
              <a:ea typeface="Segoe UI" panose="020B0502040204020203" pitchFamily="34" charset="0"/>
              <a:cs typeface="Segoe UI" panose="020B0502040204020203" pitchFamily="34" charset="0"/>
            </a:rPr>
            <a:t>Digital Marketing</a:t>
          </a:r>
        </a:p>
      </dgm:t>
    </dgm:pt>
    <dgm:pt modelId="{212233DB-A189-4B04-9A81-B50F14122B60}" type="parTrans" cxnId="{CB7CF163-FED4-41F5-B036-9264C99C1E45}">
      <dgm:prSet/>
      <dgm:spPr/>
      <dgm:t>
        <a:bodyPr/>
        <a:lstStyle/>
        <a:p>
          <a:endParaRPr lang="en-US" sz="700" b="1">
            <a:latin typeface="Segoe UI" panose="020B0502040204020203" pitchFamily="34" charset="0"/>
            <a:ea typeface="Segoe UI" panose="020B0502040204020203" pitchFamily="34" charset="0"/>
            <a:cs typeface="Segoe UI" panose="020B0502040204020203" pitchFamily="34" charset="0"/>
          </a:endParaRPr>
        </a:p>
      </dgm:t>
    </dgm:pt>
    <dgm:pt modelId="{9FE9A942-ABED-4FE1-A26F-B75B0AB6DF98}" type="sibTrans" cxnId="{CB7CF163-FED4-41F5-B036-9264C99C1E45}">
      <dgm:prSet/>
      <dgm:spPr/>
      <dgm:t>
        <a:bodyPr/>
        <a:lstStyle/>
        <a:p>
          <a:endParaRPr lang="en-US" sz="700" b="1">
            <a:latin typeface="Segoe UI" panose="020B0502040204020203" pitchFamily="34" charset="0"/>
            <a:ea typeface="Segoe UI" panose="020B0502040204020203" pitchFamily="34" charset="0"/>
            <a:cs typeface="Segoe UI" panose="020B0502040204020203" pitchFamily="34" charset="0"/>
          </a:endParaRPr>
        </a:p>
      </dgm:t>
    </dgm:pt>
    <dgm:pt modelId="{D1CE4A6A-5113-4108-8F49-4F8C02163BE3}">
      <dgm:prSet custT="1"/>
      <dgm:spPr/>
      <dgm:t>
        <a:bodyPr/>
        <a:lstStyle/>
        <a:p>
          <a:pPr>
            <a:buFont typeface="+mj-lt"/>
            <a:buNone/>
          </a:pPr>
          <a:r>
            <a:rPr lang="en-US" sz="700" b="1" dirty="0">
              <a:latin typeface="Segoe UI" panose="020B0502040204020203" pitchFamily="34" charset="0"/>
              <a:ea typeface="Segoe UI" panose="020B0502040204020203" pitchFamily="34" charset="0"/>
              <a:cs typeface="Segoe UI" panose="020B0502040204020203" pitchFamily="34" charset="0"/>
            </a:rPr>
            <a:t>Social/AR PR</a:t>
          </a:r>
          <a:endParaRPr lang="en-IN" sz="700" b="1" dirty="0">
            <a:latin typeface="Segoe UI" panose="020B0502040204020203" pitchFamily="34" charset="0"/>
            <a:ea typeface="Segoe UI" panose="020B0502040204020203" pitchFamily="34" charset="0"/>
            <a:cs typeface="Segoe UI" panose="020B0502040204020203" pitchFamily="34" charset="0"/>
          </a:endParaRPr>
        </a:p>
      </dgm:t>
    </dgm:pt>
    <dgm:pt modelId="{3E7AF229-93CD-4751-BAEE-1EE62E69E21E}" type="parTrans" cxnId="{221B2148-0944-4448-8642-904EC98BBFED}">
      <dgm:prSet/>
      <dgm:spPr/>
      <dgm:t>
        <a:bodyPr/>
        <a:lstStyle/>
        <a:p>
          <a:endParaRPr lang="en-US" sz="700" b="1">
            <a:latin typeface="Segoe UI" panose="020B0502040204020203" pitchFamily="34" charset="0"/>
            <a:ea typeface="Segoe UI" panose="020B0502040204020203" pitchFamily="34" charset="0"/>
            <a:cs typeface="Segoe UI" panose="020B0502040204020203" pitchFamily="34" charset="0"/>
          </a:endParaRPr>
        </a:p>
      </dgm:t>
    </dgm:pt>
    <dgm:pt modelId="{6B7D568B-B06E-4522-BD3F-056950BC60C3}" type="sibTrans" cxnId="{221B2148-0944-4448-8642-904EC98BBFED}">
      <dgm:prSet/>
      <dgm:spPr/>
      <dgm:t>
        <a:bodyPr/>
        <a:lstStyle/>
        <a:p>
          <a:endParaRPr lang="en-US" sz="700" b="1">
            <a:latin typeface="Segoe UI" panose="020B0502040204020203" pitchFamily="34" charset="0"/>
            <a:ea typeface="Segoe UI" panose="020B0502040204020203" pitchFamily="34" charset="0"/>
            <a:cs typeface="Segoe UI" panose="020B0502040204020203" pitchFamily="34" charset="0"/>
          </a:endParaRPr>
        </a:p>
      </dgm:t>
    </dgm:pt>
    <dgm:pt modelId="{4C6C6A3A-93C8-4223-A29C-EC6528FE4CFE}">
      <dgm:prSet custT="1"/>
      <dgm:spPr/>
      <dgm:t>
        <a:bodyPr/>
        <a:lstStyle/>
        <a:p>
          <a:pPr>
            <a:buFont typeface="+mj-lt"/>
            <a:buNone/>
          </a:pPr>
          <a:r>
            <a:rPr lang="en-US" sz="700" b="1" dirty="0">
              <a:latin typeface="Segoe UI" panose="020B0502040204020203" pitchFamily="34" charset="0"/>
              <a:ea typeface="Segoe UI" panose="020B0502040204020203" pitchFamily="34" charset="0"/>
              <a:cs typeface="Segoe UI" panose="020B0502040204020203" pitchFamily="34" charset="0"/>
            </a:rPr>
            <a:t>Content Marketing</a:t>
          </a:r>
          <a:endParaRPr lang="en-IN" sz="700" b="1" dirty="0">
            <a:latin typeface="Segoe UI" panose="020B0502040204020203" pitchFamily="34" charset="0"/>
            <a:ea typeface="Segoe UI" panose="020B0502040204020203" pitchFamily="34" charset="0"/>
            <a:cs typeface="Segoe UI" panose="020B0502040204020203" pitchFamily="34" charset="0"/>
          </a:endParaRPr>
        </a:p>
      </dgm:t>
    </dgm:pt>
    <dgm:pt modelId="{9B2734DF-0472-42A7-BBF8-A0C4DF83999C}" type="parTrans" cxnId="{051E706E-5CCC-40E2-AEB0-BCAA4A2FBA6A}">
      <dgm:prSet/>
      <dgm:spPr/>
      <dgm:t>
        <a:bodyPr/>
        <a:lstStyle/>
        <a:p>
          <a:endParaRPr lang="en-US" sz="700" b="1">
            <a:latin typeface="Segoe UI" panose="020B0502040204020203" pitchFamily="34" charset="0"/>
            <a:ea typeface="Segoe UI" panose="020B0502040204020203" pitchFamily="34" charset="0"/>
            <a:cs typeface="Segoe UI" panose="020B0502040204020203" pitchFamily="34" charset="0"/>
          </a:endParaRPr>
        </a:p>
      </dgm:t>
    </dgm:pt>
    <dgm:pt modelId="{3704FFAE-D24B-48E6-9180-A82EB96F47BC}" type="sibTrans" cxnId="{051E706E-5CCC-40E2-AEB0-BCAA4A2FBA6A}">
      <dgm:prSet/>
      <dgm:spPr/>
      <dgm:t>
        <a:bodyPr/>
        <a:lstStyle/>
        <a:p>
          <a:endParaRPr lang="en-US" sz="700" b="1">
            <a:latin typeface="Segoe UI" panose="020B0502040204020203" pitchFamily="34" charset="0"/>
            <a:ea typeface="Segoe UI" panose="020B0502040204020203" pitchFamily="34" charset="0"/>
            <a:cs typeface="Segoe UI" panose="020B0502040204020203" pitchFamily="34" charset="0"/>
          </a:endParaRPr>
        </a:p>
      </dgm:t>
    </dgm:pt>
    <dgm:pt modelId="{3B1BAEE6-EC99-411B-95D0-EC3B86E4AFBB}">
      <dgm:prSet custT="1"/>
      <dgm:spPr/>
      <dgm:t>
        <a:bodyPr/>
        <a:lstStyle/>
        <a:p>
          <a:r>
            <a:rPr lang="en-US" sz="700" b="1" dirty="0"/>
            <a:t>Community</a:t>
          </a:r>
        </a:p>
      </dgm:t>
    </dgm:pt>
    <dgm:pt modelId="{A04B9FA5-5044-4231-8E5E-5DDFA13E1373}" type="parTrans" cxnId="{40470428-BABF-45A2-8ECF-B7E78A5CA3EA}">
      <dgm:prSet/>
      <dgm:spPr/>
      <dgm:t>
        <a:bodyPr/>
        <a:lstStyle/>
        <a:p>
          <a:endParaRPr lang="en-US" sz="700" b="1"/>
        </a:p>
      </dgm:t>
    </dgm:pt>
    <dgm:pt modelId="{436550F9-59CB-4616-A984-D8C953E904AC}" type="sibTrans" cxnId="{40470428-BABF-45A2-8ECF-B7E78A5CA3EA}">
      <dgm:prSet/>
      <dgm:spPr/>
      <dgm:t>
        <a:bodyPr/>
        <a:lstStyle/>
        <a:p>
          <a:endParaRPr lang="en-US" sz="700" b="1"/>
        </a:p>
      </dgm:t>
    </dgm:pt>
    <dgm:pt modelId="{A05ED8D8-24E0-40D9-B635-0B206DB550DB}" type="pres">
      <dgm:prSet presAssocID="{45D8F402-EC57-4740-80E6-9A21E08A56EE}" presName="Name0" presStyleCnt="0">
        <dgm:presLayoutVars>
          <dgm:chMax val="1"/>
          <dgm:dir/>
          <dgm:animLvl val="ctr"/>
          <dgm:resizeHandles val="exact"/>
        </dgm:presLayoutVars>
      </dgm:prSet>
      <dgm:spPr/>
    </dgm:pt>
    <dgm:pt modelId="{4C9E621A-447F-45BB-96FB-181E190E6DAE}" type="pres">
      <dgm:prSet presAssocID="{91556F8D-5CC7-459E-B021-C0C9F21F269B}" presName="centerShape" presStyleLbl="node0" presStyleIdx="0" presStyleCnt="1" custScaleX="115165" custScaleY="115165"/>
      <dgm:spPr/>
    </dgm:pt>
    <dgm:pt modelId="{5A436284-4970-4781-AA9D-22F0E0C86A42}" type="pres">
      <dgm:prSet presAssocID="{3544F4A9-590D-42FE-B967-F0AAB4EC86A8}" presName="node" presStyleLbl="node1" presStyleIdx="0" presStyleCnt="7" custScaleX="120649" custScaleY="120649">
        <dgm:presLayoutVars>
          <dgm:bulletEnabled val="1"/>
        </dgm:presLayoutVars>
      </dgm:prSet>
      <dgm:spPr/>
    </dgm:pt>
    <dgm:pt modelId="{799CEBCB-3E17-4CD5-BB3F-4A28791BC7BB}" type="pres">
      <dgm:prSet presAssocID="{3544F4A9-590D-42FE-B967-F0AAB4EC86A8}" presName="dummy" presStyleCnt="0"/>
      <dgm:spPr/>
    </dgm:pt>
    <dgm:pt modelId="{C17CBE48-D637-4C03-A4FF-9774C430A714}" type="pres">
      <dgm:prSet presAssocID="{6E27FB18-652F-435D-8044-4F781E20F924}" presName="sibTrans" presStyleLbl="sibTrans2D1" presStyleIdx="0" presStyleCnt="7"/>
      <dgm:spPr/>
    </dgm:pt>
    <dgm:pt modelId="{3671413C-7911-4F5E-9245-34893CD10FE4}" type="pres">
      <dgm:prSet presAssocID="{7BADED20-3B38-4947-8612-8F5692162A72}" presName="node" presStyleLbl="node1" presStyleIdx="1" presStyleCnt="7" custScaleX="120649" custScaleY="120649">
        <dgm:presLayoutVars>
          <dgm:bulletEnabled val="1"/>
        </dgm:presLayoutVars>
      </dgm:prSet>
      <dgm:spPr/>
    </dgm:pt>
    <dgm:pt modelId="{0C5D568C-7DFE-4EBE-9E03-F667EEF29B3B}" type="pres">
      <dgm:prSet presAssocID="{7BADED20-3B38-4947-8612-8F5692162A72}" presName="dummy" presStyleCnt="0"/>
      <dgm:spPr/>
    </dgm:pt>
    <dgm:pt modelId="{07491E3A-513D-4768-841B-F1507A05AB44}" type="pres">
      <dgm:prSet presAssocID="{68DA22CA-084C-4B43-919C-08F031BC4E13}" presName="sibTrans" presStyleLbl="sibTrans2D1" presStyleIdx="1" presStyleCnt="7"/>
      <dgm:spPr/>
    </dgm:pt>
    <dgm:pt modelId="{128D4F0D-2DD6-4EB9-B926-C78CD1B1FCA2}" type="pres">
      <dgm:prSet presAssocID="{9DC14F2D-3698-4796-8DF4-3AF3DBCF4C33}" presName="node" presStyleLbl="node1" presStyleIdx="2" presStyleCnt="7" custScaleX="120649" custScaleY="120649">
        <dgm:presLayoutVars>
          <dgm:bulletEnabled val="1"/>
        </dgm:presLayoutVars>
      </dgm:prSet>
      <dgm:spPr/>
    </dgm:pt>
    <dgm:pt modelId="{11768D8A-CF35-47B7-BC7A-817BE262EA11}" type="pres">
      <dgm:prSet presAssocID="{9DC14F2D-3698-4796-8DF4-3AF3DBCF4C33}" presName="dummy" presStyleCnt="0"/>
      <dgm:spPr/>
    </dgm:pt>
    <dgm:pt modelId="{3C6A010F-73F5-45BA-95DA-84B69394BD8B}" type="pres">
      <dgm:prSet presAssocID="{20CE3121-4745-40E7-8602-3A24859F3A5C}" presName="sibTrans" presStyleLbl="sibTrans2D1" presStyleIdx="2" presStyleCnt="7"/>
      <dgm:spPr/>
    </dgm:pt>
    <dgm:pt modelId="{F0255F27-E7BC-4E2D-9662-6C6448655D20}" type="pres">
      <dgm:prSet presAssocID="{3B1BAEE6-EC99-411B-95D0-EC3B86E4AFBB}" presName="node" presStyleLbl="node1" presStyleIdx="3" presStyleCnt="7" custScaleX="120824" custScaleY="120824">
        <dgm:presLayoutVars>
          <dgm:bulletEnabled val="1"/>
        </dgm:presLayoutVars>
      </dgm:prSet>
      <dgm:spPr/>
    </dgm:pt>
    <dgm:pt modelId="{78FF092A-2282-4C67-8D7C-93DB575100F3}" type="pres">
      <dgm:prSet presAssocID="{3B1BAEE6-EC99-411B-95D0-EC3B86E4AFBB}" presName="dummy" presStyleCnt="0"/>
      <dgm:spPr/>
    </dgm:pt>
    <dgm:pt modelId="{BCF969A5-5620-4810-87AE-0A4BE081CCF5}" type="pres">
      <dgm:prSet presAssocID="{436550F9-59CB-4616-A984-D8C953E904AC}" presName="sibTrans" presStyleLbl="sibTrans2D1" presStyleIdx="3" presStyleCnt="7"/>
      <dgm:spPr/>
    </dgm:pt>
    <dgm:pt modelId="{56B64FDF-BCD6-43A6-BE02-EDA6E0852FA9}" type="pres">
      <dgm:prSet presAssocID="{5F5CC4EA-32E3-48E9-ABB3-5962510E1068}" presName="node" presStyleLbl="node1" presStyleIdx="4" presStyleCnt="7" custScaleX="120649" custScaleY="120649">
        <dgm:presLayoutVars>
          <dgm:bulletEnabled val="1"/>
        </dgm:presLayoutVars>
      </dgm:prSet>
      <dgm:spPr/>
    </dgm:pt>
    <dgm:pt modelId="{36AB8CB9-C95B-42C7-B2C2-B4398C817E98}" type="pres">
      <dgm:prSet presAssocID="{5F5CC4EA-32E3-48E9-ABB3-5962510E1068}" presName="dummy" presStyleCnt="0"/>
      <dgm:spPr/>
    </dgm:pt>
    <dgm:pt modelId="{DF16A97A-54ED-486C-AEA2-BD4E35F407BE}" type="pres">
      <dgm:prSet presAssocID="{9FE9A942-ABED-4FE1-A26F-B75B0AB6DF98}" presName="sibTrans" presStyleLbl="sibTrans2D1" presStyleIdx="4" presStyleCnt="7"/>
      <dgm:spPr/>
    </dgm:pt>
    <dgm:pt modelId="{5F89393C-0B50-44B9-BB4B-AA632E9F3494}" type="pres">
      <dgm:prSet presAssocID="{D1CE4A6A-5113-4108-8F49-4F8C02163BE3}" presName="node" presStyleLbl="node1" presStyleIdx="5" presStyleCnt="7" custScaleX="120649" custScaleY="120649">
        <dgm:presLayoutVars>
          <dgm:bulletEnabled val="1"/>
        </dgm:presLayoutVars>
      </dgm:prSet>
      <dgm:spPr/>
    </dgm:pt>
    <dgm:pt modelId="{BAB078FB-BAEA-434F-87CC-780C874CAF64}" type="pres">
      <dgm:prSet presAssocID="{D1CE4A6A-5113-4108-8F49-4F8C02163BE3}" presName="dummy" presStyleCnt="0"/>
      <dgm:spPr/>
    </dgm:pt>
    <dgm:pt modelId="{4BE1BC46-4D6C-44D0-AAA5-618499F23624}" type="pres">
      <dgm:prSet presAssocID="{6B7D568B-B06E-4522-BD3F-056950BC60C3}" presName="sibTrans" presStyleLbl="sibTrans2D1" presStyleIdx="5" presStyleCnt="7"/>
      <dgm:spPr/>
    </dgm:pt>
    <dgm:pt modelId="{EBD391B6-7730-4A75-B3F5-CEBEE4DD4FD8}" type="pres">
      <dgm:prSet presAssocID="{4C6C6A3A-93C8-4223-A29C-EC6528FE4CFE}" presName="node" presStyleLbl="node1" presStyleIdx="6" presStyleCnt="7" custScaleX="120649" custScaleY="120649">
        <dgm:presLayoutVars>
          <dgm:bulletEnabled val="1"/>
        </dgm:presLayoutVars>
      </dgm:prSet>
      <dgm:spPr/>
    </dgm:pt>
    <dgm:pt modelId="{E29E98D0-C973-4B78-B680-AED76FC845A4}" type="pres">
      <dgm:prSet presAssocID="{4C6C6A3A-93C8-4223-A29C-EC6528FE4CFE}" presName="dummy" presStyleCnt="0"/>
      <dgm:spPr/>
    </dgm:pt>
    <dgm:pt modelId="{D0DEF72F-7F4B-445F-8924-42D6C72CE495}" type="pres">
      <dgm:prSet presAssocID="{3704FFAE-D24B-48E6-9180-A82EB96F47BC}" presName="sibTrans" presStyleLbl="sibTrans2D1" presStyleIdx="6" presStyleCnt="7"/>
      <dgm:spPr/>
    </dgm:pt>
  </dgm:ptLst>
  <dgm:cxnLst>
    <dgm:cxn modelId="{05D9B700-71A3-4961-ACDB-81D4F3637B25}" type="presOf" srcId="{9DC14F2D-3698-4796-8DF4-3AF3DBCF4C33}" destId="{128D4F0D-2DD6-4EB9-B926-C78CD1B1FCA2}" srcOrd="0" destOrd="0" presId="urn:microsoft.com/office/officeart/2005/8/layout/radial6"/>
    <dgm:cxn modelId="{13C66F0A-E7BC-4154-B120-48F4AAF34440}" type="presOf" srcId="{68DA22CA-084C-4B43-919C-08F031BC4E13}" destId="{07491E3A-513D-4768-841B-F1507A05AB44}" srcOrd="0" destOrd="0" presId="urn:microsoft.com/office/officeart/2005/8/layout/radial6"/>
    <dgm:cxn modelId="{103F3917-0344-42B6-AC79-9478CDC081A1}" type="presOf" srcId="{D1CE4A6A-5113-4108-8F49-4F8C02163BE3}" destId="{5F89393C-0B50-44B9-BB4B-AA632E9F3494}" srcOrd="0" destOrd="0" presId="urn:microsoft.com/office/officeart/2005/8/layout/radial6"/>
    <dgm:cxn modelId="{F46F1B1D-366F-4AF3-A1C2-388EBDF80987}" srcId="{45D8F402-EC57-4740-80E6-9A21E08A56EE}" destId="{91556F8D-5CC7-459E-B021-C0C9F21F269B}" srcOrd="0" destOrd="0" parTransId="{E2190EE5-9960-406C-BE5F-481AD1004D78}" sibTransId="{102AF341-7614-4216-90DA-984563F42EF3}"/>
    <dgm:cxn modelId="{44AF6F1D-E79C-45C3-ABC3-925FA29A87D8}" type="presOf" srcId="{5F5CC4EA-32E3-48E9-ABB3-5962510E1068}" destId="{56B64FDF-BCD6-43A6-BE02-EDA6E0852FA9}" srcOrd="0" destOrd="0" presId="urn:microsoft.com/office/officeart/2005/8/layout/radial6"/>
    <dgm:cxn modelId="{E5E69B23-A401-40DE-A8B7-2B70A09AF41B}" type="presOf" srcId="{3B1BAEE6-EC99-411B-95D0-EC3B86E4AFBB}" destId="{F0255F27-E7BC-4E2D-9662-6C6448655D20}" srcOrd="0" destOrd="0" presId="urn:microsoft.com/office/officeart/2005/8/layout/radial6"/>
    <dgm:cxn modelId="{40470428-BABF-45A2-8ECF-B7E78A5CA3EA}" srcId="{91556F8D-5CC7-459E-B021-C0C9F21F269B}" destId="{3B1BAEE6-EC99-411B-95D0-EC3B86E4AFBB}" srcOrd="3" destOrd="0" parTransId="{A04B9FA5-5044-4231-8E5E-5DDFA13E1373}" sibTransId="{436550F9-59CB-4616-A984-D8C953E904AC}"/>
    <dgm:cxn modelId="{8C48DC5C-6B3F-47D2-8D28-1688A9A75558}" type="presOf" srcId="{3704FFAE-D24B-48E6-9180-A82EB96F47BC}" destId="{D0DEF72F-7F4B-445F-8924-42D6C72CE495}" srcOrd="0" destOrd="0" presId="urn:microsoft.com/office/officeart/2005/8/layout/radial6"/>
    <dgm:cxn modelId="{CB7CF163-FED4-41F5-B036-9264C99C1E45}" srcId="{91556F8D-5CC7-459E-B021-C0C9F21F269B}" destId="{5F5CC4EA-32E3-48E9-ABB3-5962510E1068}" srcOrd="4" destOrd="0" parTransId="{212233DB-A189-4B04-9A81-B50F14122B60}" sibTransId="{9FE9A942-ABED-4FE1-A26F-B75B0AB6DF98}"/>
    <dgm:cxn modelId="{A5751D45-526F-4905-BB3A-9BD65B4B1D5C}" type="presOf" srcId="{45D8F402-EC57-4740-80E6-9A21E08A56EE}" destId="{A05ED8D8-24E0-40D9-B635-0B206DB550DB}" srcOrd="0" destOrd="0" presId="urn:microsoft.com/office/officeart/2005/8/layout/radial6"/>
    <dgm:cxn modelId="{221B2148-0944-4448-8642-904EC98BBFED}" srcId="{91556F8D-5CC7-459E-B021-C0C9F21F269B}" destId="{D1CE4A6A-5113-4108-8F49-4F8C02163BE3}" srcOrd="5" destOrd="0" parTransId="{3E7AF229-93CD-4751-BAEE-1EE62E69E21E}" sibTransId="{6B7D568B-B06E-4522-BD3F-056950BC60C3}"/>
    <dgm:cxn modelId="{051E706E-5CCC-40E2-AEB0-BCAA4A2FBA6A}" srcId="{91556F8D-5CC7-459E-B021-C0C9F21F269B}" destId="{4C6C6A3A-93C8-4223-A29C-EC6528FE4CFE}" srcOrd="6" destOrd="0" parTransId="{9B2734DF-0472-42A7-BBF8-A0C4DF83999C}" sibTransId="{3704FFAE-D24B-48E6-9180-A82EB96F47BC}"/>
    <dgm:cxn modelId="{6FF2C56F-45D5-418D-B92C-B7C5E2A019F5}" type="presOf" srcId="{3544F4A9-590D-42FE-B967-F0AAB4EC86A8}" destId="{5A436284-4970-4781-AA9D-22F0E0C86A42}" srcOrd="0" destOrd="0" presId="urn:microsoft.com/office/officeart/2005/8/layout/radial6"/>
    <dgm:cxn modelId="{04685471-CA5B-4885-AC62-80E236709EC9}" type="presOf" srcId="{9FE9A942-ABED-4FE1-A26F-B75B0AB6DF98}" destId="{DF16A97A-54ED-486C-AEA2-BD4E35F407BE}" srcOrd="0" destOrd="0" presId="urn:microsoft.com/office/officeart/2005/8/layout/radial6"/>
    <dgm:cxn modelId="{6F75B274-27A2-4A40-A09E-3C9239F7A3E9}" type="presOf" srcId="{6B7D568B-B06E-4522-BD3F-056950BC60C3}" destId="{4BE1BC46-4D6C-44D0-AAA5-618499F23624}" srcOrd="0" destOrd="0" presId="urn:microsoft.com/office/officeart/2005/8/layout/radial6"/>
    <dgm:cxn modelId="{169A4075-6F48-410D-9943-F5609A5E874C}" type="presOf" srcId="{91556F8D-5CC7-459E-B021-C0C9F21F269B}" destId="{4C9E621A-447F-45BB-96FB-181E190E6DAE}" srcOrd="0" destOrd="0" presId="urn:microsoft.com/office/officeart/2005/8/layout/radial6"/>
    <dgm:cxn modelId="{1D5CA056-B348-4909-A1E2-2AB21CAD3505}" srcId="{91556F8D-5CC7-459E-B021-C0C9F21F269B}" destId="{7BADED20-3B38-4947-8612-8F5692162A72}" srcOrd="1" destOrd="0" parTransId="{5EAE6449-D751-4B3C-B34D-7B55037627B7}" sibTransId="{68DA22CA-084C-4B43-919C-08F031BC4E13}"/>
    <dgm:cxn modelId="{A4275389-F706-4D0B-B794-3D7DDB5E4BEB}" type="presOf" srcId="{20CE3121-4745-40E7-8602-3A24859F3A5C}" destId="{3C6A010F-73F5-45BA-95DA-84B69394BD8B}" srcOrd="0" destOrd="0" presId="urn:microsoft.com/office/officeart/2005/8/layout/radial6"/>
    <dgm:cxn modelId="{E06E438B-917A-4167-8F41-8790AE2E57BC}" srcId="{91556F8D-5CC7-459E-B021-C0C9F21F269B}" destId="{9DC14F2D-3698-4796-8DF4-3AF3DBCF4C33}" srcOrd="2" destOrd="0" parTransId="{504C717F-94D8-4F8B-BFC5-0ECB04D0B683}" sibTransId="{20CE3121-4745-40E7-8602-3A24859F3A5C}"/>
    <dgm:cxn modelId="{53BA0295-9AC0-444E-9946-0DD4B3DFE34E}" type="presOf" srcId="{6E27FB18-652F-435D-8044-4F781E20F924}" destId="{C17CBE48-D637-4C03-A4FF-9774C430A714}" srcOrd="0" destOrd="0" presId="urn:microsoft.com/office/officeart/2005/8/layout/radial6"/>
    <dgm:cxn modelId="{DA0A9D96-330A-4707-906A-88AB8F923F66}" type="presOf" srcId="{7BADED20-3B38-4947-8612-8F5692162A72}" destId="{3671413C-7911-4F5E-9245-34893CD10FE4}" srcOrd="0" destOrd="0" presId="urn:microsoft.com/office/officeart/2005/8/layout/radial6"/>
    <dgm:cxn modelId="{D8B1FC98-1E29-404B-96AF-71EBED6ECFDA}" type="presOf" srcId="{436550F9-59CB-4616-A984-D8C953E904AC}" destId="{BCF969A5-5620-4810-87AE-0A4BE081CCF5}" srcOrd="0" destOrd="0" presId="urn:microsoft.com/office/officeart/2005/8/layout/radial6"/>
    <dgm:cxn modelId="{CC5BACCC-1956-4A04-840D-BA56FADA8690}" type="presOf" srcId="{4C6C6A3A-93C8-4223-A29C-EC6528FE4CFE}" destId="{EBD391B6-7730-4A75-B3F5-CEBEE4DD4FD8}" srcOrd="0" destOrd="0" presId="urn:microsoft.com/office/officeart/2005/8/layout/radial6"/>
    <dgm:cxn modelId="{8220F7EC-EB8D-4C3B-8265-A8527F27C319}" srcId="{91556F8D-5CC7-459E-B021-C0C9F21F269B}" destId="{3544F4A9-590D-42FE-B967-F0AAB4EC86A8}" srcOrd="0" destOrd="0" parTransId="{2369AD3E-4813-478F-87DC-447343B83079}" sibTransId="{6E27FB18-652F-435D-8044-4F781E20F924}"/>
    <dgm:cxn modelId="{16FF22B1-04E1-485A-B20B-4ACB59269B16}" type="presParOf" srcId="{A05ED8D8-24E0-40D9-B635-0B206DB550DB}" destId="{4C9E621A-447F-45BB-96FB-181E190E6DAE}" srcOrd="0" destOrd="0" presId="urn:microsoft.com/office/officeart/2005/8/layout/radial6"/>
    <dgm:cxn modelId="{90CF9C14-E1C8-4A22-9F22-6DE12B6C2A08}" type="presParOf" srcId="{A05ED8D8-24E0-40D9-B635-0B206DB550DB}" destId="{5A436284-4970-4781-AA9D-22F0E0C86A42}" srcOrd="1" destOrd="0" presId="urn:microsoft.com/office/officeart/2005/8/layout/radial6"/>
    <dgm:cxn modelId="{D86BA235-DBE2-4AF2-851B-617322D478BE}" type="presParOf" srcId="{A05ED8D8-24E0-40D9-B635-0B206DB550DB}" destId="{799CEBCB-3E17-4CD5-BB3F-4A28791BC7BB}" srcOrd="2" destOrd="0" presId="urn:microsoft.com/office/officeart/2005/8/layout/radial6"/>
    <dgm:cxn modelId="{A2AC8E7A-AA27-41AF-A04F-3B50A3832337}" type="presParOf" srcId="{A05ED8D8-24E0-40D9-B635-0B206DB550DB}" destId="{C17CBE48-D637-4C03-A4FF-9774C430A714}" srcOrd="3" destOrd="0" presId="urn:microsoft.com/office/officeart/2005/8/layout/radial6"/>
    <dgm:cxn modelId="{EF8E1413-E1E6-4540-BDA4-05CDA7FED178}" type="presParOf" srcId="{A05ED8D8-24E0-40D9-B635-0B206DB550DB}" destId="{3671413C-7911-4F5E-9245-34893CD10FE4}" srcOrd="4" destOrd="0" presId="urn:microsoft.com/office/officeart/2005/8/layout/radial6"/>
    <dgm:cxn modelId="{BBB456C6-C3D7-4832-AE21-36EEAAE0DD2F}" type="presParOf" srcId="{A05ED8D8-24E0-40D9-B635-0B206DB550DB}" destId="{0C5D568C-7DFE-4EBE-9E03-F667EEF29B3B}" srcOrd="5" destOrd="0" presId="urn:microsoft.com/office/officeart/2005/8/layout/radial6"/>
    <dgm:cxn modelId="{AB63F086-3A70-4354-955A-A799E367A390}" type="presParOf" srcId="{A05ED8D8-24E0-40D9-B635-0B206DB550DB}" destId="{07491E3A-513D-4768-841B-F1507A05AB44}" srcOrd="6" destOrd="0" presId="urn:microsoft.com/office/officeart/2005/8/layout/radial6"/>
    <dgm:cxn modelId="{AB1F0719-E7DD-46AF-BE4B-6B618BF829EF}" type="presParOf" srcId="{A05ED8D8-24E0-40D9-B635-0B206DB550DB}" destId="{128D4F0D-2DD6-4EB9-B926-C78CD1B1FCA2}" srcOrd="7" destOrd="0" presId="urn:microsoft.com/office/officeart/2005/8/layout/radial6"/>
    <dgm:cxn modelId="{D57229FF-AE22-49A0-9DB1-D4B79D600AE5}" type="presParOf" srcId="{A05ED8D8-24E0-40D9-B635-0B206DB550DB}" destId="{11768D8A-CF35-47B7-BC7A-817BE262EA11}" srcOrd="8" destOrd="0" presId="urn:microsoft.com/office/officeart/2005/8/layout/radial6"/>
    <dgm:cxn modelId="{3D1AE9D4-C101-4682-AA91-A26DD35358FB}" type="presParOf" srcId="{A05ED8D8-24E0-40D9-B635-0B206DB550DB}" destId="{3C6A010F-73F5-45BA-95DA-84B69394BD8B}" srcOrd="9" destOrd="0" presId="urn:microsoft.com/office/officeart/2005/8/layout/radial6"/>
    <dgm:cxn modelId="{361AAD57-F92D-4CC9-8741-9C107A45D912}" type="presParOf" srcId="{A05ED8D8-24E0-40D9-B635-0B206DB550DB}" destId="{F0255F27-E7BC-4E2D-9662-6C6448655D20}" srcOrd="10" destOrd="0" presId="urn:microsoft.com/office/officeart/2005/8/layout/radial6"/>
    <dgm:cxn modelId="{AAA38A23-DFD4-403C-85CA-4C2AF5D73E40}" type="presParOf" srcId="{A05ED8D8-24E0-40D9-B635-0B206DB550DB}" destId="{78FF092A-2282-4C67-8D7C-93DB575100F3}" srcOrd="11" destOrd="0" presId="urn:microsoft.com/office/officeart/2005/8/layout/radial6"/>
    <dgm:cxn modelId="{0A2047F4-FA0B-4F47-AC91-88E9E634A3AD}" type="presParOf" srcId="{A05ED8D8-24E0-40D9-B635-0B206DB550DB}" destId="{BCF969A5-5620-4810-87AE-0A4BE081CCF5}" srcOrd="12" destOrd="0" presId="urn:microsoft.com/office/officeart/2005/8/layout/radial6"/>
    <dgm:cxn modelId="{16B2DDF1-B360-40DC-B815-57262D397C60}" type="presParOf" srcId="{A05ED8D8-24E0-40D9-B635-0B206DB550DB}" destId="{56B64FDF-BCD6-43A6-BE02-EDA6E0852FA9}" srcOrd="13" destOrd="0" presId="urn:microsoft.com/office/officeart/2005/8/layout/radial6"/>
    <dgm:cxn modelId="{3D295769-AA68-4277-9076-77B204B0E42E}" type="presParOf" srcId="{A05ED8D8-24E0-40D9-B635-0B206DB550DB}" destId="{36AB8CB9-C95B-42C7-B2C2-B4398C817E98}" srcOrd="14" destOrd="0" presId="urn:microsoft.com/office/officeart/2005/8/layout/radial6"/>
    <dgm:cxn modelId="{CB4A3F8B-6233-427B-A214-A40709BF13E0}" type="presParOf" srcId="{A05ED8D8-24E0-40D9-B635-0B206DB550DB}" destId="{DF16A97A-54ED-486C-AEA2-BD4E35F407BE}" srcOrd="15" destOrd="0" presId="urn:microsoft.com/office/officeart/2005/8/layout/radial6"/>
    <dgm:cxn modelId="{C0257495-5F09-4AD2-8510-1A1177BC0F7C}" type="presParOf" srcId="{A05ED8D8-24E0-40D9-B635-0B206DB550DB}" destId="{5F89393C-0B50-44B9-BB4B-AA632E9F3494}" srcOrd="16" destOrd="0" presId="urn:microsoft.com/office/officeart/2005/8/layout/radial6"/>
    <dgm:cxn modelId="{8A25CE90-1002-4CD3-B86F-1BC73A3E848D}" type="presParOf" srcId="{A05ED8D8-24E0-40D9-B635-0B206DB550DB}" destId="{BAB078FB-BAEA-434F-87CC-780C874CAF64}" srcOrd="17" destOrd="0" presId="urn:microsoft.com/office/officeart/2005/8/layout/radial6"/>
    <dgm:cxn modelId="{854B70E6-339E-4A97-A3FC-F553DB6331C1}" type="presParOf" srcId="{A05ED8D8-24E0-40D9-B635-0B206DB550DB}" destId="{4BE1BC46-4D6C-44D0-AAA5-618499F23624}" srcOrd="18" destOrd="0" presId="urn:microsoft.com/office/officeart/2005/8/layout/radial6"/>
    <dgm:cxn modelId="{BBEC37BB-494E-47D3-AD66-3E9760246426}" type="presParOf" srcId="{A05ED8D8-24E0-40D9-B635-0B206DB550DB}" destId="{EBD391B6-7730-4A75-B3F5-CEBEE4DD4FD8}" srcOrd="19" destOrd="0" presId="urn:microsoft.com/office/officeart/2005/8/layout/radial6"/>
    <dgm:cxn modelId="{3A8C9733-DD7C-4598-A1CD-A6998711DFBE}" type="presParOf" srcId="{A05ED8D8-24E0-40D9-B635-0B206DB550DB}" destId="{E29E98D0-C973-4B78-B680-AED76FC845A4}" srcOrd="20" destOrd="0" presId="urn:microsoft.com/office/officeart/2005/8/layout/radial6"/>
    <dgm:cxn modelId="{06083A1F-CB95-4CBF-B511-E8C43B1A5B06}" type="presParOf" srcId="{A05ED8D8-24E0-40D9-B635-0B206DB550DB}" destId="{D0DEF72F-7F4B-445F-8924-42D6C72CE495}" srcOrd="21"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02CCC3-F61C-4AE6-B8E4-66009A136457}" type="doc">
      <dgm:prSet loTypeId="urn:microsoft.com/office/officeart/2005/8/layout/arrow2" loCatId="process" qsTypeId="urn:microsoft.com/office/officeart/2005/8/quickstyle/simple1" qsCatId="simple" csTypeId="urn:microsoft.com/office/officeart/2005/8/colors/accent1_2" csCatId="accent1" phldr="1"/>
      <dgm:spPr/>
    </dgm:pt>
    <dgm:pt modelId="{1D2A706B-F540-4071-A20B-5F1F4BAF5EB2}">
      <dgm:prSet phldrT="[Text]" custT="1"/>
      <dgm:spPr/>
      <dgm:t>
        <a:bodyPr/>
        <a:lstStyle/>
        <a:p>
          <a:r>
            <a:rPr lang="en-US" sz="1050" b="1" dirty="0"/>
            <a:t>31 Cities</a:t>
          </a:r>
        </a:p>
        <a:p>
          <a:r>
            <a:rPr lang="en-US" sz="1050" b="1" dirty="0"/>
            <a:t>(21 Standalone &amp; 10 Clusters)</a:t>
          </a:r>
        </a:p>
      </dgm:t>
    </dgm:pt>
    <dgm:pt modelId="{E149F83A-E41D-44D0-8CC0-EBA5CF85EE7B}" type="parTrans" cxnId="{E2B15824-7562-4F5A-A01F-D61E25D0C713}">
      <dgm:prSet/>
      <dgm:spPr/>
      <dgm:t>
        <a:bodyPr/>
        <a:lstStyle/>
        <a:p>
          <a:endParaRPr lang="en-US"/>
        </a:p>
      </dgm:t>
    </dgm:pt>
    <dgm:pt modelId="{974A02CE-1C66-4E30-B7DE-5948111BE9B0}" type="sibTrans" cxnId="{E2B15824-7562-4F5A-A01F-D61E25D0C713}">
      <dgm:prSet/>
      <dgm:spPr/>
      <dgm:t>
        <a:bodyPr/>
        <a:lstStyle/>
        <a:p>
          <a:endParaRPr lang="en-US"/>
        </a:p>
      </dgm:t>
    </dgm:pt>
    <dgm:pt modelId="{029ACBE6-2492-476E-88E1-655BB044D787}">
      <dgm:prSet phldrT="[Text]" custT="1"/>
      <dgm:spPr/>
      <dgm:t>
        <a:bodyPr/>
        <a:lstStyle/>
        <a:p>
          <a:r>
            <a:rPr lang="en-US" sz="1050" b="1" dirty="0"/>
            <a:t>4 Days to Arrival</a:t>
          </a:r>
        </a:p>
        <a:p>
          <a:r>
            <a:rPr lang="en-US" sz="1050" b="1" dirty="0"/>
            <a:t>Buckets</a:t>
          </a:r>
        </a:p>
      </dgm:t>
    </dgm:pt>
    <dgm:pt modelId="{A9387BE5-9871-4D87-84E2-6CE6E05C11C3}" type="parTrans" cxnId="{F3783F75-B3BA-4961-B8EB-D2DCFAFA01E1}">
      <dgm:prSet/>
      <dgm:spPr/>
      <dgm:t>
        <a:bodyPr/>
        <a:lstStyle/>
        <a:p>
          <a:endParaRPr lang="en-US"/>
        </a:p>
      </dgm:t>
    </dgm:pt>
    <dgm:pt modelId="{01FD36B0-6FCE-468D-B0B0-9699A2530E00}" type="sibTrans" cxnId="{F3783F75-B3BA-4961-B8EB-D2DCFAFA01E1}">
      <dgm:prSet/>
      <dgm:spPr/>
      <dgm:t>
        <a:bodyPr/>
        <a:lstStyle/>
        <a:p>
          <a:endParaRPr lang="en-US"/>
        </a:p>
      </dgm:t>
    </dgm:pt>
    <dgm:pt modelId="{08B421C6-011D-436A-BD60-BADF910C4A11}">
      <dgm:prSet phldrT="[Text]" custT="1"/>
      <dgm:spPr/>
      <dgm:t>
        <a:bodyPr/>
        <a:lstStyle/>
        <a:p>
          <a:r>
            <a:rPr lang="en-US" sz="1050" b="1" dirty="0"/>
            <a:t>Alpha</a:t>
          </a:r>
        </a:p>
      </dgm:t>
    </dgm:pt>
    <dgm:pt modelId="{ABC8FED4-501B-4AB2-8836-071E97C4E82C}" type="parTrans" cxnId="{908F7264-45FB-4623-8825-A771CA1B8AB3}">
      <dgm:prSet/>
      <dgm:spPr/>
      <dgm:t>
        <a:bodyPr/>
        <a:lstStyle/>
        <a:p>
          <a:endParaRPr lang="en-US"/>
        </a:p>
      </dgm:t>
    </dgm:pt>
    <dgm:pt modelId="{870396EF-ED09-461B-AC49-3FA9C6214E13}" type="sibTrans" cxnId="{908F7264-45FB-4623-8825-A771CA1B8AB3}">
      <dgm:prSet/>
      <dgm:spPr/>
      <dgm:t>
        <a:bodyPr/>
        <a:lstStyle/>
        <a:p>
          <a:endParaRPr lang="en-US"/>
        </a:p>
      </dgm:t>
    </dgm:pt>
    <dgm:pt modelId="{5B67D79D-6E35-44BA-A4F4-84C6D2C875B0}" type="pres">
      <dgm:prSet presAssocID="{FC02CCC3-F61C-4AE6-B8E4-66009A136457}" presName="arrowDiagram" presStyleCnt="0">
        <dgm:presLayoutVars>
          <dgm:chMax val="5"/>
          <dgm:dir/>
          <dgm:resizeHandles val="exact"/>
        </dgm:presLayoutVars>
      </dgm:prSet>
      <dgm:spPr/>
    </dgm:pt>
    <dgm:pt modelId="{C8351C9A-CBF7-48AB-BF80-39DD3B5B8655}" type="pres">
      <dgm:prSet presAssocID="{FC02CCC3-F61C-4AE6-B8E4-66009A136457}" presName="arrow" presStyleLbl="bgShp" presStyleIdx="0" presStyleCnt="1" custLinFactNeighborX="715" custLinFactNeighborY="-26317"/>
      <dgm:spPr/>
    </dgm:pt>
    <dgm:pt modelId="{94C7A09B-2AE1-48BB-B27D-C06B4CFB015A}" type="pres">
      <dgm:prSet presAssocID="{FC02CCC3-F61C-4AE6-B8E4-66009A136457}" presName="arrowDiagram3" presStyleCnt="0"/>
      <dgm:spPr/>
    </dgm:pt>
    <dgm:pt modelId="{54E1339C-8F0E-4EAA-8774-149A11F6CE91}" type="pres">
      <dgm:prSet presAssocID="{1D2A706B-F540-4071-A20B-5F1F4BAF5EB2}" presName="bullet3a" presStyleLbl="node1" presStyleIdx="0" presStyleCnt="3" custLinFactX="281885" custLinFactY="-500000" custLinFactNeighborX="300000" custLinFactNeighborY="-527683"/>
      <dgm:spPr/>
    </dgm:pt>
    <dgm:pt modelId="{FA0EC3CE-6FB8-492F-889F-2EB571D685E0}" type="pres">
      <dgm:prSet presAssocID="{1D2A706B-F540-4071-A20B-5F1F4BAF5EB2}" presName="textBox3a" presStyleLbl="revTx" presStyleIdx="0" presStyleCnt="3" custScaleX="180029" custScaleY="270003" custLinFactNeighborX="42883" custLinFactNeighborY="-30921">
        <dgm:presLayoutVars>
          <dgm:bulletEnabled val="1"/>
        </dgm:presLayoutVars>
      </dgm:prSet>
      <dgm:spPr/>
    </dgm:pt>
    <dgm:pt modelId="{DE697A90-9259-4639-BE68-1C89964A9BC2}" type="pres">
      <dgm:prSet presAssocID="{029ACBE6-2492-476E-88E1-655BB044D787}" presName="bullet3b" presStyleLbl="node1" presStyleIdx="1" presStyleCnt="3" custScaleX="91063" custScaleY="122598" custLinFactX="100000" custLinFactY="-200000" custLinFactNeighborX="110668" custLinFactNeighborY="-237573"/>
      <dgm:spPr/>
    </dgm:pt>
    <dgm:pt modelId="{ED506357-B6B2-4822-B387-A2E2D7D5AA60}" type="pres">
      <dgm:prSet presAssocID="{029ACBE6-2492-476E-88E1-655BB044D787}" presName="textBox3b" presStyleLbl="revTx" presStyleIdx="1" presStyleCnt="3" custScaleX="156927" custLinFactNeighborX="56237" custLinFactNeighborY="-41284">
        <dgm:presLayoutVars>
          <dgm:bulletEnabled val="1"/>
        </dgm:presLayoutVars>
      </dgm:prSet>
      <dgm:spPr/>
    </dgm:pt>
    <dgm:pt modelId="{9D52B087-FE59-49E5-AF59-324E90CE8403}" type="pres">
      <dgm:prSet presAssocID="{08B421C6-011D-436A-BD60-BADF910C4A11}" presName="bullet3c" presStyleLbl="node1" presStyleIdx="2" presStyleCnt="3" custLinFactY="-100000" custLinFactNeighborY="-174270"/>
      <dgm:spPr/>
    </dgm:pt>
    <dgm:pt modelId="{85B1BFD4-904A-4CA6-90BD-C783359A6E0C}" type="pres">
      <dgm:prSet presAssocID="{08B421C6-011D-436A-BD60-BADF910C4A11}" presName="textBox3c" presStyleLbl="revTx" presStyleIdx="2" presStyleCnt="3" custScaleX="153193" custScaleY="60626" custLinFactNeighborX="16344" custLinFactNeighborY="-44952">
        <dgm:presLayoutVars>
          <dgm:bulletEnabled val="1"/>
        </dgm:presLayoutVars>
      </dgm:prSet>
      <dgm:spPr/>
    </dgm:pt>
  </dgm:ptLst>
  <dgm:cxnLst>
    <dgm:cxn modelId="{E709560E-4D2F-4523-9887-E354115F9041}" type="presOf" srcId="{FC02CCC3-F61C-4AE6-B8E4-66009A136457}" destId="{5B67D79D-6E35-44BA-A4F4-84C6D2C875B0}" srcOrd="0" destOrd="0" presId="urn:microsoft.com/office/officeart/2005/8/layout/arrow2"/>
    <dgm:cxn modelId="{E2B15824-7562-4F5A-A01F-D61E25D0C713}" srcId="{FC02CCC3-F61C-4AE6-B8E4-66009A136457}" destId="{1D2A706B-F540-4071-A20B-5F1F4BAF5EB2}" srcOrd="0" destOrd="0" parTransId="{E149F83A-E41D-44D0-8CC0-EBA5CF85EE7B}" sibTransId="{974A02CE-1C66-4E30-B7DE-5948111BE9B0}"/>
    <dgm:cxn modelId="{810D795C-614E-485F-B4C5-EA605BA64350}" type="presOf" srcId="{029ACBE6-2492-476E-88E1-655BB044D787}" destId="{ED506357-B6B2-4822-B387-A2E2D7D5AA60}" srcOrd="0" destOrd="0" presId="urn:microsoft.com/office/officeart/2005/8/layout/arrow2"/>
    <dgm:cxn modelId="{35646043-0AC0-4500-B6E0-AFD1348BE993}" type="presOf" srcId="{1D2A706B-F540-4071-A20B-5F1F4BAF5EB2}" destId="{FA0EC3CE-6FB8-492F-889F-2EB571D685E0}" srcOrd="0" destOrd="0" presId="urn:microsoft.com/office/officeart/2005/8/layout/arrow2"/>
    <dgm:cxn modelId="{908F7264-45FB-4623-8825-A771CA1B8AB3}" srcId="{FC02CCC3-F61C-4AE6-B8E4-66009A136457}" destId="{08B421C6-011D-436A-BD60-BADF910C4A11}" srcOrd="2" destOrd="0" parTransId="{ABC8FED4-501B-4AB2-8836-071E97C4E82C}" sibTransId="{870396EF-ED09-461B-AC49-3FA9C6214E13}"/>
    <dgm:cxn modelId="{F3783F75-B3BA-4961-B8EB-D2DCFAFA01E1}" srcId="{FC02CCC3-F61C-4AE6-B8E4-66009A136457}" destId="{029ACBE6-2492-476E-88E1-655BB044D787}" srcOrd="1" destOrd="0" parTransId="{A9387BE5-9871-4D87-84E2-6CE6E05C11C3}" sibTransId="{01FD36B0-6FCE-468D-B0B0-9699A2530E00}"/>
    <dgm:cxn modelId="{7615CA7F-68FE-456C-BB75-722E8DAF4449}" type="presOf" srcId="{08B421C6-011D-436A-BD60-BADF910C4A11}" destId="{85B1BFD4-904A-4CA6-90BD-C783359A6E0C}" srcOrd="0" destOrd="0" presId="urn:microsoft.com/office/officeart/2005/8/layout/arrow2"/>
    <dgm:cxn modelId="{5CE45558-744D-4782-8909-F9BA9005A993}" type="presParOf" srcId="{5B67D79D-6E35-44BA-A4F4-84C6D2C875B0}" destId="{C8351C9A-CBF7-48AB-BF80-39DD3B5B8655}" srcOrd="0" destOrd="0" presId="urn:microsoft.com/office/officeart/2005/8/layout/arrow2"/>
    <dgm:cxn modelId="{417613DD-4303-40BA-874E-C25D9DE5CBBD}" type="presParOf" srcId="{5B67D79D-6E35-44BA-A4F4-84C6D2C875B0}" destId="{94C7A09B-2AE1-48BB-B27D-C06B4CFB015A}" srcOrd="1" destOrd="0" presId="urn:microsoft.com/office/officeart/2005/8/layout/arrow2"/>
    <dgm:cxn modelId="{184E6B9F-9FC9-4413-A5FE-C6211619FD0C}" type="presParOf" srcId="{94C7A09B-2AE1-48BB-B27D-C06B4CFB015A}" destId="{54E1339C-8F0E-4EAA-8774-149A11F6CE91}" srcOrd="0" destOrd="0" presId="urn:microsoft.com/office/officeart/2005/8/layout/arrow2"/>
    <dgm:cxn modelId="{2E528175-B9FB-437E-88E5-CB3D79CC4C2E}" type="presParOf" srcId="{94C7A09B-2AE1-48BB-B27D-C06B4CFB015A}" destId="{FA0EC3CE-6FB8-492F-889F-2EB571D685E0}" srcOrd="1" destOrd="0" presId="urn:microsoft.com/office/officeart/2005/8/layout/arrow2"/>
    <dgm:cxn modelId="{04E823BE-5134-422A-A471-B0223485BC9B}" type="presParOf" srcId="{94C7A09B-2AE1-48BB-B27D-C06B4CFB015A}" destId="{DE697A90-9259-4639-BE68-1C89964A9BC2}" srcOrd="2" destOrd="0" presId="urn:microsoft.com/office/officeart/2005/8/layout/arrow2"/>
    <dgm:cxn modelId="{30D06AA1-6042-4DF1-ACC0-5B11D217952E}" type="presParOf" srcId="{94C7A09B-2AE1-48BB-B27D-C06B4CFB015A}" destId="{ED506357-B6B2-4822-B387-A2E2D7D5AA60}" srcOrd="3" destOrd="0" presId="urn:microsoft.com/office/officeart/2005/8/layout/arrow2"/>
    <dgm:cxn modelId="{BBEAEE54-14AC-45B3-BA82-A1E6EF555933}" type="presParOf" srcId="{94C7A09B-2AE1-48BB-B27D-C06B4CFB015A}" destId="{9D52B087-FE59-49E5-AF59-324E90CE8403}" srcOrd="4" destOrd="0" presId="urn:microsoft.com/office/officeart/2005/8/layout/arrow2"/>
    <dgm:cxn modelId="{E74986E2-C974-450F-8001-B9A6C0720EFD}" type="presParOf" srcId="{94C7A09B-2AE1-48BB-B27D-C06B4CFB015A}" destId="{85B1BFD4-904A-4CA6-90BD-C783359A6E0C}" srcOrd="5"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8EA6CC-CFB3-41AD-AB01-B820CF9CE7EE}" type="doc">
      <dgm:prSet loTypeId="urn:microsoft.com/office/officeart/2008/layout/HorizontalMultiLevelHierarchy" loCatId="hierarchy" qsTypeId="urn:microsoft.com/office/officeart/2005/8/quickstyle/simple5" qsCatId="simple" csTypeId="urn:microsoft.com/office/officeart/2005/8/colors/colorful1" csCatId="colorful" phldr="1"/>
      <dgm:spPr/>
      <dgm:t>
        <a:bodyPr/>
        <a:lstStyle/>
        <a:p>
          <a:endParaRPr lang="en-US"/>
        </a:p>
      </dgm:t>
    </dgm:pt>
    <dgm:pt modelId="{942ABC0F-08C9-476C-AA60-1E98873BF985}">
      <dgm:prSet phldrT="[Text]" custT="1"/>
      <dgm:spPr/>
      <dgm:t>
        <a:bodyPr/>
        <a:lstStyle/>
        <a:p>
          <a:r>
            <a:rPr lang="en-US" sz="1050" dirty="0"/>
            <a:t>Pipeline</a:t>
          </a:r>
        </a:p>
      </dgm:t>
    </dgm:pt>
    <dgm:pt modelId="{F420DC49-BFE1-4F88-AB9B-3A24437A9FB6}" type="parTrans" cxnId="{7DD84E04-B38E-4287-8B74-EC19F184B40F}">
      <dgm:prSet/>
      <dgm:spPr/>
      <dgm:t>
        <a:bodyPr/>
        <a:lstStyle/>
        <a:p>
          <a:endParaRPr lang="en-US" sz="1050"/>
        </a:p>
      </dgm:t>
    </dgm:pt>
    <dgm:pt modelId="{91D70D53-7428-4CAD-B667-39636B1551C4}" type="sibTrans" cxnId="{7DD84E04-B38E-4287-8B74-EC19F184B40F}">
      <dgm:prSet/>
      <dgm:spPr/>
      <dgm:t>
        <a:bodyPr/>
        <a:lstStyle/>
        <a:p>
          <a:endParaRPr lang="en-US" sz="1050"/>
        </a:p>
      </dgm:t>
    </dgm:pt>
    <dgm:pt modelId="{F65FA9FA-D716-4005-9704-C9F8353534E1}">
      <dgm:prSet phldrT="[Text]" custT="1"/>
      <dgm:spPr/>
      <dgm:t>
        <a:bodyPr/>
        <a:lstStyle/>
        <a:p>
          <a:r>
            <a:rPr lang="en-US" sz="1050" dirty="0"/>
            <a:t>Media</a:t>
          </a:r>
        </a:p>
      </dgm:t>
    </dgm:pt>
    <dgm:pt modelId="{CCD51CAF-7E80-4104-9B06-8D4EAD0E81F8}" type="parTrans" cxnId="{564C4DE8-30D8-4848-9184-E03985330FB5}">
      <dgm:prSet/>
      <dgm:spPr/>
      <dgm:t>
        <a:bodyPr/>
        <a:lstStyle/>
        <a:p>
          <a:endParaRPr lang="en-US" sz="1050"/>
        </a:p>
      </dgm:t>
    </dgm:pt>
    <dgm:pt modelId="{556703DC-EC5C-4B11-9D87-BB4FFC643660}" type="sibTrans" cxnId="{564C4DE8-30D8-4848-9184-E03985330FB5}">
      <dgm:prSet/>
      <dgm:spPr/>
      <dgm:t>
        <a:bodyPr/>
        <a:lstStyle/>
        <a:p>
          <a:endParaRPr lang="en-US" sz="1050"/>
        </a:p>
      </dgm:t>
    </dgm:pt>
    <dgm:pt modelId="{7D161A92-F58D-4665-A8AA-03336118C11C}">
      <dgm:prSet phldrT="[Text]" custT="1"/>
      <dgm:spPr/>
      <dgm:t>
        <a:bodyPr/>
        <a:lstStyle/>
        <a:p>
          <a:r>
            <a:rPr lang="en-US" sz="900" dirty="0"/>
            <a:t>Events</a:t>
          </a:r>
        </a:p>
      </dgm:t>
    </dgm:pt>
    <dgm:pt modelId="{9A9603B4-EF82-43F8-9051-529DA7C1A9B3}" type="parTrans" cxnId="{DFA1DB6D-B80C-43C2-A908-E61BE4497245}">
      <dgm:prSet/>
      <dgm:spPr/>
      <dgm:t>
        <a:bodyPr/>
        <a:lstStyle/>
        <a:p>
          <a:endParaRPr lang="en-US" sz="1050"/>
        </a:p>
      </dgm:t>
    </dgm:pt>
    <dgm:pt modelId="{7670F125-AE09-4432-B76C-EB6BF4BE7319}" type="sibTrans" cxnId="{DFA1DB6D-B80C-43C2-A908-E61BE4497245}">
      <dgm:prSet/>
      <dgm:spPr/>
      <dgm:t>
        <a:bodyPr/>
        <a:lstStyle/>
        <a:p>
          <a:endParaRPr lang="en-US" sz="1050"/>
        </a:p>
      </dgm:t>
    </dgm:pt>
    <dgm:pt modelId="{F07594B4-3D6C-44E6-BCF4-BF3C24AFE1DF}">
      <dgm:prSet phldrT="[Text]" custT="1"/>
      <dgm:spPr/>
      <dgm:t>
        <a:bodyPr/>
        <a:lstStyle/>
        <a:p>
          <a:r>
            <a:rPr lang="en-US" sz="1050" dirty="0"/>
            <a:t>Channel Marketing</a:t>
          </a:r>
        </a:p>
      </dgm:t>
    </dgm:pt>
    <dgm:pt modelId="{43032542-67CF-42AD-B574-2E6396C09228}" type="parTrans" cxnId="{66C2E0C1-A3D1-4471-8F88-2E83EAED4329}">
      <dgm:prSet/>
      <dgm:spPr/>
      <dgm:t>
        <a:bodyPr/>
        <a:lstStyle/>
        <a:p>
          <a:endParaRPr lang="en-US" sz="1050"/>
        </a:p>
      </dgm:t>
    </dgm:pt>
    <dgm:pt modelId="{5D567F4C-CCA9-4CCE-86C2-B33ED809B070}" type="sibTrans" cxnId="{66C2E0C1-A3D1-4471-8F88-2E83EAED4329}">
      <dgm:prSet/>
      <dgm:spPr/>
      <dgm:t>
        <a:bodyPr/>
        <a:lstStyle/>
        <a:p>
          <a:endParaRPr lang="en-US" sz="1050"/>
        </a:p>
      </dgm:t>
    </dgm:pt>
    <dgm:pt modelId="{80FD8303-C335-48DE-9A5F-B081C1C1C17F}">
      <dgm:prSet phldrT="[Text]" custT="1"/>
      <dgm:spPr/>
      <dgm:t>
        <a:bodyPr/>
        <a:lstStyle/>
        <a:p>
          <a:r>
            <a:rPr lang="en-US" sz="900" dirty="0"/>
            <a:t>Events</a:t>
          </a:r>
        </a:p>
      </dgm:t>
    </dgm:pt>
    <dgm:pt modelId="{D143F27C-BC0A-4C41-88F2-510BDAF2C84B}" type="parTrans" cxnId="{7782B11F-3507-4663-8EB7-0EFAFD50B301}">
      <dgm:prSet/>
      <dgm:spPr/>
      <dgm:t>
        <a:bodyPr/>
        <a:lstStyle/>
        <a:p>
          <a:endParaRPr lang="en-US" sz="1050"/>
        </a:p>
      </dgm:t>
    </dgm:pt>
    <dgm:pt modelId="{E7493569-61B9-4707-A22A-51A27E30A351}" type="sibTrans" cxnId="{7782B11F-3507-4663-8EB7-0EFAFD50B301}">
      <dgm:prSet/>
      <dgm:spPr/>
      <dgm:t>
        <a:bodyPr/>
        <a:lstStyle/>
        <a:p>
          <a:endParaRPr lang="en-US" sz="1050"/>
        </a:p>
      </dgm:t>
    </dgm:pt>
    <dgm:pt modelId="{94387C3A-D7D9-4506-AF8E-1D8074689D1A}">
      <dgm:prSet phldrT="[Text]" custT="1"/>
      <dgm:spPr/>
      <dgm:t>
        <a:bodyPr/>
        <a:lstStyle/>
        <a:p>
          <a:r>
            <a:rPr lang="en-US" sz="1050" dirty="0"/>
            <a:t>Field Marketing</a:t>
          </a:r>
        </a:p>
      </dgm:t>
    </dgm:pt>
    <dgm:pt modelId="{1AD9CB72-1EBC-4695-9E75-C880EAD41B35}" type="sibTrans" cxnId="{A606DDAD-C360-4C04-A1A2-474892B8A82A}">
      <dgm:prSet/>
      <dgm:spPr/>
      <dgm:t>
        <a:bodyPr/>
        <a:lstStyle/>
        <a:p>
          <a:endParaRPr lang="en-US" sz="1050"/>
        </a:p>
      </dgm:t>
    </dgm:pt>
    <dgm:pt modelId="{BD4545AE-E203-4C7E-A752-42E85C199CED}" type="parTrans" cxnId="{A606DDAD-C360-4C04-A1A2-474892B8A82A}">
      <dgm:prSet/>
      <dgm:spPr/>
      <dgm:t>
        <a:bodyPr/>
        <a:lstStyle/>
        <a:p>
          <a:endParaRPr lang="en-US" sz="1050"/>
        </a:p>
      </dgm:t>
    </dgm:pt>
    <dgm:pt modelId="{784400AD-849D-4CE6-9879-CB7740612119}">
      <dgm:prSet phldrT="[Text]" custT="1"/>
      <dgm:spPr/>
      <dgm:t>
        <a:bodyPr/>
        <a:lstStyle/>
        <a:p>
          <a:r>
            <a:rPr lang="en-US" sz="900" dirty="0"/>
            <a:t>Paid Search</a:t>
          </a:r>
        </a:p>
      </dgm:t>
    </dgm:pt>
    <dgm:pt modelId="{EDACD1E8-368D-4396-BFF8-D5858CFB1A17}" type="parTrans" cxnId="{CA2555E0-B98B-41C1-A040-5996F6F2F57E}">
      <dgm:prSet/>
      <dgm:spPr/>
      <dgm:t>
        <a:bodyPr/>
        <a:lstStyle/>
        <a:p>
          <a:endParaRPr lang="en-US" sz="1050"/>
        </a:p>
      </dgm:t>
    </dgm:pt>
    <dgm:pt modelId="{29CF61C6-5EBA-4E08-BDDB-B604BE493BC9}" type="sibTrans" cxnId="{CA2555E0-B98B-41C1-A040-5996F6F2F57E}">
      <dgm:prSet/>
      <dgm:spPr/>
      <dgm:t>
        <a:bodyPr/>
        <a:lstStyle/>
        <a:p>
          <a:endParaRPr lang="en-US" sz="1050"/>
        </a:p>
      </dgm:t>
    </dgm:pt>
    <dgm:pt modelId="{5BF08E96-461E-4B7E-9339-6584874D9BE5}">
      <dgm:prSet phldrT="[Text]" custT="1"/>
      <dgm:spPr/>
      <dgm:t>
        <a:bodyPr/>
        <a:lstStyle/>
        <a:p>
          <a:r>
            <a:rPr lang="en-US" sz="900" dirty="0"/>
            <a:t>Banner/ Display</a:t>
          </a:r>
        </a:p>
      </dgm:t>
    </dgm:pt>
    <dgm:pt modelId="{6361CC70-4C3F-468E-8F03-1EEAA96B9344}" type="parTrans" cxnId="{F6C60C83-6616-4B70-B565-D8C6137A9762}">
      <dgm:prSet/>
      <dgm:spPr/>
      <dgm:t>
        <a:bodyPr/>
        <a:lstStyle/>
        <a:p>
          <a:endParaRPr lang="en-US"/>
        </a:p>
      </dgm:t>
    </dgm:pt>
    <dgm:pt modelId="{677AC4F3-F1C9-4D47-8645-28C9BC09D6D3}" type="sibTrans" cxnId="{F6C60C83-6616-4B70-B565-D8C6137A9762}">
      <dgm:prSet/>
      <dgm:spPr/>
      <dgm:t>
        <a:bodyPr/>
        <a:lstStyle/>
        <a:p>
          <a:endParaRPr lang="en-US"/>
        </a:p>
      </dgm:t>
    </dgm:pt>
    <dgm:pt modelId="{0D576924-82A8-4852-8472-C419752978DA}">
      <dgm:prSet phldrT="[Text]" custT="1"/>
      <dgm:spPr/>
      <dgm:t>
        <a:bodyPr/>
        <a:lstStyle/>
        <a:p>
          <a:r>
            <a:rPr lang="en-US" sz="900" dirty="0"/>
            <a:t>Paid Social</a:t>
          </a:r>
        </a:p>
      </dgm:t>
    </dgm:pt>
    <dgm:pt modelId="{5532CDB2-3E24-4001-892D-4C733A5E4C43}" type="parTrans" cxnId="{252C8E44-28BD-407C-BAD4-E91A22D83F80}">
      <dgm:prSet/>
      <dgm:spPr/>
      <dgm:t>
        <a:bodyPr/>
        <a:lstStyle/>
        <a:p>
          <a:endParaRPr lang="en-US"/>
        </a:p>
      </dgm:t>
    </dgm:pt>
    <dgm:pt modelId="{6F02E374-CED1-4FDB-A8C5-90156011F6BE}" type="sibTrans" cxnId="{252C8E44-28BD-407C-BAD4-E91A22D83F80}">
      <dgm:prSet/>
      <dgm:spPr/>
      <dgm:t>
        <a:bodyPr/>
        <a:lstStyle/>
        <a:p>
          <a:endParaRPr lang="en-US"/>
        </a:p>
      </dgm:t>
    </dgm:pt>
    <dgm:pt modelId="{7C62E346-E3BE-40D8-99A7-93F82DEBD979}">
      <dgm:prSet phldrT="[Text]" custT="1"/>
      <dgm:spPr/>
      <dgm:t>
        <a:bodyPr/>
        <a:lstStyle/>
        <a:p>
          <a:r>
            <a:rPr lang="en-US" sz="900" dirty="0"/>
            <a:t>Traditional Media</a:t>
          </a:r>
        </a:p>
      </dgm:t>
    </dgm:pt>
    <dgm:pt modelId="{0268B711-C935-4F1C-86CF-E6B158D0EC34}" type="parTrans" cxnId="{DE9271E5-0C8F-4E5F-BACB-159280C3F19B}">
      <dgm:prSet/>
      <dgm:spPr/>
      <dgm:t>
        <a:bodyPr/>
        <a:lstStyle/>
        <a:p>
          <a:endParaRPr lang="en-US"/>
        </a:p>
      </dgm:t>
    </dgm:pt>
    <dgm:pt modelId="{FDD79E88-CDFE-491F-9D3A-5F1119F85E3C}" type="sibTrans" cxnId="{DE9271E5-0C8F-4E5F-BACB-159280C3F19B}">
      <dgm:prSet/>
      <dgm:spPr/>
      <dgm:t>
        <a:bodyPr/>
        <a:lstStyle/>
        <a:p>
          <a:endParaRPr lang="en-US"/>
        </a:p>
      </dgm:t>
    </dgm:pt>
    <dgm:pt modelId="{2F46B938-5612-4099-8124-FCB15CA9A8D3}">
      <dgm:prSet phldrT="[Text]" custT="1"/>
      <dgm:spPr/>
      <dgm:t>
        <a:bodyPr/>
        <a:lstStyle/>
        <a:p>
          <a:r>
            <a:rPr lang="en-US" sz="900" dirty="0"/>
            <a:t>Outbound Calling</a:t>
          </a:r>
        </a:p>
      </dgm:t>
    </dgm:pt>
    <dgm:pt modelId="{882CA500-9246-4D42-BBB0-F77331D17BE3}" type="parTrans" cxnId="{579A1A2B-59A0-48D2-9185-C16FB1492CC2}">
      <dgm:prSet/>
      <dgm:spPr/>
      <dgm:t>
        <a:bodyPr/>
        <a:lstStyle/>
        <a:p>
          <a:endParaRPr lang="en-US"/>
        </a:p>
      </dgm:t>
    </dgm:pt>
    <dgm:pt modelId="{EC39A1B4-6F86-4143-913C-408CDBBC1A50}" type="sibTrans" cxnId="{579A1A2B-59A0-48D2-9185-C16FB1492CC2}">
      <dgm:prSet/>
      <dgm:spPr/>
      <dgm:t>
        <a:bodyPr/>
        <a:lstStyle/>
        <a:p>
          <a:endParaRPr lang="en-US"/>
        </a:p>
      </dgm:t>
    </dgm:pt>
    <dgm:pt modelId="{CD6A43D9-1406-4C4F-8556-85D26700B403}">
      <dgm:prSet phldrT="[Text]" custT="1"/>
      <dgm:spPr/>
      <dgm:t>
        <a:bodyPr/>
        <a:lstStyle/>
        <a:p>
          <a:r>
            <a:rPr lang="en-US" sz="900" dirty="0"/>
            <a:t>Others</a:t>
          </a:r>
        </a:p>
      </dgm:t>
    </dgm:pt>
    <dgm:pt modelId="{4283E765-0DEE-4D53-A6A4-0153D87A1E74}" type="parTrans" cxnId="{6CE14342-3CD5-4E4A-9A3B-ECD11338ADC3}">
      <dgm:prSet/>
      <dgm:spPr/>
      <dgm:t>
        <a:bodyPr/>
        <a:lstStyle/>
        <a:p>
          <a:endParaRPr lang="en-US"/>
        </a:p>
      </dgm:t>
    </dgm:pt>
    <dgm:pt modelId="{486F60B0-1C64-40B5-AFBE-562991AE6A0A}" type="sibTrans" cxnId="{6CE14342-3CD5-4E4A-9A3B-ECD11338ADC3}">
      <dgm:prSet/>
      <dgm:spPr/>
      <dgm:t>
        <a:bodyPr/>
        <a:lstStyle/>
        <a:p>
          <a:endParaRPr lang="en-US"/>
        </a:p>
      </dgm:t>
    </dgm:pt>
    <dgm:pt modelId="{4FEE5895-F1A4-4F3B-942E-C2F8B0C4AB90}">
      <dgm:prSet phldrT="[Text]" custT="1"/>
      <dgm:spPr/>
      <dgm:t>
        <a:bodyPr/>
        <a:lstStyle/>
        <a:p>
          <a:r>
            <a:rPr lang="en-US" sz="900" dirty="0"/>
            <a:t>Telemarketing</a:t>
          </a:r>
        </a:p>
      </dgm:t>
    </dgm:pt>
    <dgm:pt modelId="{2E69CBBC-41DE-4459-B055-FB7243D6EBCE}" type="parTrans" cxnId="{9092D338-14A3-4C41-830E-A19B6F9D20C0}">
      <dgm:prSet/>
      <dgm:spPr/>
      <dgm:t>
        <a:bodyPr/>
        <a:lstStyle/>
        <a:p>
          <a:endParaRPr lang="en-US"/>
        </a:p>
      </dgm:t>
    </dgm:pt>
    <dgm:pt modelId="{7BFFEDD2-4AAA-4402-A0E7-4DF4CD5A56B9}" type="sibTrans" cxnId="{9092D338-14A3-4C41-830E-A19B6F9D20C0}">
      <dgm:prSet/>
      <dgm:spPr/>
      <dgm:t>
        <a:bodyPr/>
        <a:lstStyle/>
        <a:p>
          <a:endParaRPr lang="en-US"/>
        </a:p>
      </dgm:t>
    </dgm:pt>
    <dgm:pt modelId="{0095C4AD-82ED-4E72-83C5-A512D775E5F3}">
      <dgm:prSet phldrT="[Text]" custT="1"/>
      <dgm:spPr/>
      <dgm:t>
        <a:bodyPr/>
        <a:lstStyle/>
        <a:p>
          <a:r>
            <a:rPr lang="en-US" sz="900" dirty="0"/>
            <a:t>Digital</a:t>
          </a:r>
        </a:p>
      </dgm:t>
    </dgm:pt>
    <dgm:pt modelId="{73AFA351-602E-4D45-9897-9EEA4C7D1D86}" type="parTrans" cxnId="{7B69DA7E-3818-4F2E-B371-0D34564A9932}">
      <dgm:prSet/>
      <dgm:spPr/>
      <dgm:t>
        <a:bodyPr/>
        <a:lstStyle/>
        <a:p>
          <a:endParaRPr lang="en-US"/>
        </a:p>
      </dgm:t>
    </dgm:pt>
    <dgm:pt modelId="{823B05E5-CC4C-437B-9698-8CA08E16D4BD}" type="sibTrans" cxnId="{7B69DA7E-3818-4F2E-B371-0D34564A9932}">
      <dgm:prSet/>
      <dgm:spPr/>
      <dgm:t>
        <a:bodyPr/>
        <a:lstStyle/>
        <a:p>
          <a:endParaRPr lang="en-US"/>
        </a:p>
      </dgm:t>
    </dgm:pt>
    <dgm:pt modelId="{F563D329-D1F0-4068-B700-07C439082CC5}">
      <dgm:prSet phldrT="[Text]" custT="1"/>
      <dgm:spPr/>
      <dgm:t>
        <a:bodyPr/>
        <a:lstStyle/>
        <a:p>
          <a:r>
            <a:rPr lang="en-US" sz="900" dirty="0"/>
            <a:t>Others</a:t>
          </a:r>
        </a:p>
      </dgm:t>
    </dgm:pt>
    <dgm:pt modelId="{1D54A0E7-795A-4321-969C-337D1DF42D83}" type="parTrans" cxnId="{28309C28-0551-4E69-812F-2BE22220D1A6}">
      <dgm:prSet/>
      <dgm:spPr/>
      <dgm:t>
        <a:bodyPr/>
        <a:lstStyle/>
        <a:p>
          <a:endParaRPr lang="en-US"/>
        </a:p>
      </dgm:t>
    </dgm:pt>
    <dgm:pt modelId="{46E54D2F-2CC9-40D5-93AB-7699ADDB8470}" type="sibTrans" cxnId="{28309C28-0551-4E69-812F-2BE22220D1A6}">
      <dgm:prSet/>
      <dgm:spPr/>
      <dgm:t>
        <a:bodyPr/>
        <a:lstStyle/>
        <a:p>
          <a:endParaRPr lang="en-US"/>
        </a:p>
      </dgm:t>
    </dgm:pt>
    <dgm:pt modelId="{F33B8A7A-9622-4D36-9C9F-3F28D6F0E4D1}" type="pres">
      <dgm:prSet presAssocID="{E28EA6CC-CFB3-41AD-AB01-B820CF9CE7EE}" presName="Name0" presStyleCnt="0">
        <dgm:presLayoutVars>
          <dgm:chPref val="1"/>
          <dgm:dir/>
          <dgm:animOne val="branch"/>
          <dgm:animLvl val="lvl"/>
          <dgm:resizeHandles val="exact"/>
        </dgm:presLayoutVars>
      </dgm:prSet>
      <dgm:spPr/>
    </dgm:pt>
    <dgm:pt modelId="{C543CCBA-25A4-479C-9E29-14713D902C3C}" type="pres">
      <dgm:prSet presAssocID="{942ABC0F-08C9-476C-AA60-1E98873BF985}" presName="root1" presStyleCnt="0"/>
      <dgm:spPr/>
    </dgm:pt>
    <dgm:pt modelId="{DF552341-1A01-4E37-8D55-9D2B613A78C6}" type="pres">
      <dgm:prSet presAssocID="{942ABC0F-08C9-476C-AA60-1E98873BF985}" presName="LevelOneTextNode" presStyleLbl="node0" presStyleIdx="0" presStyleCnt="1" custScaleX="103966" custScaleY="128376">
        <dgm:presLayoutVars>
          <dgm:chPref val="3"/>
        </dgm:presLayoutVars>
      </dgm:prSet>
      <dgm:spPr/>
    </dgm:pt>
    <dgm:pt modelId="{A5878EA9-8C0B-4401-B09F-C180D21F8C1F}" type="pres">
      <dgm:prSet presAssocID="{942ABC0F-08C9-476C-AA60-1E98873BF985}" presName="level2hierChild" presStyleCnt="0"/>
      <dgm:spPr/>
    </dgm:pt>
    <dgm:pt modelId="{75DA4C44-E5A7-489C-8DC3-392B6727B6A6}" type="pres">
      <dgm:prSet presAssocID="{CCD51CAF-7E80-4104-9B06-8D4EAD0E81F8}" presName="conn2-1" presStyleLbl="parChTrans1D2" presStyleIdx="0" presStyleCnt="3"/>
      <dgm:spPr/>
    </dgm:pt>
    <dgm:pt modelId="{D34BD5E3-681E-426E-A795-62447E699682}" type="pres">
      <dgm:prSet presAssocID="{CCD51CAF-7E80-4104-9B06-8D4EAD0E81F8}" presName="connTx" presStyleLbl="parChTrans1D2" presStyleIdx="0" presStyleCnt="3"/>
      <dgm:spPr/>
    </dgm:pt>
    <dgm:pt modelId="{5F75A96F-44AA-40B8-AD61-1AE270E36196}" type="pres">
      <dgm:prSet presAssocID="{F65FA9FA-D716-4005-9704-C9F8353534E1}" presName="root2" presStyleCnt="0"/>
      <dgm:spPr/>
    </dgm:pt>
    <dgm:pt modelId="{6273D2F9-C376-436F-BF98-B81001C1462D}" type="pres">
      <dgm:prSet presAssocID="{F65FA9FA-D716-4005-9704-C9F8353534E1}" presName="LevelTwoTextNode" presStyleLbl="node2" presStyleIdx="0" presStyleCnt="3" custScaleX="134122" custScaleY="75349">
        <dgm:presLayoutVars>
          <dgm:chPref val="3"/>
        </dgm:presLayoutVars>
      </dgm:prSet>
      <dgm:spPr/>
    </dgm:pt>
    <dgm:pt modelId="{8160A7F6-3F3D-4390-B898-20CC01BAAF1D}" type="pres">
      <dgm:prSet presAssocID="{F65FA9FA-D716-4005-9704-C9F8353534E1}" presName="level3hierChild" presStyleCnt="0"/>
      <dgm:spPr/>
    </dgm:pt>
    <dgm:pt modelId="{48665EB1-FB96-45A8-9457-CE2C8F404332}" type="pres">
      <dgm:prSet presAssocID="{EDACD1E8-368D-4396-BFF8-D5858CFB1A17}" presName="conn2-1" presStyleLbl="parChTrans1D3" presStyleIdx="0" presStyleCnt="11"/>
      <dgm:spPr/>
    </dgm:pt>
    <dgm:pt modelId="{1A242102-13F5-4E50-B74A-74279C88215A}" type="pres">
      <dgm:prSet presAssocID="{EDACD1E8-368D-4396-BFF8-D5858CFB1A17}" presName="connTx" presStyleLbl="parChTrans1D3" presStyleIdx="0" presStyleCnt="11"/>
      <dgm:spPr/>
    </dgm:pt>
    <dgm:pt modelId="{8EEFF480-8B5E-4721-BD80-1F29478313C5}" type="pres">
      <dgm:prSet presAssocID="{784400AD-849D-4CE6-9879-CB7740612119}" presName="root2" presStyleCnt="0"/>
      <dgm:spPr/>
    </dgm:pt>
    <dgm:pt modelId="{2EA6149E-1024-4B2B-B5DB-A43DAD85BA3D}" type="pres">
      <dgm:prSet presAssocID="{784400AD-849D-4CE6-9879-CB7740612119}" presName="LevelTwoTextNode" presStyleLbl="node3" presStyleIdx="0" presStyleCnt="11" custScaleX="156476" custScaleY="56512">
        <dgm:presLayoutVars>
          <dgm:chPref val="3"/>
        </dgm:presLayoutVars>
      </dgm:prSet>
      <dgm:spPr/>
    </dgm:pt>
    <dgm:pt modelId="{BBAA6066-14AF-4BAD-97F0-DA5D941A4D46}" type="pres">
      <dgm:prSet presAssocID="{784400AD-849D-4CE6-9879-CB7740612119}" presName="level3hierChild" presStyleCnt="0"/>
      <dgm:spPr/>
    </dgm:pt>
    <dgm:pt modelId="{699DF1A3-E5CA-4A03-AF83-B3333E3ED98F}" type="pres">
      <dgm:prSet presAssocID="{6361CC70-4C3F-468E-8F03-1EEAA96B9344}" presName="conn2-1" presStyleLbl="parChTrans1D3" presStyleIdx="1" presStyleCnt="11"/>
      <dgm:spPr/>
    </dgm:pt>
    <dgm:pt modelId="{9CC62243-42AF-4F3E-850A-FB2EE407E312}" type="pres">
      <dgm:prSet presAssocID="{6361CC70-4C3F-468E-8F03-1EEAA96B9344}" presName="connTx" presStyleLbl="parChTrans1D3" presStyleIdx="1" presStyleCnt="11"/>
      <dgm:spPr/>
    </dgm:pt>
    <dgm:pt modelId="{2D47D91E-BA09-4FE7-8EED-DCA7210B5C25}" type="pres">
      <dgm:prSet presAssocID="{5BF08E96-461E-4B7E-9339-6584874D9BE5}" presName="root2" presStyleCnt="0"/>
      <dgm:spPr/>
    </dgm:pt>
    <dgm:pt modelId="{7C3FBC6B-BD63-4F45-8BEE-86A3E612C28D}" type="pres">
      <dgm:prSet presAssocID="{5BF08E96-461E-4B7E-9339-6584874D9BE5}" presName="LevelTwoTextNode" presStyleLbl="node3" presStyleIdx="1" presStyleCnt="11" custScaleX="156476" custScaleY="56512">
        <dgm:presLayoutVars>
          <dgm:chPref val="3"/>
        </dgm:presLayoutVars>
      </dgm:prSet>
      <dgm:spPr/>
    </dgm:pt>
    <dgm:pt modelId="{111C12C4-2435-4C89-8B48-5E9E7F74FC9E}" type="pres">
      <dgm:prSet presAssocID="{5BF08E96-461E-4B7E-9339-6584874D9BE5}" presName="level3hierChild" presStyleCnt="0"/>
      <dgm:spPr/>
    </dgm:pt>
    <dgm:pt modelId="{7B2FB915-72E6-4944-9A0C-E62F22509A12}" type="pres">
      <dgm:prSet presAssocID="{5532CDB2-3E24-4001-892D-4C733A5E4C43}" presName="conn2-1" presStyleLbl="parChTrans1D3" presStyleIdx="2" presStyleCnt="11"/>
      <dgm:spPr/>
    </dgm:pt>
    <dgm:pt modelId="{34214DED-8171-4BC8-A12C-6EE0FA9148AE}" type="pres">
      <dgm:prSet presAssocID="{5532CDB2-3E24-4001-892D-4C733A5E4C43}" presName="connTx" presStyleLbl="parChTrans1D3" presStyleIdx="2" presStyleCnt="11"/>
      <dgm:spPr/>
    </dgm:pt>
    <dgm:pt modelId="{4FD30F27-1E0C-42BA-BA24-36CB090E48D6}" type="pres">
      <dgm:prSet presAssocID="{0D576924-82A8-4852-8472-C419752978DA}" presName="root2" presStyleCnt="0"/>
      <dgm:spPr/>
    </dgm:pt>
    <dgm:pt modelId="{F89DCEF0-D44D-4BEC-839D-2E994AB00DBF}" type="pres">
      <dgm:prSet presAssocID="{0D576924-82A8-4852-8472-C419752978DA}" presName="LevelTwoTextNode" presStyleLbl="node3" presStyleIdx="2" presStyleCnt="11" custScaleX="156476" custScaleY="56512">
        <dgm:presLayoutVars>
          <dgm:chPref val="3"/>
        </dgm:presLayoutVars>
      </dgm:prSet>
      <dgm:spPr/>
    </dgm:pt>
    <dgm:pt modelId="{FBA903ED-9123-47C4-BFCD-2E94D35BC099}" type="pres">
      <dgm:prSet presAssocID="{0D576924-82A8-4852-8472-C419752978DA}" presName="level3hierChild" presStyleCnt="0"/>
      <dgm:spPr/>
    </dgm:pt>
    <dgm:pt modelId="{5860CCE9-139D-407D-9AC5-CDA979AAC4EE}" type="pres">
      <dgm:prSet presAssocID="{0268B711-C935-4F1C-86CF-E6B158D0EC34}" presName="conn2-1" presStyleLbl="parChTrans1D3" presStyleIdx="3" presStyleCnt="11"/>
      <dgm:spPr/>
    </dgm:pt>
    <dgm:pt modelId="{A74AF311-A3A4-4D53-B41E-A2675A60266D}" type="pres">
      <dgm:prSet presAssocID="{0268B711-C935-4F1C-86CF-E6B158D0EC34}" presName="connTx" presStyleLbl="parChTrans1D3" presStyleIdx="3" presStyleCnt="11"/>
      <dgm:spPr/>
    </dgm:pt>
    <dgm:pt modelId="{855DFA70-98AC-455C-B781-6C986924560A}" type="pres">
      <dgm:prSet presAssocID="{7C62E346-E3BE-40D8-99A7-93F82DEBD979}" presName="root2" presStyleCnt="0"/>
      <dgm:spPr/>
    </dgm:pt>
    <dgm:pt modelId="{855FF6FA-B9FD-4EA5-900F-643B8CF282A3}" type="pres">
      <dgm:prSet presAssocID="{7C62E346-E3BE-40D8-99A7-93F82DEBD979}" presName="LevelTwoTextNode" presStyleLbl="node3" presStyleIdx="3" presStyleCnt="11" custScaleX="156476" custScaleY="56512">
        <dgm:presLayoutVars>
          <dgm:chPref val="3"/>
        </dgm:presLayoutVars>
      </dgm:prSet>
      <dgm:spPr/>
    </dgm:pt>
    <dgm:pt modelId="{A3C0562F-CB16-4052-A221-9459564B8E3C}" type="pres">
      <dgm:prSet presAssocID="{7C62E346-E3BE-40D8-99A7-93F82DEBD979}" presName="level3hierChild" presStyleCnt="0"/>
      <dgm:spPr/>
    </dgm:pt>
    <dgm:pt modelId="{24B24FCF-E2EA-4DFD-8887-EF5C322E70BE}" type="pres">
      <dgm:prSet presAssocID="{BD4545AE-E203-4C7E-A752-42E85C199CED}" presName="conn2-1" presStyleLbl="parChTrans1D2" presStyleIdx="1" presStyleCnt="3"/>
      <dgm:spPr/>
    </dgm:pt>
    <dgm:pt modelId="{7B001232-3485-4959-BE1F-433ACD432907}" type="pres">
      <dgm:prSet presAssocID="{BD4545AE-E203-4C7E-A752-42E85C199CED}" presName="connTx" presStyleLbl="parChTrans1D2" presStyleIdx="1" presStyleCnt="3"/>
      <dgm:spPr/>
    </dgm:pt>
    <dgm:pt modelId="{0C32889F-83AB-4506-B1F4-A98C6ABBCF3F}" type="pres">
      <dgm:prSet presAssocID="{94387C3A-D7D9-4506-AF8E-1D8074689D1A}" presName="root2" presStyleCnt="0"/>
      <dgm:spPr/>
    </dgm:pt>
    <dgm:pt modelId="{377B5D84-97DA-4B96-AD67-2B222FD6285D}" type="pres">
      <dgm:prSet presAssocID="{94387C3A-D7D9-4506-AF8E-1D8074689D1A}" presName="LevelTwoTextNode" presStyleLbl="node2" presStyleIdx="1" presStyleCnt="3" custScaleX="134122" custScaleY="75349">
        <dgm:presLayoutVars>
          <dgm:chPref val="3"/>
        </dgm:presLayoutVars>
      </dgm:prSet>
      <dgm:spPr/>
    </dgm:pt>
    <dgm:pt modelId="{2B39C335-3C29-4006-8A54-BE43AA9CE9DB}" type="pres">
      <dgm:prSet presAssocID="{94387C3A-D7D9-4506-AF8E-1D8074689D1A}" presName="level3hierChild" presStyleCnt="0"/>
      <dgm:spPr/>
    </dgm:pt>
    <dgm:pt modelId="{B2464F88-666A-4F02-B7CA-66837D4F415D}" type="pres">
      <dgm:prSet presAssocID="{9A9603B4-EF82-43F8-9051-529DA7C1A9B3}" presName="conn2-1" presStyleLbl="parChTrans1D3" presStyleIdx="4" presStyleCnt="11"/>
      <dgm:spPr/>
    </dgm:pt>
    <dgm:pt modelId="{01AB6945-9B2A-4D27-B9A6-7A45BE0C683F}" type="pres">
      <dgm:prSet presAssocID="{9A9603B4-EF82-43F8-9051-529DA7C1A9B3}" presName="connTx" presStyleLbl="parChTrans1D3" presStyleIdx="4" presStyleCnt="11"/>
      <dgm:spPr/>
    </dgm:pt>
    <dgm:pt modelId="{8935C0EF-8A7F-428F-980D-0AA39D43B7DB}" type="pres">
      <dgm:prSet presAssocID="{7D161A92-F58D-4665-A8AA-03336118C11C}" presName="root2" presStyleCnt="0"/>
      <dgm:spPr/>
    </dgm:pt>
    <dgm:pt modelId="{A71625FF-2A6F-43AC-A6AE-B62A7520DE0A}" type="pres">
      <dgm:prSet presAssocID="{7D161A92-F58D-4665-A8AA-03336118C11C}" presName="LevelTwoTextNode" presStyleLbl="node3" presStyleIdx="4" presStyleCnt="11" custScaleX="156476" custScaleY="56512">
        <dgm:presLayoutVars>
          <dgm:chPref val="3"/>
        </dgm:presLayoutVars>
      </dgm:prSet>
      <dgm:spPr/>
    </dgm:pt>
    <dgm:pt modelId="{3A9EA16B-523B-4273-8FB5-1A7A0E374E8C}" type="pres">
      <dgm:prSet presAssocID="{7D161A92-F58D-4665-A8AA-03336118C11C}" presName="level3hierChild" presStyleCnt="0"/>
      <dgm:spPr/>
    </dgm:pt>
    <dgm:pt modelId="{DD1CB91A-71E8-49F5-BB58-A2CCFB2B782A}" type="pres">
      <dgm:prSet presAssocID="{882CA500-9246-4D42-BBB0-F77331D17BE3}" presName="conn2-1" presStyleLbl="parChTrans1D3" presStyleIdx="5" presStyleCnt="11"/>
      <dgm:spPr/>
    </dgm:pt>
    <dgm:pt modelId="{5BF630B3-0CBC-49FE-BD06-3AFEFBCB4A5B}" type="pres">
      <dgm:prSet presAssocID="{882CA500-9246-4D42-BBB0-F77331D17BE3}" presName="connTx" presStyleLbl="parChTrans1D3" presStyleIdx="5" presStyleCnt="11"/>
      <dgm:spPr/>
    </dgm:pt>
    <dgm:pt modelId="{86DBAFFE-0E6E-4008-8411-10D1288340D9}" type="pres">
      <dgm:prSet presAssocID="{2F46B938-5612-4099-8124-FCB15CA9A8D3}" presName="root2" presStyleCnt="0"/>
      <dgm:spPr/>
    </dgm:pt>
    <dgm:pt modelId="{AEC1E75D-BF92-4A7B-A4D1-FBC27574221F}" type="pres">
      <dgm:prSet presAssocID="{2F46B938-5612-4099-8124-FCB15CA9A8D3}" presName="LevelTwoTextNode" presStyleLbl="node3" presStyleIdx="5" presStyleCnt="11" custScaleX="156476" custScaleY="56512">
        <dgm:presLayoutVars>
          <dgm:chPref val="3"/>
        </dgm:presLayoutVars>
      </dgm:prSet>
      <dgm:spPr/>
    </dgm:pt>
    <dgm:pt modelId="{CFC45383-181C-433E-9350-595104334D67}" type="pres">
      <dgm:prSet presAssocID="{2F46B938-5612-4099-8124-FCB15CA9A8D3}" presName="level3hierChild" presStyleCnt="0"/>
      <dgm:spPr/>
    </dgm:pt>
    <dgm:pt modelId="{2233E352-AB88-40B7-897E-D9892B5FA0AD}" type="pres">
      <dgm:prSet presAssocID="{4283E765-0DEE-4D53-A6A4-0153D87A1E74}" presName="conn2-1" presStyleLbl="parChTrans1D3" presStyleIdx="6" presStyleCnt="11"/>
      <dgm:spPr/>
    </dgm:pt>
    <dgm:pt modelId="{11FEBED7-8056-4C03-9D3B-46D552347138}" type="pres">
      <dgm:prSet presAssocID="{4283E765-0DEE-4D53-A6A4-0153D87A1E74}" presName="connTx" presStyleLbl="parChTrans1D3" presStyleIdx="6" presStyleCnt="11"/>
      <dgm:spPr/>
    </dgm:pt>
    <dgm:pt modelId="{E127260C-4684-49A6-A26D-8984D7F4F4A1}" type="pres">
      <dgm:prSet presAssocID="{CD6A43D9-1406-4C4F-8556-85D26700B403}" presName="root2" presStyleCnt="0"/>
      <dgm:spPr/>
    </dgm:pt>
    <dgm:pt modelId="{FA59555A-57C9-413B-AE00-3063FED3BC6B}" type="pres">
      <dgm:prSet presAssocID="{CD6A43D9-1406-4C4F-8556-85D26700B403}" presName="LevelTwoTextNode" presStyleLbl="node3" presStyleIdx="6" presStyleCnt="11" custScaleX="156476" custScaleY="56512">
        <dgm:presLayoutVars>
          <dgm:chPref val="3"/>
        </dgm:presLayoutVars>
      </dgm:prSet>
      <dgm:spPr/>
    </dgm:pt>
    <dgm:pt modelId="{01B98864-815D-4B4E-9CB3-57ACA497EC32}" type="pres">
      <dgm:prSet presAssocID="{CD6A43D9-1406-4C4F-8556-85D26700B403}" presName="level3hierChild" presStyleCnt="0"/>
      <dgm:spPr/>
    </dgm:pt>
    <dgm:pt modelId="{F456AB7B-3C71-415F-9163-4692B276588B}" type="pres">
      <dgm:prSet presAssocID="{43032542-67CF-42AD-B574-2E6396C09228}" presName="conn2-1" presStyleLbl="parChTrans1D2" presStyleIdx="2" presStyleCnt="3"/>
      <dgm:spPr/>
    </dgm:pt>
    <dgm:pt modelId="{546B7BFB-DF62-4638-8E8F-60E729691577}" type="pres">
      <dgm:prSet presAssocID="{43032542-67CF-42AD-B574-2E6396C09228}" presName="connTx" presStyleLbl="parChTrans1D2" presStyleIdx="2" presStyleCnt="3"/>
      <dgm:spPr/>
    </dgm:pt>
    <dgm:pt modelId="{1D47BC3E-7DF3-4109-B6B8-6DBF27FC96D6}" type="pres">
      <dgm:prSet presAssocID="{F07594B4-3D6C-44E6-BCF4-BF3C24AFE1DF}" presName="root2" presStyleCnt="0"/>
      <dgm:spPr/>
    </dgm:pt>
    <dgm:pt modelId="{527692B0-F45F-473E-945D-248AA72DB9FD}" type="pres">
      <dgm:prSet presAssocID="{F07594B4-3D6C-44E6-BCF4-BF3C24AFE1DF}" presName="LevelTwoTextNode" presStyleLbl="node2" presStyleIdx="2" presStyleCnt="3" custScaleX="134122" custScaleY="75349">
        <dgm:presLayoutVars>
          <dgm:chPref val="3"/>
        </dgm:presLayoutVars>
      </dgm:prSet>
      <dgm:spPr/>
    </dgm:pt>
    <dgm:pt modelId="{5A49BF06-371F-4396-93EB-18474EE1D78E}" type="pres">
      <dgm:prSet presAssocID="{F07594B4-3D6C-44E6-BCF4-BF3C24AFE1DF}" presName="level3hierChild" presStyleCnt="0"/>
      <dgm:spPr/>
    </dgm:pt>
    <dgm:pt modelId="{D5A7C37F-B933-41D2-94FC-95A1B4AABAD4}" type="pres">
      <dgm:prSet presAssocID="{D143F27C-BC0A-4C41-88F2-510BDAF2C84B}" presName="conn2-1" presStyleLbl="parChTrans1D3" presStyleIdx="7" presStyleCnt="11"/>
      <dgm:spPr/>
    </dgm:pt>
    <dgm:pt modelId="{41AE869B-630B-49DF-B8AB-9259B37D400C}" type="pres">
      <dgm:prSet presAssocID="{D143F27C-BC0A-4C41-88F2-510BDAF2C84B}" presName="connTx" presStyleLbl="parChTrans1D3" presStyleIdx="7" presStyleCnt="11"/>
      <dgm:spPr/>
    </dgm:pt>
    <dgm:pt modelId="{4FFECAB5-9774-45DC-8451-30ED94F8D79B}" type="pres">
      <dgm:prSet presAssocID="{80FD8303-C335-48DE-9A5F-B081C1C1C17F}" presName="root2" presStyleCnt="0"/>
      <dgm:spPr/>
    </dgm:pt>
    <dgm:pt modelId="{832DFC16-21EE-409B-AC48-96B9AC02692D}" type="pres">
      <dgm:prSet presAssocID="{80FD8303-C335-48DE-9A5F-B081C1C1C17F}" presName="LevelTwoTextNode" presStyleLbl="node3" presStyleIdx="7" presStyleCnt="11" custScaleX="156476" custScaleY="56512">
        <dgm:presLayoutVars>
          <dgm:chPref val="3"/>
        </dgm:presLayoutVars>
      </dgm:prSet>
      <dgm:spPr/>
    </dgm:pt>
    <dgm:pt modelId="{DBA2F090-7859-407D-9B36-70C8F1BD03CB}" type="pres">
      <dgm:prSet presAssocID="{80FD8303-C335-48DE-9A5F-B081C1C1C17F}" presName="level3hierChild" presStyleCnt="0"/>
      <dgm:spPr/>
    </dgm:pt>
    <dgm:pt modelId="{B37A5E5B-9E42-4C28-8039-6933649C4099}" type="pres">
      <dgm:prSet presAssocID="{2E69CBBC-41DE-4459-B055-FB7243D6EBCE}" presName="conn2-1" presStyleLbl="parChTrans1D3" presStyleIdx="8" presStyleCnt="11"/>
      <dgm:spPr/>
    </dgm:pt>
    <dgm:pt modelId="{DD6CA9C5-795C-4686-B694-19ADB62F2D0D}" type="pres">
      <dgm:prSet presAssocID="{2E69CBBC-41DE-4459-B055-FB7243D6EBCE}" presName="connTx" presStyleLbl="parChTrans1D3" presStyleIdx="8" presStyleCnt="11"/>
      <dgm:spPr/>
    </dgm:pt>
    <dgm:pt modelId="{0B9024F8-1CFB-4F6C-B6D0-7D378E78D64E}" type="pres">
      <dgm:prSet presAssocID="{4FEE5895-F1A4-4F3B-942E-C2F8B0C4AB90}" presName="root2" presStyleCnt="0"/>
      <dgm:spPr/>
    </dgm:pt>
    <dgm:pt modelId="{9FB239BD-43DA-4E3F-9FDB-B3035CD3B78E}" type="pres">
      <dgm:prSet presAssocID="{4FEE5895-F1A4-4F3B-942E-C2F8B0C4AB90}" presName="LevelTwoTextNode" presStyleLbl="node3" presStyleIdx="8" presStyleCnt="11" custScaleX="156476" custScaleY="56512">
        <dgm:presLayoutVars>
          <dgm:chPref val="3"/>
        </dgm:presLayoutVars>
      </dgm:prSet>
      <dgm:spPr/>
    </dgm:pt>
    <dgm:pt modelId="{81E482BF-385E-4DA0-BADA-FCF2391D6572}" type="pres">
      <dgm:prSet presAssocID="{4FEE5895-F1A4-4F3B-942E-C2F8B0C4AB90}" presName="level3hierChild" presStyleCnt="0"/>
      <dgm:spPr/>
    </dgm:pt>
    <dgm:pt modelId="{1C938770-F009-415B-98DC-1AEC63595ACB}" type="pres">
      <dgm:prSet presAssocID="{73AFA351-602E-4D45-9897-9EEA4C7D1D86}" presName="conn2-1" presStyleLbl="parChTrans1D3" presStyleIdx="9" presStyleCnt="11"/>
      <dgm:spPr/>
    </dgm:pt>
    <dgm:pt modelId="{F350CD9A-AC20-4851-B209-3177CAD00848}" type="pres">
      <dgm:prSet presAssocID="{73AFA351-602E-4D45-9897-9EEA4C7D1D86}" presName="connTx" presStyleLbl="parChTrans1D3" presStyleIdx="9" presStyleCnt="11"/>
      <dgm:spPr/>
    </dgm:pt>
    <dgm:pt modelId="{5ECFA2D6-497A-45CF-850D-DC0CAC1C35A3}" type="pres">
      <dgm:prSet presAssocID="{0095C4AD-82ED-4E72-83C5-A512D775E5F3}" presName="root2" presStyleCnt="0"/>
      <dgm:spPr/>
    </dgm:pt>
    <dgm:pt modelId="{1FFCB4E4-379C-4123-BF9C-ED6BDCA018C7}" type="pres">
      <dgm:prSet presAssocID="{0095C4AD-82ED-4E72-83C5-A512D775E5F3}" presName="LevelTwoTextNode" presStyleLbl="node3" presStyleIdx="9" presStyleCnt="11" custScaleX="156476" custScaleY="56512">
        <dgm:presLayoutVars>
          <dgm:chPref val="3"/>
        </dgm:presLayoutVars>
      </dgm:prSet>
      <dgm:spPr/>
    </dgm:pt>
    <dgm:pt modelId="{9EC59610-D9EA-45C9-B661-FE9E9197E7C4}" type="pres">
      <dgm:prSet presAssocID="{0095C4AD-82ED-4E72-83C5-A512D775E5F3}" presName="level3hierChild" presStyleCnt="0"/>
      <dgm:spPr/>
    </dgm:pt>
    <dgm:pt modelId="{B103E9CB-0456-43F6-B13C-791EFA0BF3C0}" type="pres">
      <dgm:prSet presAssocID="{1D54A0E7-795A-4321-969C-337D1DF42D83}" presName="conn2-1" presStyleLbl="parChTrans1D3" presStyleIdx="10" presStyleCnt="11"/>
      <dgm:spPr/>
    </dgm:pt>
    <dgm:pt modelId="{F6C034F4-D59D-4DB3-AA46-FD96D5D37ACB}" type="pres">
      <dgm:prSet presAssocID="{1D54A0E7-795A-4321-969C-337D1DF42D83}" presName="connTx" presStyleLbl="parChTrans1D3" presStyleIdx="10" presStyleCnt="11"/>
      <dgm:spPr/>
    </dgm:pt>
    <dgm:pt modelId="{F6020EC6-62BA-473D-B6BA-EB5023ED480F}" type="pres">
      <dgm:prSet presAssocID="{F563D329-D1F0-4068-B700-07C439082CC5}" presName="root2" presStyleCnt="0"/>
      <dgm:spPr/>
    </dgm:pt>
    <dgm:pt modelId="{84C8CD8E-3877-403F-AAF0-45D6A051FADD}" type="pres">
      <dgm:prSet presAssocID="{F563D329-D1F0-4068-B700-07C439082CC5}" presName="LevelTwoTextNode" presStyleLbl="node3" presStyleIdx="10" presStyleCnt="11" custScaleX="156476" custScaleY="56512">
        <dgm:presLayoutVars>
          <dgm:chPref val="3"/>
        </dgm:presLayoutVars>
      </dgm:prSet>
      <dgm:spPr/>
    </dgm:pt>
    <dgm:pt modelId="{E270034F-50AB-4D3E-843C-FF55CA36D1A7}" type="pres">
      <dgm:prSet presAssocID="{F563D329-D1F0-4068-B700-07C439082CC5}" presName="level3hierChild" presStyleCnt="0"/>
      <dgm:spPr/>
    </dgm:pt>
  </dgm:ptLst>
  <dgm:cxnLst>
    <dgm:cxn modelId="{5ECB5502-ADBE-C941-B67E-5DE6FE2EAAFB}" type="presOf" srcId="{6361CC70-4C3F-468E-8F03-1EEAA96B9344}" destId="{699DF1A3-E5CA-4A03-AF83-B3333E3ED98F}" srcOrd="0" destOrd="0" presId="urn:microsoft.com/office/officeart/2008/layout/HorizontalMultiLevelHierarchy"/>
    <dgm:cxn modelId="{7DD84E04-B38E-4287-8B74-EC19F184B40F}" srcId="{E28EA6CC-CFB3-41AD-AB01-B820CF9CE7EE}" destId="{942ABC0F-08C9-476C-AA60-1E98873BF985}" srcOrd="0" destOrd="0" parTransId="{F420DC49-BFE1-4F88-AB9B-3A24437A9FB6}" sibTransId="{91D70D53-7428-4CAD-B667-39636B1551C4}"/>
    <dgm:cxn modelId="{95FA0705-3A00-3741-BB0F-08A5B772F7ED}" type="presOf" srcId="{882CA500-9246-4D42-BBB0-F77331D17BE3}" destId="{DD1CB91A-71E8-49F5-BB58-A2CCFB2B782A}" srcOrd="0" destOrd="0" presId="urn:microsoft.com/office/officeart/2008/layout/HorizontalMultiLevelHierarchy"/>
    <dgm:cxn modelId="{BC3A3615-23CC-E440-BF9B-D79E1240AF05}" type="presOf" srcId="{7C62E346-E3BE-40D8-99A7-93F82DEBD979}" destId="{855FF6FA-B9FD-4EA5-900F-643B8CF282A3}" srcOrd="0" destOrd="0" presId="urn:microsoft.com/office/officeart/2008/layout/HorizontalMultiLevelHierarchy"/>
    <dgm:cxn modelId="{241F0618-8DE4-0847-943E-F83AB019E926}" type="presOf" srcId="{BD4545AE-E203-4C7E-A752-42E85C199CED}" destId="{24B24FCF-E2EA-4DFD-8887-EF5C322E70BE}" srcOrd="0" destOrd="0" presId="urn:microsoft.com/office/officeart/2008/layout/HorizontalMultiLevelHierarchy"/>
    <dgm:cxn modelId="{D73FF61A-5CCF-6643-B7AB-06A75AF29923}" type="presOf" srcId="{EDACD1E8-368D-4396-BFF8-D5858CFB1A17}" destId="{1A242102-13F5-4E50-B74A-74279C88215A}" srcOrd="1" destOrd="0" presId="urn:microsoft.com/office/officeart/2008/layout/HorizontalMultiLevelHierarchy"/>
    <dgm:cxn modelId="{BA2AAB1C-2B9F-BD4A-A8C1-7B73E8442A62}" type="presOf" srcId="{CCD51CAF-7E80-4104-9B06-8D4EAD0E81F8}" destId="{D34BD5E3-681E-426E-A795-62447E699682}" srcOrd="1" destOrd="0" presId="urn:microsoft.com/office/officeart/2008/layout/HorizontalMultiLevelHierarchy"/>
    <dgm:cxn modelId="{57B7AC1E-FFCA-FA42-8B89-13742C9CA3E2}" type="presOf" srcId="{9A9603B4-EF82-43F8-9051-529DA7C1A9B3}" destId="{B2464F88-666A-4F02-B7CA-66837D4F415D}" srcOrd="0" destOrd="0" presId="urn:microsoft.com/office/officeart/2008/layout/HorizontalMultiLevelHierarchy"/>
    <dgm:cxn modelId="{7782B11F-3507-4663-8EB7-0EFAFD50B301}" srcId="{F07594B4-3D6C-44E6-BCF4-BF3C24AFE1DF}" destId="{80FD8303-C335-48DE-9A5F-B081C1C1C17F}" srcOrd="0" destOrd="0" parTransId="{D143F27C-BC0A-4C41-88F2-510BDAF2C84B}" sibTransId="{E7493569-61B9-4707-A22A-51A27E30A351}"/>
    <dgm:cxn modelId="{F1537C22-01F8-A64A-AAED-0449E87C5DD0}" type="presOf" srcId="{43032542-67CF-42AD-B574-2E6396C09228}" destId="{546B7BFB-DF62-4638-8E8F-60E729691577}" srcOrd="1" destOrd="0" presId="urn:microsoft.com/office/officeart/2008/layout/HorizontalMultiLevelHierarchy"/>
    <dgm:cxn modelId="{44FFE124-44DD-AD41-9FE6-937859646AC8}" type="presOf" srcId="{2E69CBBC-41DE-4459-B055-FB7243D6EBCE}" destId="{DD6CA9C5-795C-4686-B694-19ADB62F2D0D}" srcOrd="1" destOrd="0" presId="urn:microsoft.com/office/officeart/2008/layout/HorizontalMultiLevelHierarchy"/>
    <dgm:cxn modelId="{28309C28-0551-4E69-812F-2BE22220D1A6}" srcId="{F07594B4-3D6C-44E6-BCF4-BF3C24AFE1DF}" destId="{F563D329-D1F0-4068-B700-07C439082CC5}" srcOrd="3" destOrd="0" parTransId="{1D54A0E7-795A-4321-969C-337D1DF42D83}" sibTransId="{46E54D2F-2CC9-40D5-93AB-7699ADDB8470}"/>
    <dgm:cxn modelId="{579A1A2B-59A0-48D2-9185-C16FB1492CC2}" srcId="{94387C3A-D7D9-4506-AF8E-1D8074689D1A}" destId="{2F46B938-5612-4099-8124-FCB15CA9A8D3}" srcOrd="1" destOrd="0" parTransId="{882CA500-9246-4D42-BBB0-F77331D17BE3}" sibTransId="{EC39A1B4-6F86-4143-913C-408CDBBC1A50}"/>
    <dgm:cxn modelId="{C1604A2F-DC1B-7848-928D-81494C3B1E39}" type="presOf" srcId="{4FEE5895-F1A4-4F3B-942E-C2F8B0C4AB90}" destId="{9FB239BD-43DA-4E3F-9FDB-B3035CD3B78E}" srcOrd="0" destOrd="0" presId="urn:microsoft.com/office/officeart/2008/layout/HorizontalMultiLevelHierarchy"/>
    <dgm:cxn modelId="{5A6E7636-400E-7C43-A7CC-1E7B25FCC881}" type="presOf" srcId="{9A9603B4-EF82-43F8-9051-529DA7C1A9B3}" destId="{01AB6945-9B2A-4D27-B9A6-7A45BE0C683F}" srcOrd="1" destOrd="0" presId="urn:microsoft.com/office/officeart/2008/layout/HorizontalMultiLevelHierarchy"/>
    <dgm:cxn modelId="{9092D338-14A3-4C41-830E-A19B6F9D20C0}" srcId="{F07594B4-3D6C-44E6-BCF4-BF3C24AFE1DF}" destId="{4FEE5895-F1A4-4F3B-942E-C2F8B0C4AB90}" srcOrd="1" destOrd="0" parTransId="{2E69CBBC-41DE-4459-B055-FB7243D6EBCE}" sibTransId="{7BFFEDD2-4AAA-4402-A0E7-4DF4CD5A56B9}"/>
    <dgm:cxn modelId="{5D779E39-5489-E148-9A32-084DFBE468BB}" type="presOf" srcId="{2F46B938-5612-4099-8124-FCB15CA9A8D3}" destId="{AEC1E75D-BF92-4A7B-A4D1-FBC27574221F}" srcOrd="0" destOrd="0" presId="urn:microsoft.com/office/officeart/2008/layout/HorizontalMultiLevelHierarchy"/>
    <dgm:cxn modelId="{CD41C03B-B9A1-274D-92E9-6461F74F5840}" type="presOf" srcId="{7D161A92-F58D-4665-A8AA-03336118C11C}" destId="{A71625FF-2A6F-43AC-A6AE-B62A7520DE0A}" srcOrd="0" destOrd="0" presId="urn:microsoft.com/office/officeart/2008/layout/HorizontalMultiLevelHierarchy"/>
    <dgm:cxn modelId="{E4D61B40-49FF-8040-9BFB-AEB15D7A2DAE}" type="presOf" srcId="{1D54A0E7-795A-4321-969C-337D1DF42D83}" destId="{B103E9CB-0456-43F6-B13C-791EFA0BF3C0}" srcOrd="0" destOrd="0" presId="urn:microsoft.com/office/officeart/2008/layout/HorizontalMultiLevelHierarchy"/>
    <dgm:cxn modelId="{6CE14342-3CD5-4E4A-9A3B-ECD11338ADC3}" srcId="{94387C3A-D7D9-4506-AF8E-1D8074689D1A}" destId="{CD6A43D9-1406-4C4F-8556-85D26700B403}" srcOrd="2" destOrd="0" parTransId="{4283E765-0DEE-4D53-A6A4-0153D87A1E74}" sibTransId="{486F60B0-1C64-40B5-AFBE-562991AE6A0A}"/>
    <dgm:cxn modelId="{252C8E44-28BD-407C-BAD4-E91A22D83F80}" srcId="{F65FA9FA-D716-4005-9704-C9F8353534E1}" destId="{0D576924-82A8-4852-8472-C419752978DA}" srcOrd="2" destOrd="0" parTransId="{5532CDB2-3E24-4001-892D-4C733A5E4C43}" sibTransId="{6F02E374-CED1-4FDB-A8C5-90156011F6BE}"/>
    <dgm:cxn modelId="{15E8B746-F874-894C-B8E6-6792544C766D}" type="presOf" srcId="{E28EA6CC-CFB3-41AD-AB01-B820CF9CE7EE}" destId="{F33B8A7A-9622-4D36-9C9F-3F28D6F0E4D1}" srcOrd="0" destOrd="0" presId="urn:microsoft.com/office/officeart/2008/layout/HorizontalMultiLevelHierarchy"/>
    <dgm:cxn modelId="{CA31486D-012A-7C44-9D74-34FEAA046D7E}" type="presOf" srcId="{4283E765-0DEE-4D53-A6A4-0153D87A1E74}" destId="{2233E352-AB88-40B7-897E-D9892B5FA0AD}" srcOrd="0" destOrd="0" presId="urn:microsoft.com/office/officeart/2008/layout/HorizontalMultiLevelHierarchy"/>
    <dgm:cxn modelId="{DFA1DB6D-B80C-43C2-A908-E61BE4497245}" srcId="{94387C3A-D7D9-4506-AF8E-1D8074689D1A}" destId="{7D161A92-F58D-4665-A8AA-03336118C11C}" srcOrd="0" destOrd="0" parTransId="{9A9603B4-EF82-43F8-9051-529DA7C1A9B3}" sibTransId="{7670F125-AE09-4432-B76C-EB6BF4BE7319}"/>
    <dgm:cxn modelId="{2305E14E-132C-C046-A06E-E6428E095AF8}" type="presOf" srcId="{5BF08E96-461E-4B7E-9339-6584874D9BE5}" destId="{7C3FBC6B-BD63-4F45-8BEE-86A3E612C28D}" srcOrd="0" destOrd="0" presId="urn:microsoft.com/office/officeart/2008/layout/HorizontalMultiLevelHierarchy"/>
    <dgm:cxn modelId="{3ECA8153-B06A-B14E-A03E-1D67643ACFCD}" type="presOf" srcId="{EDACD1E8-368D-4396-BFF8-D5858CFB1A17}" destId="{48665EB1-FB96-45A8-9457-CE2C8F404332}" srcOrd="0" destOrd="0" presId="urn:microsoft.com/office/officeart/2008/layout/HorizontalMultiLevelHierarchy"/>
    <dgm:cxn modelId="{745A8E73-DE35-CF4B-B582-F3CFFCB3B014}" type="presOf" srcId="{5532CDB2-3E24-4001-892D-4C733A5E4C43}" destId="{7B2FB915-72E6-4944-9A0C-E62F22509A12}" srcOrd="0" destOrd="0" presId="urn:microsoft.com/office/officeart/2008/layout/HorizontalMultiLevelHierarchy"/>
    <dgm:cxn modelId="{9DE87F77-87E1-6C49-810D-3B42B5DC7CE6}" type="presOf" srcId="{F563D329-D1F0-4068-B700-07C439082CC5}" destId="{84C8CD8E-3877-403F-AAF0-45D6A051FADD}" srcOrd="0" destOrd="0" presId="urn:microsoft.com/office/officeart/2008/layout/HorizontalMultiLevelHierarchy"/>
    <dgm:cxn modelId="{B491BC5A-4A15-F745-8BA4-1E56C3325BA0}" type="presOf" srcId="{D143F27C-BC0A-4C41-88F2-510BDAF2C84B}" destId="{D5A7C37F-B933-41D2-94FC-95A1B4AABAD4}" srcOrd="0" destOrd="0" presId="urn:microsoft.com/office/officeart/2008/layout/HorizontalMultiLevelHierarchy"/>
    <dgm:cxn modelId="{F0D5FE7A-E738-C541-AD0C-6EDA94339233}" type="presOf" srcId="{94387C3A-D7D9-4506-AF8E-1D8074689D1A}" destId="{377B5D84-97DA-4B96-AD67-2B222FD6285D}" srcOrd="0" destOrd="0" presId="urn:microsoft.com/office/officeart/2008/layout/HorizontalMultiLevelHierarchy"/>
    <dgm:cxn modelId="{7B69DA7E-3818-4F2E-B371-0D34564A9932}" srcId="{F07594B4-3D6C-44E6-BCF4-BF3C24AFE1DF}" destId="{0095C4AD-82ED-4E72-83C5-A512D775E5F3}" srcOrd="2" destOrd="0" parTransId="{73AFA351-602E-4D45-9897-9EEA4C7D1D86}" sibTransId="{823B05E5-CC4C-437B-9698-8CA08E16D4BD}"/>
    <dgm:cxn modelId="{F6C60C83-6616-4B70-B565-D8C6137A9762}" srcId="{F65FA9FA-D716-4005-9704-C9F8353534E1}" destId="{5BF08E96-461E-4B7E-9339-6584874D9BE5}" srcOrd="1" destOrd="0" parTransId="{6361CC70-4C3F-468E-8F03-1EEAA96B9344}" sibTransId="{677AC4F3-F1C9-4D47-8645-28C9BC09D6D3}"/>
    <dgm:cxn modelId="{11A42C8A-BEE9-BE44-A1C7-AB22B00BE967}" type="presOf" srcId="{2E69CBBC-41DE-4459-B055-FB7243D6EBCE}" destId="{B37A5E5B-9E42-4C28-8039-6933649C4099}" srcOrd="0" destOrd="0" presId="urn:microsoft.com/office/officeart/2008/layout/HorizontalMultiLevelHierarchy"/>
    <dgm:cxn modelId="{CFC3DD8D-32F5-D34D-A08C-D0F2D551E6AC}" type="presOf" srcId="{F07594B4-3D6C-44E6-BCF4-BF3C24AFE1DF}" destId="{527692B0-F45F-473E-945D-248AA72DB9FD}" srcOrd="0" destOrd="0" presId="urn:microsoft.com/office/officeart/2008/layout/HorizontalMultiLevelHierarchy"/>
    <dgm:cxn modelId="{C046D29C-C4EA-174C-8981-5D4BC8FE0ED3}" type="presOf" srcId="{4283E765-0DEE-4D53-A6A4-0153D87A1E74}" destId="{11FEBED7-8056-4C03-9D3B-46D552347138}" srcOrd="1" destOrd="0" presId="urn:microsoft.com/office/officeart/2008/layout/HorizontalMultiLevelHierarchy"/>
    <dgm:cxn modelId="{0446DF9F-0AC3-3A45-A848-3A4E58F0E18A}" type="presOf" srcId="{1D54A0E7-795A-4321-969C-337D1DF42D83}" destId="{F6C034F4-D59D-4DB3-AA46-FD96D5D37ACB}" srcOrd="1" destOrd="0" presId="urn:microsoft.com/office/officeart/2008/layout/HorizontalMultiLevelHierarchy"/>
    <dgm:cxn modelId="{69C9F4A5-7B69-DC4D-A488-89B3F95E2880}" type="presOf" srcId="{73AFA351-602E-4D45-9897-9EEA4C7D1D86}" destId="{F350CD9A-AC20-4851-B209-3177CAD00848}" srcOrd="1" destOrd="0" presId="urn:microsoft.com/office/officeart/2008/layout/HorizontalMultiLevelHierarchy"/>
    <dgm:cxn modelId="{8F52B0AC-0DD9-7F48-8CA6-0951F4E965AD}" type="presOf" srcId="{0268B711-C935-4F1C-86CF-E6B158D0EC34}" destId="{A74AF311-A3A4-4D53-B41E-A2675A60266D}" srcOrd="1" destOrd="0" presId="urn:microsoft.com/office/officeart/2008/layout/HorizontalMultiLevelHierarchy"/>
    <dgm:cxn modelId="{A606DDAD-C360-4C04-A1A2-474892B8A82A}" srcId="{942ABC0F-08C9-476C-AA60-1E98873BF985}" destId="{94387C3A-D7D9-4506-AF8E-1D8074689D1A}" srcOrd="1" destOrd="0" parTransId="{BD4545AE-E203-4C7E-A752-42E85C199CED}" sibTransId="{1AD9CB72-1EBC-4695-9E75-C880EAD41B35}"/>
    <dgm:cxn modelId="{F21407AF-B5F4-B541-8512-1F8A4361C014}" type="presOf" srcId="{F65FA9FA-D716-4005-9704-C9F8353534E1}" destId="{6273D2F9-C376-436F-BF98-B81001C1462D}" srcOrd="0" destOrd="0" presId="urn:microsoft.com/office/officeart/2008/layout/HorizontalMultiLevelHierarchy"/>
    <dgm:cxn modelId="{525013B5-7F0B-224F-9302-9729EA729A65}" type="presOf" srcId="{73AFA351-602E-4D45-9897-9EEA4C7D1D86}" destId="{1C938770-F009-415B-98DC-1AEC63595ACB}" srcOrd="0" destOrd="0" presId="urn:microsoft.com/office/officeart/2008/layout/HorizontalMultiLevelHierarchy"/>
    <dgm:cxn modelId="{35DC7DB8-49AB-4848-AD77-8C1618D39198}" type="presOf" srcId="{D143F27C-BC0A-4C41-88F2-510BDAF2C84B}" destId="{41AE869B-630B-49DF-B8AB-9259B37D400C}" srcOrd="1" destOrd="0" presId="urn:microsoft.com/office/officeart/2008/layout/HorizontalMultiLevelHierarchy"/>
    <dgm:cxn modelId="{66C2E0C1-A3D1-4471-8F88-2E83EAED4329}" srcId="{942ABC0F-08C9-476C-AA60-1E98873BF985}" destId="{F07594B4-3D6C-44E6-BCF4-BF3C24AFE1DF}" srcOrd="2" destOrd="0" parTransId="{43032542-67CF-42AD-B574-2E6396C09228}" sibTransId="{5D567F4C-CCA9-4CCE-86C2-B33ED809B070}"/>
    <dgm:cxn modelId="{19D9B8C5-2F04-5345-AC2E-C1E5F1585D77}" type="presOf" srcId="{6361CC70-4C3F-468E-8F03-1EEAA96B9344}" destId="{9CC62243-42AF-4F3E-850A-FB2EE407E312}" srcOrd="1" destOrd="0" presId="urn:microsoft.com/office/officeart/2008/layout/HorizontalMultiLevelHierarchy"/>
    <dgm:cxn modelId="{259C28C9-DC64-7045-8612-DAE31000B40D}" type="presOf" srcId="{CD6A43D9-1406-4C4F-8556-85D26700B403}" destId="{FA59555A-57C9-413B-AE00-3063FED3BC6B}" srcOrd="0" destOrd="0" presId="urn:microsoft.com/office/officeart/2008/layout/HorizontalMultiLevelHierarchy"/>
    <dgm:cxn modelId="{5CF61AD1-E419-1C43-B03C-742D1D5882A8}" type="presOf" srcId="{882CA500-9246-4D42-BBB0-F77331D17BE3}" destId="{5BF630B3-0CBC-49FE-BD06-3AFEFBCB4A5B}" srcOrd="1" destOrd="0" presId="urn:microsoft.com/office/officeart/2008/layout/HorizontalMultiLevelHierarchy"/>
    <dgm:cxn modelId="{CA2555E0-B98B-41C1-A040-5996F6F2F57E}" srcId="{F65FA9FA-D716-4005-9704-C9F8353534E1}" destId="{784400AD-849D-4CE6-9879-CB7740612119}" srcOrd="0" destOrd="0" parTransId="{EDACD1E8-368D-4396-BFF8-D5858CFB1A17}" sibTransId="{29CF61C6-5EBA-4E08-BDDB-B604BE493BC9}"/>
    <dgm:cxn modelId="{50DDC6E0-C06F-9E4E-B854-36C15CD4384C}" type="presOf" srcId="{0D576924-82A8-4852-8472-C419752978DA}" destId="{F89DCEF0-D44D-4BEC-839D-2E994AB00DBF}" srcOrd="0" destOrd="0" presId="urn:microsoft.com/office/officeart/2008/layout/HorizontalMultiLevelHierarchy"/>
    <dgm:cxn modelId="{5E89EBE1-ABF0-3C4B-9913-8D098FAEC2AC}" type="presOf" srcId="{43032542-67CF-42AD-B574-2E6396C09228}" destId="{F456AB7B-3C71-415F-9163-4692B276588B}" srcOrd="0" destOrd="0" presId="urn:microsoft.com/office/officeart/2008/layout/HorizontalMultiLevelHierarchy"/>
    <dgm:cxn modelId="{DE9271E5-0C8F-4E5F-BACB-159280C3F19B}" srcId="{F65FA9FA-D716-4005-9704-C9F8353534E1}" destId="{7C62E346-E3BE-40D8-99A7-93F82DEBD979}" srcOrd="3" destOrd="0" parTransId="{0268B711-C935-4F1C-86CF-E6B158D0EC34}" sibTransId="{FDD79E88-CDFE-491F-9D3A-5F1119F85E3C}"/>
    <dgm:cxn modelId="{564C4DE8-30D8-4848-9184-E03985330FB5}" srcId="{942ABC0F-08C9-476C-AA60-1E98873BF985}" destId="{F65FA9FA-D716-4005-9704-C9F8353534E1}" srcOrd="0" destOrd="0" parTransId="{CCD51CAF-7E80-4104-9B06-8D4EAD0E81F8}" sibTransId="{556703DC-EC5C-4B11-9D87-BB4FFC643660}"/>
    <dgm:cxn modelId="{EDA82EEF-54FB-BC40-9400-DB40D8538F49}" type="presOf" srcId="{5532CDB2-3E24-4001-892D-4C733A5E4C43}" destId="{34214DED-8171-4BC8-A12C-6EE0FA9148AE}" srcOrd="1" destOrd="0" presId="urn:microsoft.com/office/officeart/2008/layout/HorizontalMultiLevelHierarchy"/>
    <dgm:cxn modelId="{C13D89EF-94D1-0B49-9AB4-9F6693C65164}" type="presOf" srcId="{942ABC0F-08C9-476C-AA60-1E98873BF985}" destId="{DF552341-1A01-4E37-8D55-9D2B613A78C6}" srcOrd="0" destOrd="0" presId="urn:microsoft.com/office/officeart/2008/layout/HorizontalMultiLevelHierarchy"/>
    <dgm:cxn modelId="{BF52BEF1-CCC4-F442-B9EE-DC3D8B20DC49}" type="presOf" srcId="{0095C4AD-82ED-4E72-83C5-A512D775E5F3}" destId="{1FFCB4E4-379C-4123-BF9C-ED6BDCA018C7}" srcOrd="0" destOrd="0" presId="urn:microsoft.com/office/officeart/2008/layout/HorizontalMultiLevelHierarchy"/>
    <dgm:cxn modelId="{EC9594F3-9826-B54B-9F88-B1C91291840F}" type="presOf" srcId="{BD4545AE-E203-4C7E-A752-42E85C199CED}" destId="{7B001232-3485-4959-BE1F-433ACD432907}" srcOrd="1" destOrd="0" presId="urn:microsoft.com/office/officeart/2008/layout/HorizontalMultiLevelHierarchy"/>
    <dgm:cxn modelId="{90E193F4-D3B7-0549-9D6B-0AB4B5C10DB1}" type="presOf" srcId="{0268B711-C935-4F1C-86CF-E6B158D0EC34}" destId="{5860CCE9-139D-407D-9AC5-CDA979AAC4EE}" srcOrd="0" destOrd="0" presId="urn:microsoft.com/office/officeart/2008/layout/HorizontalMultiLevelHierarchy"/>
    <dgm:cxn modelId="{76C5E6F4-135B-F542-983D-FFC562FDAE4A}" type="presOf" srcId="{80FD8303-C335-48DE-9A5F-B081C1C1C17F}" destId="{832DFC16-21EE-409B-AC48-96B9AC02692D}" srcOrd="0" destOrd="0" presId="urn:microsoft.com/office/officeart/2008/layout/HorizontalMultiLevelHierarchy"/>
    <dgm:cxn modelId="{A28315FE-7D3A-4D41-99A5-6CF568AECD4B}" type="presOf" srcId="{784400AD-849D-4CE6-9879-CB7740612119}" destId="{2EA6149E-1024-4B2B-B5DB-A43DAD85BA3D}" srcOrd="0" destOrd="0" presId="urn:microsoft.com/office/officeart/2008/layout/HorizontalMultiLevelHierarchy"/>
    <dgm:cxn modelId="{B0180CFF-3BE5-3C44-86EB-C00C5663799A}" type="presOf" srcId="{CCD51CAF-7E80-4104-9B06-8D4EAD0E81F8}" destId="{75DA4C44-E5A7-489C-8DC3-392B6727B6A6}" srcOrd="0" destOrd="0" presId="urn:microsoft.com/office/officeart/2008/layout/HorizontalMultiLevelHierarchy"/>
    <dgm:cxn modelId="{FDDCC6A2-11E8-3B4F-A3EA-7464E67B0FA0}" type="presParOf" srcId="{F33B8A7A-9622-4D36-9C9F-3F28D6F0E4D1}" destId="{C543CCBA-25A4-479C-9E29-14713D902C3C}" srcOrd="0" destOrd="0" presId="urn:microsoft.com/office/officeart/2008/layout/HorizontalMultiLevelHierarchy"/>
    <dgm:cxn modelId="{4E8363BB-5C1E-6D4B-8AB6-519A97872238}" type="presParOf" srcId="{C543CCBA-25A4-479C-9E29-14713D902C3C}" destId="{DF552341-1A01-4E37-8D55-9D2B613A78C6}" srcOrd="0" destOrd="0" presId="urn:microsoft.com/office/officeart/2008/layout/HorizontalMultiLevelHierarchy"/>
    <dgm:cxn modelId="{22A2F0B6-FFAA-9141-96F2-AC89E16FF482}" type="presParOf" srcId="{C543CCBA-25A4-479C-9E29-14713D902C3C}" destId="{A5878EA9-8C0B-4401-B09F-C180D21F8C1F}" srcOrd="1" destOrd="0" presId="urn:microsoft.com/office/officeart/2008/layout/HorizontalMultiLevelHierarchy"/>
    <dgm:cxn modelId="{D51520AA-B563-3B4E-8CBC-621070B315C1}" type="presParOf" srcId="{A5878EA9-8C0B-4401-B09F-C180D21F8C1F}" destId="{75DA4C44-E5A7-489C-8DC3-392B6727B6A6}" srcOrd="0" destOrd="0" presId="urn:microsoft.com/office/officeart/2008/layout/HorizontalMultiLevelHierarchy"/>
    <dgm:cxn modelId="{E30A3735-B00E-9D40-94F4-C052083BB4C1}" type="presParOf" srcId="{75DA4C44-E5A7-489C-8DC3-392B6727B6A6}" destId="{D34BD5E3-681E-426E-A795-62447E699682}" srcOrd="0" destOrd="0" presId="urn:microsoft.com/office/officeart/2008/layout/HorizontalMultiLevelHierarchy"/>
    <dgm:cxn modelId="{46EBF936-F84F-184C-8458-69AC11AA1E66}" type="presParOf" srcId="{A5878EA9-8C0B-4401-B09F-C180D21F8C1F}" destId="{5F75A96F-44AA-40B8-AD61-1AE270E36196}" srcOrd="1" destOrd="0" presId="urn:microsoft.com/office/officeart/2008/layout/HorizontalMultiLevelHierarchy"/>
    <dgm:cxn modelId="{57C0E41A-1FA8-9B43-AF22-DD3C7A12C6F3}" type="presParOf" srcId="{5F75A96F-44AA-40B8-AD61-1AE270E36196}" destId="{6273D2F9-C376-436F-BF98-B81001C1462D}" srcOrd="0" destOrd="0" presId="urn:microsoft.com/office/officeart/2008/layout/HorizontalMultiLevelHierarchy"/>
    <dgm:cxn modelId="{A0216AC7-1FDD-1B40-BAB3-BE2444B72CD0}" type="presParOf" srcId="{5F75A96F-44AA-40B8-AD61-1AE270E36196}" destId="{8160A7F6-3F3D-4390-B898-20CC01BAAF1D}" srcOrd="1" destOrd="0" presId="urn:microsoft.com/office/officeart/2008/layout/HorizontalMultiLevelHierarchy"/>
    <dgm:cxn modelId="{2187941F-83CF-6440-B52A-099A2CE77CC9}" type="presParOf" srcId="{8160A7F6-3F3D-4390-B898-20CC01BAAF1D}" destId="{48665EB1-FB96-45A8-9457-CE2C8F404332}" srcOrd="0" destOrd="0" presId="urn:microsoft.com/office/officeart/2008/layout/HorizontalMultiLevelHierarchy"/>
    <dgm:cxn modelId="{56960693-A851-A24B-A3F6-34FAFF988C4F}" type="presParOf" srcId="{48665EB1-FB96-45A8-9457-CE2C8F404332}" destId="{1A242102-13F5-4E50-B74A-74279C88215A}" srcOrd="0" destOrd="0" presId="urn:microsoft.com/office/officeart/2008/layout/HorizontalMultiLevelHierarchy"/>
    <dgm:cxn modelId="{AB0CDFFF-DF9F-AB4F-B856-3D856C9A039C}" type="presParOf" srcId="{8160A7F6-3F3D-4390-B898-20CC01BAAF1D}" destId="{8EEFF480-8B5E-4721-BD80-1F29478313C5}" srcOrd="1" destOrd="0" presId="urn:microsoft.com/office/officeart/2008/layout/HorizontalMultiLevelHierarchy"/>
    <dgm:cxn modelId="{DC1A18DD-CBE7-C54A-895D-936CEF1EFD52}" type="presParOf" srcId="{8EEFF480-8B5E-4721-BD80-1F29478313C5}" destId="{2EA6149E-1024-4B2B-B5DB-A43DAD85BA3D}" srcOrd="0" destOrd="0" presId="urn:microsoft.com/office/officeart/2008/layout/HorizontalMultiLevelHierarchy"/>
    <dgm:cxn modelId="{B8266771-3FEA-A34A-A773-798FD9385F3D}" type="presParOf" srcId="{8EEFF480-8B5E-4721-BD80-1F29478313C5}" destId="{BBAA6066-14AF-4BAD-97F0-DA5D941A4D46}" srcOrd="1" destOrd="0" presId="urn:microsoft.com/office/officeart/2008/layout/HorizontalMultiLevelHierarchy"/>
    <dgm:cxn modelId="{0C9443D6-BF98-1945-88B3-9B419E18CD00}" type="presParOf" srcId="{8160A7F6-3F3D-4390-B898-20CC01BAAF1D}" destId="{699DF1A3-E5CA-4A03-AF83-B3333E3ED98F}" srcOrd="2" destOrd="0" presId="urn:microsoft.com/office/officeart/2008/layout/HorizontalMultiLevelHierarchy"/>
    <dgm:cxn modelId="{458007A5-AC8F-274D-9E49-F8D43B94FB59}" type="presParOf" srcId="{699DF1A3-E5CA-4A03-AF83-B3333E3ED98F}" destId="{9CC62243-42AF-4F3E-850A-FB2EE407E312}" srcOrd="0" destOrd="0" presId="urn:microsoft.com/office/officeart/2008/layout/HorizontalMultiLevelHierarchy"/>
    <dgm:cxn modelId="{4CD85D18-4F42-F441-B538-8828F0DB062F}" type="presParOf" srcId="{8160A7F6-3F3D-4390-B898-20CC01BAAF1D}" destId="{2D47D91E-BA09-4FE7-8EED-DCA7210B5C25}" srcOrd="3" destOrd="0" presId="urn:microsoft.com/office/officeart/2008/layout/HorizontalMultiLevelHierarchy"/>
    <dgm:cxn modelId="{4076E03B-876D-B844-B641-DC318C0346E6}" type="presParOf" srcId="{2D47D91E-BA09-4FE7-8EED-DCA7210B5C25}" destId="{7C3FBC6B-BD63-4F45-8BEE-86A3E612C28D}" srcOrd="0" destOrd="0" presId="urn:microsoft.com/office/officeart/2008/layout/HorizontalMultiLevelHierarchy"/>
    <dgm:cxn modelId="{51AEE77B-FC26-3944-8277-9D6BF3B081D8}" type="presParOf" srcId="{2D47D91E-BA09-4FE7-8EED-DCA7210B5C25}" destId="{111C12C4-2435-4C89-8B48-5E9E7F74FC9E}" srcOrd="1" destOrd="0" presId="urn:microsoft.com/office/officeart/2008/layout/HorizontalMultiLevelHierarchy"/>
    <dgm:cxn modelId="{361BC3AE-E992-5244-ADE0-F31D1FDCEF08}" type="presParOf" srcId="{8160A7F6-3F3D-4390-B898-20CC01BAAF1D}" destId="{7B2FB915-72E6-4944-9A0C-E62F22509A12}" srcOrd="4" destOrd="0" presId="urn:microsoft.com/office/officeart/2008/layout/HorizontalMultiLevelHierarchy"/>
    <dgm:cxn modelId="{65AC6828-1A9C-2B4E-9BEC-7F2E6FAF60D2}" type="presParOf" srcId="{7B2FB915-72E6-4944-9A0C-E62F22509A12}" destId="{34214DED-8171-4BC8-A12C-6EE0FA9148AE}" srcOrd="0" destOrd="0" presId="urn:microsoft.com/office/officeart/2008/layout/HorizontalMultiLevelHierarchy"/>
    <dgm:cxn modelId="{050411BD-918F-0F40-A1C5-31DFE4B58FE6}" type="presParOf" srcId="{8160A7F6-3F3D-4390-B898-20CC01BAAF1D}" destId="{4FD30F27-1E0C-42BA-BA24-36CB090E48D6}" srcOrd="5" destOrd="0" presId="urn:microsoft.com/office/officeart/2008/layout/HorizontalMultiLevelHierarchy"/>
    <dgm:cxn modelId="{5FAF7A07-7DE9-774D-8C1B-6187050691B5}" type="presParOf" srcId="{4FD30F27-1E0C-42BA-BA24-36CB090E48D6}" destId="{F89DCEF0-D44D-4BEC-839D-2E994AB00DBF}" srcOrd="0" destOrd="0" presId="urn:microsoft.com/office/officeart/2008/layout/HorizontalMultiLevelHierarchy"/>
    <dgm:cxn modelId="{61C5B36B-E0ED-D24A-BB37-A8010845BA93}" type="presParOf" srcId="{4FD30F27-1E0C-42BA-BA24-36CB090E48D6}" destId="{FBA903ED-9123-47C4-BFCD-2E94D35BC099}" srcOrd="1" destOrd="0" presId="urn:microsoft.com/office/officeart/2008/layout/HorizontalMultiLevelHierarchy"/>
    <dgm:cxn modelId="{E59C23B3-3932-E348-BE61-424C64EFF9F1}" type="presParOf" srcId="{8160A7F6-3F3D-4390-B898-20CC01BAAF1D}" destId="{5860CCE9-139D-407D-9AC5-CDA979AAC4EE}" srcOrd="6" destOrd="0" presId="urn:microsoft.com/office/officeart/2008/layout/HorizontalMultiLevelHierarchy"/>
    <dgm:cxn modelId="{265007B1-2ADF-754A-9F71-07AA3E169F8D}" type="presParOf" srcId="{5860CCE9-139D-407D-9AC5-CDA979AAC4EE}" destId="{A74AF311-A3A4-4D53-B41E-A2675A60266D}" srcOrd="0" destOrd="0" presId="urn:microsoft.com/office/officeart/2008/layout/HorizontalMultiLevelHierarchy"/>
    <dgm:cxn modelId="{2EE4B5BD-4B69-EC42-88FD-35F09D3F9F0E}" type="presParOf" srcId="{8160A7F6-3F3D-4390-B898-20CC01BAAF1D}" destId="{855DFA70-98AC-455C-B781-6C986924560A}" srcOrd="7" destOrd="0" presId="urn:microsoft.com/office/officeart/2008/layout/HorizontalMultiLevelHierarchy"/>
    <dgm:cxn modelId="{37705146-B3FA-4D49-90AE-3668EAB4144C}" type="presParOf" srcId="{855DFA70-98AC-455C-B781-6C986924560A}" destId="{855FF6FA-B9FD-4EA5-900F-643B8CF282A3}" srcOrd="0" destOrd="0" presId="urn:microsoft.com/office/officeart/2008/layout/HorizontalMultiLevelHierarchy"/>
    <dgm:cxn modelId="{F2FE08F2-14F0-5B48-8910-C9570F0ABF57}" type="presParOf" srcId="{855DFA70-98AC-455C-B781-6C986924560A}" destId="{A3C0562F-CB16-4052-A221-9459564B8E3C}" srcOrd="1" destOrd="0" presId="urn:microsoft.com/office/officeart/2008/layout/HorizontalMultiLevelHierarchy"/>
    <dgm:cxn modelId="{2EB2646F-8A90-A544-A9AD-0B63423C28D9}" type="presParOf" srcId="{A5878EA9-8C0B-4401-B09F-C180D21F8C1F}" destId="{24B24FCF-E2EA-4DFD-8887-EF5C322E70BE}" srcOrd="2" destOrd="0" presId="urn:microsoft.com/office/officeart/2008/layout/HorizontalMultiLevelHierarchy"/>
    <dgm:cxn modelId="{A2A073C2-EBCE-1645-BDA5-C40256F8E993}" type="presParOf" srcId="{24B24FCF-E2EA-4DFD-8887-EF5C322E70BE}" destId="{7B001232-3485-4959-BE1F-433ACD432907}" srcOrd="0" destOrd="0" presId="urn:microsoft.com/office/officeart/2008/layout/HorizontalMultiLevelHierarchy"/>
    <dgm:cxn modelId="{89433863-83CE-9C42-B3E2-C54A0D9926D9}" type="presParOf" srcId="{A5878EA9-8C0B-4401-B09F-C180D21F8C1F}" destId="{0C32889F-83AB-4506-B1F4-A98C6ABBCF3F}" srcOrd="3" destOrd="0" presId="urn:microsoft.com/office/officeart/2008/layout/HorizontalMultiLevelHierarchy"/>
    <dgm:cxn modelId="{3EBCBFD6-B36B-8A4D-A0C1-690583079F36}" type="presParOf" srcId="{0C32889F-83AB-4506-B1F4-A98C6ABBCF3F}" destId="{377B5D84-97DA-4B96-AD67-2B222FD6285D}" srcOrd="0" destOrd="0" presId="urn:microsoft.com/office/officeart/2008/layout/HorizontalMultiLevelHierarchy"/>
    <dgm:cxn modelId="{2243F6E3-457B-5A43-9C44-3E9EB49A6815}" type="presParOf" srcId="{0C32889F-83AB-4506-B1F4-A98C6ABBCF3F}" destId="{2B39C335-3C29-4006-8A54-BE43AA9CE9DB}" srcOrd="1" destOrd="0" presId="urn:microsoft.com/office/officeart/2008/layout/HorizontalMultiLevelHierarchy"/>
    <dgm:cxn modelId="{7BDAB03F-8ED8-C04C-A64E-9EB3799E4BF1}" type="presParOf" srcId="{2B39C335-3C29-4006-8A54-BE43AA9CE9DB}" destId="{B2464F88-666A-4F02-B7CA-66837D4F415D}" srcOrd="0" destOrd="0" presId="urn:microsoft.com/office/officeart/2008/layout/HorizontalMultiLevelHierarchy"/>
    <dgm:cxn modelId="{09C0831E-5C06-9040-9D1E-32AE7053DFE7}" type="presParOf" srcId="{B2464F88-666A-4F02-B7CA-66837D4F415D}" destId="{01AB6945-9B2A-4D27-B9A6-7A45BE0C683F}" srcOrd="0" destOrd="0" presId="urn:microsoft.com/office/officeart/2008/layout/HorizontalMultiLevelHierarchy"/>
    <dgm:cxn modelId="{14533B62-0D5A-8E40-95D4-49496D39B59E}" type="presParOf" srcId="{2B39C335-3C29-4006-8A54-BE43AA9CE9DB}" destId="{8935C0EF-8A7F-428F-980D-0AA39D43B7DB}" srcOrd="1" destOrd="0" presId="urn:microsoft.com/office/officeart/2008/layout/HorizontalMultiLevelHierarchy"/>
    <dgm:cxn modelId="{5C5C484A-3668-0A47-A363-6B9BB6D159C0}" type="presParOf" srcId="{8935C0EF-8A7F-428F-980D-0AA39D43B7DB}" destId="{A71625FF-2A6F-43AC-A6AE-B62A7520DE0A}" srcOrd="0" destOrd="0" presId="urn:microsoft.com/office/officeart/2008/layout/HorizontalMultiLevelHierarchy"/>
    <dgm:cxn modelId="{E1D345BF-59AD-D84E-BDEE-41263D57E315}" type="presParOf" srcId="{8935C0EF-8A7F-428F-980D-0AA39D43B7DB}" destId="{3A9EA16B-523B-4273-8FB5-1A7A0E374E8C}" srcOrd="1" destOrd="0" presId="urn:microsoft.com/office/officeart/2008/layout/HorizontalMultiLevelHierarchy"/>
    <dgm:cxn modelId="{317F1488-9439-C744-B93B-C6619CCC7D07}" type="presParOf" srcId="{2B39C335-3C29-4006-8A54-BE43AA9CE9DB}" destId="{DD1CB91A-71E8-49F5-BB58-A2CCFB2B782A}" srcOrd="2" destOrd="0" presId="urn:microsoft.com/office/officeart/2008/layout/HorizontalMultiLevelHierarchy"/>
    <dgm:cxn modelId="{F91639A8-F784-C642-98F9-ABE7D48A6C0B}" type="presParOf" srcId="{DD1CB91A-71E8-49F5-BB58-A2CCFB2B782A}" destId="{5BF630B3-0CBC-49FE-BD06-3AFEFBCB4A5B}" srcOrd="0" destOrd="0" presId="urn:microsoft.com/office/officeart/2008/layout/HorizontalMultiLevelHierarchy"/>
    <dgm:cxn modelId="{F9D97C6B-8701-3748-8853-C05645B399CF}" type="presParOf" srcId="{2B39C335-3C29-4006-8A54-BE43AA9CE9DB}" destId="{86DBAFFE-0E6E-4008-8411-10D1288340D9}" srcOrd="3" destOrd="0" presId="urn:microsoft.com/office/officeart/2008/layout/HorizontalMultiLevelHierarchy"/>
    <dgm:cxn modelId="{CF965A2E-2DE2-454F-A900-995173E0ECE0}" type="presParOf" srcId="{86DBAFFE-0E6E-4008-8411-10D1288340D9}" destId="{AEC1E75D-BF92-4A7B-A4D1-FBC27574221F}" srcOrd="0" destOrd="0" presId="urn:microsoft.com/office/officeart/2008/layout/HorizontalMultiLevelHierarchy"/>
    <dgm:cxn modelId="{4989494E-6D4E-2D41-9BB6-0B08B51973B9}" type="presParOf" srcId="{86DBAFFE-0E6E-4008-8411-10D1288340D9}" destId="{CFC45383-181C-433E-9350-595104334D67}" srcOrd="1" destOrd="0" presId="urn:microsoft.com/office/officeart/2008/layout/HorizontalMultiLevelHierarchy"/>
    <dgm:cxn modelId="{8A182403-DAC6-474A-9B51-6E2DBF0CF335}" type="presParOf" srcId="{2B39C335-3C29-4006-8A54-BE43AA9CE9DB}" destId="{2233E352-AB88-40B7-897E-D9892B5FA0AD}" srcOrd="4" destOrd="0" presId="urn:microsoft.com/office/officeart/2008/layout/HorizontalMultiLevelHierarchy"/>
    <dgm:cxn modelId="{BB295671-7562-B044-A622-DCD568CF9DA1}" type="presParOf" srcId="{2233E352-AB88-40B7-897E-D9892B5FA0AD}" destId="{11FEBED7-8056-4C03-9D3B-46D552347138}" srcOrd="0" destOrd="0" presId="urn:microsoft.com/office/officeart/2008/layout/HorizontalMultiLevelHierarchy"/>
    <dgm:cxn modelId="{25AB5DD0-B4F7-3845-A504-C0BF30FC3097}" type="presParOf" srcId="{2B39C335-3C29-4006-8A54-BE43AA9CE9DB}" destId="{E127260C-4684-49A6-A26D-8984D7F4F4A1}" srcOrd="5" destOrd="0" presId="urn:microsoft.com/office/officeart/2008/layout/HorizontalMultiLevelHierarchy"/>
    <dgm:cxn modelId="{C55C79F0-AA9C-6449-8FBE-9161DAD4E445}" type="presParOf" srcId="{E127260C-4684-49A6-A26D-8984D7F4F4A1}" destId="{FA59555A-57C9-413B-AE00-3063FED3BC6B}" srcOrd="0" destOrd="0" presId="urn:microsoft.com/office/officeart/2008/layout/HorizontalMultiLevelHierarchy"/>
    <dgm:cxn modelId="{7D4F6A57-73D0-F146-BB13-0A7B9B587283}" type="presParOf" srcId="{E127260C-4684-49A6-A26D-8984D7F4F4A1}" destId="{01B98864-815D-4B4E-9CB3-57ACA497EC32}" srcOrd="1" destOrd="0" presId="urn:microsoft.com/office/officeart/2008/layout/HorizontalMultiLevelHierarchy"/>
    <dgm:cxn modelId="{3E05E200-AAE1-C94C-AE96-EE716BBE155C}" type="presParOf" srcId="{A5878EA9-8C0B-4401-B09F-C180D21F8C1F}" destId="{F456AB7B-3C71-415F-9163-4692B276588B}" srcOrd="4" destOrd="0" presId="urn:microsoft.com/office/officeart/2008/layout/HorizontalMultiLevelHierarchy"/>
    <dgm:cxn modelId="{E99EEBE4-27BA-3841-A4B0-129209942D1F}" type="presParOf" srcId="{F456AB7B-3C71-415F-9163-4692B276588B}" destId="{546B7BFB-DF62-4638-8E8F-60E729691577}" srcOrd="0" destOrd="0" presId="urn:microsoft.com/office/officeart/2008/layout/HorizontalMultiLevelHierarchy"/>
    <dgm:cxn modelId="{C29E9279-5805-AA48-B701-BD7CD19B5956}" type="presParOf" srcId="{A5878EA9-8C0B-4401-B09F-C180D21F8C1F}" destId="{1D47BC3E-7DF3-4109-B6B8-6DBF27FC96D6}" srcOrd="5" destOrd="0" presId="urn:microsoft.com/office/officeart/2008/layout/HorizontalMultiLevelHierarchy"/>
    <dgm:cxn modelId="{37A59265-3230-5548-81B1-B3A3CE8A43B5}" type="presParOf" srcId="{1D47BC3E-7DF3-4109-B6B8-6DBF27FC96D6}" destId="{527692B0-F45F-473E-945D-248AA72DB9FD}" srcOrd="0" destOrd="0" presId="urn:microsoft.com/office/officeart/2008/layout/HorizontalMultiLevelHierarchy"/>
    <dgm:cxn modelId="{8C73A7EC-5142-F14E-8047-DCCFA4C8BF09}" type="presParOf" srcId="{1D47BC3E-7DF3-4109-B6B8-6DBF27FC96D6}" destId="{5A49BF06-371F-4396-93EB-18474EE1D78E}" srcOrd="1" destOrd="0" presId="urn:microsoft.com/office/officeart/2008/layout/HorizontalMultiLevelHierarchy"/>
    <dgm:cxn modelId="{1CECD0B0-E364-2440-903D-CFD8C813C8D0}" type="presParOf" srcId="{5A49BF06-371F-4396-93EB-18474EE1D78E}" destId="{D5A7C37F-B933-41D2-94FC-95A1B4AABAD4}" srcOrd="0" destOrd="0" presId="urn:microsoft.com/office/officeart/2008/layout/HorizontalMultiLevelHierarchy"/>
    <dgm:cxn modelId="{9D76B34B-C11F-9D4B-9BA6-6623BD3A3E02}" type="presParOf" srcId="{D5A7C37F-B933-41D2-94FC-95A1B4AABAD4}" destId="{41AE869B-630B-49DF-B8AB-9259B37D400C}" srcOrd="0" destOrd="0" presId="urn:microsoft.com/office/officeart/2008/layout/HorizontalMultiLevelHierarchy"/>
    <dgm:cxn modelId="{0DB257A9-CCDF-AB4D-A6FF-834C8266291E}" type="presParOf" srcId="{5A49BF06-371F-4396-93EB-18474EE1D78E}" destId="{4FFECAB5-9774-45DC-8451-30ED94F8D79B}" srcOrd="1" destOrd="0" presId="urn:microsoft.com/office/officeart/2008/layout/HorizontalMultiLevelHierarchy"/>
    <dgm:cxn modelId="{D5AEAD75-C599-8F47-9AEE-08D3D8581D49}" type="presParOf" srcId="{4FFECAB5-9774-45DC-8451-30ED94F8D79B}" destId="{832DFC16-21EE-409B-AC48-96B9AC02692D}" srcOrd="0" destOrd="0" presId="urn:microsoft.com/office/officeart/2008/layout/HorizontalMultiLevelHierarchy"/>
    <dgm:cxn modelId="{B8667C4C-C84C-1840-9189-D783D2490A63}" type="presParOf" srcId="{4FFECAB5-9774-45DC-8451-30ED94F8D79B}" destId="{DBA2F090-7859-407D-9B36-70C8F1BD03CB}" srcOrd="1" destOrd="0" presId="urn:microsoft.com/office/officeart/2008/layout/HorizontalMultiLevelHierarchy"/>
    <dgm:cxn modelId="{C3743C1D-B113-6644-B05C-74FA2964F646}" type="presParOf" srcId="{5A49BF06-371F-4396-93EB-18474EE1D78E}" destId="{B37A5E5B-9E42-4C28-8039-6933649C4099}" srcOrd="2" destOrd="0" presId="urn:microsoft.com/office/officeart/2008/layout/HorizontalMultiLevelHierarchy"/>
    <dgm:cxn modelId="{6E9C275F-565C-0844-865B-B6D78D489BA9}" type="presParOf" srcId="{B37A5E5B-9E42-4C28-8039-6933649C4099}" destId="{DD6CA9C5-795C-4686-B694-19ADB62F2D0D}" srcOrd="0" destOrd="0" presId="urn:microsoft.com/office/officeart/2008/layout/HorizontalMultiLevelHierarchy"/>
    <dgm:cxn modelId="{83542BB7-942C-F44C-B9B0-8F8429E6DBCC}" type="presParOf" srcId="{5A49BF06-371F-4396-93EB-18474EE1D78E}" destId="{0B9024F8-1CFB-4F6C-B6D0-7D378E78D64E}" srcOrd="3" destOrd="0" presId="urn:microsoft.com/office/officeart/2008/layout/HorizontalMultiLevelHierarchy"/>
    <dgm:cxn modelId="{7D58B0E1-7E42-DB4B-8CD3-8826EFD94B08}" type="presParOf" srcId="{0B9024F8-1CFB-4F6C-B6D0-7D378E78D64E}" destId="{9FB239BD-43DA-4E3F-9FDB-B3035CD3B78E}" srcOrd="0" destOrd="0" presId="urn:microsoft.com/office/officeart/2008/layout/HorizontalMultiLevelHierarchy"/>
    <dgm:cxn modelId="{BE57D5C9-AD45-2747-AE55-F2EA9602A6A4}" type="presParOf" srcId="{0B9024F8-1CFB-4F6C-B6D0-7D378E78D64E}" destId="{81E482BF-385E-4DA0-BADA-FCF2391D6572}" srcOrd="1" destOrd="0" presId="urn:microsoft.com/office/officeart/2008/layout/HorizontalMultiLevelHierarchy"/>
    <dgm:cxn modelId="{3CB5038A-ABE1-B845-ADAA-B85EAB746CD3}" type="presParOf" srcId="{5A49BF06-371F-4396-93EB-18474EE1D78E}" destId="{1C938770-F009-415B-98DC-1AEC63595ACB}" srcOrd="4" destOrd="0" presId="urn:microsoft.com/office/officeart/2008/layout/HorizontalMultiLevelHierarchy"/>
    <dgm:cxn modelId="{1585B043-9A09-F44E-834E-FC01FB4DC8D9}" type="presParOf" srcId="{1C938770-F009-415B-98DC-1AEC63595ACB}" destId="{F350CD9A-AC20-4851-B209-3177CAD00848}" srcOrd="0" destOrd="0" presId="urn:microsoft.com/office/officeart/2008/layout/HorizontalMultiLevelHierarchy"/>
    <dgm:cxn modelId="{408573A7-867E-B244-A0E4-943C17E62287}" type="presParOf" srcId="{5A49BF06-371F-4396-93EB-18474EE1D78E}" destId="{5ECFA2D6-497A-45CF-850D-DC0CAC1C35A3}" srcOrd="5" destOrd="0" presId="urn:microsoft.com/office/officeart/2008/layout/HorizontalMultiLevelHierarchy"/>
    <dgm:cxn modelId="{B9835757-8E24-E04E-9BA7-7D4E5212261F}" type="presParOf" srcId="{5ECFA2D6-497A-45CF-850D-DC0CAC1C35A3}" destId="{1FFCB4E4-379C-4123-BF9C-ED6BDCA018C7}" srcOrd="0" destOrd="0" presId="urn:microsoft.com/office/officeart/2008/layout/HorizontalMultiLevelHierarchy"/>
    <dgm:cxn modelId="{69FA4011-5E7C-A341-805C-794314D0C557}" type="presParOf" srcId="{5ECFA2D6-497A-45CF-850D-DC0CAC1C35A3}" destId="{9EC59610-D9EA-45C9-B661-FE9E9197E7C4}" srcOrd="1" destOrd="0" presId="urn:microsoft.com/office/officeart/2008/layout/HorizontalMultiLevelHierarchy"/>
    <dgm:cxn modelId="{868DB9AD-4180-3947-A60C-2C9C665303AC}" type="presParOf" srcId="{5A49BF06-371F-4396-93EB-18474EE1D78E}" destId="{B103E9CB-0456-43F6-B13C-791EFA0BF3C0}" srcOrd="6" destOrd="0" presId="urn:microsoft.com/office/officeart/2008/layout/HorizontalMultiLevelHierarchy"/>
    <dgm:cxn modelId="{A4469246-1F36-F045-930F-193B45B5D448}" type="presParOf" srcId="{B103E9CB-0456-43F6-B13C-791EFA0BF3C0}" destId="{F6C034F4-D59D-4DB3-AA46-FD96D5D37ACB}" srcOrd="0" destOrd="0" presId="urn:microsoft.com/office/officeart/2008/layout/HorizontalMultiLevelHierarchy"/>
    <dgm:cxn modelId="{D756E274-06FD-3542-AE76-3C2ADA200B50}" type="presParOf" srcId="{5A49BF06-371F-4396-93EB-18474EE1D78E}" destId="{F6020EC6-62BA-473D-B6BA-EB5023ED480F}" srcOrd="7" destOrd="0" presId="urn:microsoft.com/office/officeart/2008/layout/HorizontalMultiLevelHierarchy"/>
    <dgm:cxn modelId="{28F19791-89DB-124D-9E55-4458241B55CC}" type="presParOf" srcId="{F6020EC6-62BA-473D-B6BA-EB5023ED480F}" destId="{84C8CD8E-3877-403F-AAF0-45D6A051FADD}" srcOrd="0" destOrd="0" presId="urn:microsoft.com/office/officeart/2008/layout/HorizontalMultiLevelHierarchy"/>
    <dgm:cxn modelId="{FC0DF45B-2385-4344-AD72-60F197E3CDB9}" type="presParOf" srcId="{F6020EC6-62BA-473D-B6BA-EB5023ED480F}" destId="{E270034F-50AB-4D3E-843C-FF55CA36D1A7}" srcOrd="1" destOrd="0" presId="urn:microsoft.com/office/officeart/2008/layout/HorizontalMultiLevelHierarchy"/>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AC5B98-498B-41EF-B5DB-DD10A2C1582E}" type="doc">
      <dgm:prSet loTypeId="urn:microsoft.com/office/officeart/2005/8/layout/pyramid3" loCatId="pyramid" qsTypeId="urn:microsoft.com/office/officeart/2005/8/quickstyle/simple1" qsCatId="simple" csTypeId="urn:microsoft.com/office/officeart/2005/8/colors/accent1_2" csCatId="accent1" phldr="1"/>
      <dgm:spPr/>
    </dgm:pt>
    <dgm:pt modelId="{C194268E-37FF-4EB0-9B7E-6704C2DA780C}">
      <dgm:prSet phldrT="[Text]" custT="1"/>
      <dgm:spPr>
        <a:xfrm rot="10800000">
          <a:off x="0" y="0"/>
          <a:ext cx="2924377" cy="485389"/>
        </a:xfrm>
        <a:solidFill>
          <a:srgbClr val="2F3542">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IN" sz="1100" dirty="0">
              <a:solidFill>
                <a:srgbClr val="FFFFFF"/>
              </a:solidFill>
              <a:latin typeface="Segoe UI Light" panose="020B0502040204020203" pitchFamily="34" charset="0"/>
              <a:ea typeface="+mn-ea"/>
              <a:cs typeface="+mn-cs"/>
            </a:rPr>
            <a:t>380     Identified Flavours     100</a:t>
          </a:r>
          <a:endParaRPr lang="en-US" sz="1100" dirty="0">
            <a:solidFill>
              <a:srgbClr val="FFFFFF"/>
            </a:solidFill>
            <a:latin typeface="Segoe UI Light" panose="020B0502040204020203" pitchFamily="34" charset="0"/>
            <a:ea typeface="+mn-ea"/>
            <a:cs typeface="+mn-cs"/>
          </a:endParaRPr>
        </a:p>
      </dgm:t>
    </dgm:pt>
    <dgm:pt modelId="{81CA6B3D-E686-402D-BFFA-70E98F000572}" type="parTrans" cxnId="{0E27BED3-318E-4E59-B9E4-157353F1F78E}">
      <dgm:prSet/>
      <dgm:spPr/>
      <dgm:t>
        <a:bodyPr/>
        <a:lstStyle/>
        <a:p>
          <a:endParaRPr lang="en-US"/>
        </a:p>
      </dgm:t>
    </dgm:pt>
    <dgm:pt modelId="{B29961D5-8A15-481B-85DC-C25D542AEB23}" type="sibTrans" cxnId="{0E27BED3-318E-4E59-B9E4-157353F1F78E}">
      <dgm:prSet/>
      <dgm:spPr/>
      <dgm:t>
        <a:bodyPr/>
        <a:lstStyle/>
        <a:p>
          <a:endParaRPr lang="en-US"/>
        </a:p>
      </dgm:t>
    </dgm:pt>
    <dgm:pt modelId="{1EFF2C68-9E74-4FE1-940A-D20690B05C4D}">
      <dgm:prSet phldrT="[Text]" custT="1"/>
      <dgm:spPr>
        <a:xfrm rot="10800000">
          <a:off x="292437" y="485389"/>
          <a:ext cx="2339501" cy="485389"/>
        </a:xfrm>
        <a:solidFill>
          <a:srgbClr val="2F3542">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IN" sz="1100" dirty="0">
              <a:solidFill>
                <a:srgbClr val="FFFFFF"/>
              </a:solidFill>
              <a:latin typeface="Segoe UI Light" panose="020B0502040204020203" pitchFamily="34" charset="0"/>
              <a:ea typeface="+mn-ea"/>
              <a:cs typeface="+mn-cs"/>
            </a:rPr>
            <a:t>238     Validation     63</a:t>
          </a:r>
          <a:endParaRPr lang="en-US" sz="1100" dirty="0">
            <a:solidFill>
              <a:srgbClr val="FFFFFF"/>
            </a:solidFill>
            <a:latin typeface="Segoe UI Light" panose="020B0502040204020203" pitchFamily="34" charset="0"/>
            <a:ea typeface="+mn-ea"/>
            <a:cs typeface="+mn-cs"/>
          </a:endParaRPr>
        </a:p>
      </dgm:t>
    </dgm:pt>
    <dgm:pt modelId="{2B6C61F0-8C29-4F81-88DD-948CE925C976}" type="parTrans" cxnId="{FEC85C0D-653E-4DD2-B60C-3DB5D0B858C5}">
      <dgm:prSet/>
      <dgm:spPr/>
      <dgm:t>
        <a:bodyPr/>
        <a:lstStyle/>
        <a:p>
          <a:endParaRPr lang="en-US"/>
        </a:p>
      </dgm:t>
    </dgm:pt>
    <dgm:pt modelId="{9396232B-6A95-4B41-912B-469CAB45750A}" type="sibTrans" cxnId="{FEC85C0D-653E-4DD2-B60C-3DB5D0B858C5}">
      <dgm:prSet/>
      <dgm:spPr/>
      <dgm:t>
        <a:bodyPr/>
        <a:lstStyle/>
        <a:p>
          <a:endParaRPr lang="en-US"/>
        </a:p>
      </dgm:t>
    </dgm:pt>
    <dgm:pt modelId="{D40914D3-2BA2-4C04-A401-38E75F40F08C}">
      <dgm:prSet phldrT="[Text]" custT="1"/>
      <dgm:spPr>
        <a:xfrm rot="10800000">
          <a:off x="584875" y="970778"/>
          <a:ext cx="1754626" cy="485389"/>
        </a:xfrm>
        <a:solidFill>
          <a:srgbClr val="2F3542">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IN" sz="900" dirty="0">
            <a:solidFill>
              <a:srgbClr val="FFFFFF"/>
            </a:solidFill>
            <a:latin typeface="Segoe UI Light" panose="020B0502040204020203" pitchFamily="34" charset="0"/>
            <a:ea typeface="+mn-ea"/>
            <a:cs typeface="+mn-cs"/>
          </a:endParaRPr>
        </a:p>
        <a:p>
          <a:r>
            <a:rPr lang="en-US" sz="900" dirty="0">
              <a:solidFill>
                <a:srgbClr val="FFFFFF"/>
              </a:solidFill>
              <a:latin typeface="Segoe UI Light" panose="020B0502040204020203" pitchFamily="34" charset="0"/>
              <a:ea typeface="+mn-ea"/>
              <a:cs typeface="+mn-cs"/>
            </a:rPr>
            <a:t>Seasonal/Emerging</a:t>
          </a:r>
        </a:p>
        <a:p>
          <a:r>
            <a:rPr lang="en-US" sz="900" dirty="0">
              <a:solidFill>
                <a:srgbClr val="FFFFFF"/>
              </a:solidFill>
              <a:latin typeface="Segoe UI Light" panose="020B0502040204020203" pitchFamily="34" charset="0"/>
              <a:ea typeface="+mn-ea"/>
              <a:cs typeface="+mn-cs"/>
            </a:rPr>
            <a:t>111         -         48</a:t>
          </a:r>
        </a:p>
        <a:p>
          <a:endParaRPr lang="en-US" sz="900" dirty="0">
            <a:solidFill>
              <a:srgbClr val="FFFFFF"/>
            </a:solidFill>
            <a:latin typeface="Segoe UI Light" panose="020B0502040204020203" pitchFamily="34" charset="0"/>
            <a:ea typeface="+mn-ea"/>
            <a:cs typeface="+mn-cs"/>
          </a:endParaRPr>
        </a:p>
      </dgm:t>
    </dgm:pt>
    <dgm:pt modelId="{D08C5040-808E-4246-AA59-22D8A9AA0B37}" type="parTrans" cxnId="{B8887286-3D06-4B84-81D1-1FC9773F7BE6}">
      <dgm:prSet/>
      <dgm:spPr/>
      <dgm:t>
        <a:bodyPr/>
        <a:lstStyle/>
        <a:p>
          <a:endParaRPr lang="en-US"/>
        </a:p>
      </dgm:t>
    </dgm:pt>
    <dgm:pt modelId="{A8ED68C7-6AB3-460B-9787-926BE8AA0A9A}" type="sibTrans" cxnId="{B8887286-3D06-4B84-81D1-1FC9773F7BE6}">
      <dgm:prSet/>
      <dgm:spPr/>
      <dgm:t>
        <a:bodyPr/>
        <a:lstStyle/>
        <a:p>
          <a:endParaRPr lang="en-US"/>
        </a:p>
      </dgm:t>
    </dgm:pt>
    <dgm:pt modelId="{4F777D81-7D6D-4E6B-9D8E-DA96BEBDB7C8}">
      <dgm:prSet phldrT="[Text]" custT="1"/>
      <dgm:spPr>
        <a:xfrm rot="10800000">
          <a:off x="877313" y="1456167"/>
          <a:ext cx="1169750" cy="485389"/>
        </a:xfrm>
        <a:solidFill>
          <a:srgbClr val="2F3542">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IN" sz="900" dirty="0">
              <a:solidFill>
                <a:srgbClr val="FFFFFF"/>
              </a:solidFill>
              <a:latin typeface="Segoe UI Light" panose="020B0502040204020203" pitchFamily="34" charset="0"/>
              <a:ea typeface="+mn-ea"/>
              <a:cs typeface="+mn-cs"/>
            </a:rPr>
            <a:t>Bucketing</a:t>
          </a:r>
        </a:p>
        <a:p>
          <a:r>
            <a:rPr lang="en-IN" sz="800" dirty="0">
              <a:solidFill>
                <a:srgbClr val="FFFFFF"/>
              </a:solidFill>
              <a:latin typeface="Segoe UI Light" panose="020B0502040204020203" pitchFamily="34" charset="0"/>
              <a:ea typeface="+mn-ea"/>
              <a:cs typeface="+mn-cs"/>
            </a:rPr>
            <a:t> 29-13</a:t>
          </a:r>
        </a:p>
      </dgm:t>
    </dgm:pt>
    <dgm:pt modelId="{78C678AE-7DEA-4CA0-86C9-5813ACD2149B}" type="parTrans" cxnId="{54532C40-8FFC-4D0A-9789-593D8628CC37}">
      <dgm:prSet/>
      <dgm:spPr/>
      <dgm:t>
        <a:bodyPr/>
        <a:lstStyle/>
        <a:p>
          <a:endParaRPr lang="en-US"/>
        </a:p>
      </dgm:t>
    </dgm:pt>
    <dgm:pt modelId="{B872BBDB-6FB6-4626-B852-909C6311ED58}" type="sibTrans" cxnId="{54532C40-8FFC-4D0A-9789-593D8628CC37}">
      <dgm:prSet/>
      <dgm:spPr/>
      <dgm:t>
        <a:bodyPr/>
        <a:lstStyle/>
        <a:p>
          <a:endParaRPr lang="en-US"/>
        </a:p>
      </dgm:t>
    </dgm:pt>
    <dgm:pt modelId="{29F34FB2-D90B-4270-8C6A-B2E4B1665DFA}" type="pres">
      <dgm:prSet presAssocID="{D8AC5B98-498B-41EF-B5DB-DD10A2C1582E}" presName="Name0" presStyleCnt="0">
        <dgm:presLayoutVars>
          <dgm:dir/>
          <dgm:animLvl val="lvl"/>
          <dgm:resizeHandles val="exact"/>
        </dgm:presLayoutVars>
      </dgm:prSet>
      <dgm:spPr/>
    </dgm:pt>
    <dgm:pt modelId="{578786C0-93C1-4112-A0FF-50A9355E34FF}" type="pres">
      <dgm:prSet presAssocID="{C194268E-37FF-4EB0-9B7E-6704C2DA780C}" presName="Name8" presStyleCnt="0"/>
      <dgm:spPr/>
    </dgm:pt>
    <dgm:pt modelId="{4935FC91-6694-4E9F-A5C4-DCA5259D0476}" type="pres">
      <dgm:prSet presAssocID="{C194268E-37FF-4EB0-9B7E-6704C2DA780C}" presName="level" presStyleLbl="node1" presStyleIdx="0" presStyleCnt="4">
        <dgm:presLayoutVars>
          <dgm:chMax val="1"/>
          <dgm:bulletEnabled val="1"/>
        </dgm:presLayoutVars>
      </dgm:prSet>
      <dgm:spPr>
        <a:prstGeom prst="trapezoid">
          <a:avLst>
            <a:gd name="adj" fmla="val 60248"/>
          </a:avLst>
        </a:prstGeom>
      </dgm:spPr>
    </dgm:pt>
    <dgm:pt modelId="{83924082-CD07-4A4F-BE19-FC8B36C1F3D4}" type="pres">
      <dgm:prSet presAssocID="{C194268E-37FF-4EB0-9B7E-6704C2DA780C}" presName="levelTx" presStyleLbl="revTx" presStyleIdx="0" presStyleCnt="0">
        <dgm:presLayoutVars>
          <dgm:chMax val="1"/>
          <dgm:bulletEnabled val="1"/>
        </dgm:presLayoutVars>
      </dgm:prSet>
      <dgm:spPr/>
    </dgm:pt>
    <dgm:pt modelId="{DAC6E421-C5B6-4AE2-A76A-69AB6336DBE0}" type="pres">
      <dgm:prSet presAssocID="{1EFF2C68-9E74-4FE1-940A-D20690B05C4D}" presName="Name8" presStyleCnt="0"/>
      <dgm:spPr/>
    </dgm:pt>
    <dgm:pt modelId="{1E2F150C-903E-4DB0-9788-B5BF7174300B}" type="pres">
      <dgm:prSet presAssocID="{1EFF2C68-9E74-4FE1-940A-D20690B05C4D}" presName="level" presStyleLbl="node1" presStyleIdx="1" presStyleCnt="4">
        <dgm:presLayoutVars>
          <dgm:chMax val="1"/>
          <dgm:bulletEnabled val="1"/>
        </dgm:presLayoutVars>
      </dgm:prSet>
      <dgm:spPr>
        <a:prstGeom prst="trapezoid">
          <a:avLst>
            <a:gd name="adj" fmla="val 60248"/>
          </a:avLst>
        </a:prstGeom>
      </dgm:spPr>
    </dgm:pt>
    <dgm:pt modelId="{9B02F555-6DC2-4EEB-9ECE-81E3970BE5EE}" type="pres">
      <dgm:prSet presAssocID="{1EFF2C68-9E74-4FE1-940A-D20690B05C4D}" presName="levelTx" presStyleLbl="revTx" presStyleIdx="0" presStyleCnt="0">
        <dgm:presLayoutVars>
          <dgm:chMax val="1"/>
          <dgm:bulletEnabled val="1"/>
        </dgm:presLayoutVars>
      </dgm:prSet>
      <dgm:spPr/>
    </dgm:pt>
    <dgm:pt modelId="{757382B7-873B-4CF0-8D63-AEA1EB9DA9D2}" type="pres">
      <dgm:prSet presAssocID="{D40914D3-2BA2-4C04-A401-38E75F40F08C}" presName="Name8" presStyleCnt="0"/>
      <dgm:spPr/>
    </dgm:pt>
    <dgm:pt modelId="{9CC39095-0A21-42AF-B418-D891E90F83DB}" type="pres">
      <dgm:prSet presAssocID="{D40914D3-2BA2-4C04-A401-38E75F40F08C}" presName="level" presStyleLbl="node1" presStyleIdx="2" presStyleCnt="4">
        <dgm:presLayoutVars>
          <dgm:chMax val="1"/>
          <dgm:bulletEnabled val="1"/>
        </dgm:presLayoutVars>
      </dgm:prSet>
      <dgm:spPr>
        <a:prstGeom prst="trapezoid">
          <a:avLst>
            <a:gd name="adj" fmla="val 60248"/>
          </a:avLst>
        </a:prstGeom>
      </dgm:spPr>
    </dgm:pt>
    <dgm:pt modelId="{CFA2AB6B-3ABB-4B6D-ABF7-6DCA08420449}" type="pres">
      <dgm:prSet presAssocID="{D40914D3-2BA2-4C04-A401-38E75F40F08C}" presName="levelTx" presStyleLbl="revTx" presStyleIdx="0" presStyleCnt="0">
        <dgm:presLayoutVars>
          <dgm:chMax val="1"/>
          <dgm:bulletEnabled val="1"/>
        </dgm:presLayoutVars>
      </dgm:prSet>
      <dgm:spPr/>
    </dgm:pt>
    <dgm:pt modelId="{F0B81F40-8773-4B90-982C-C6D575A44369}" type="pres">
      <dgm:prSet presAssocID="{4F777D81-7D6D-4E6B-9D8E-DA96BEBDB7C8}" presName="Name8" presStyleCnt="0"/>
      <dgm:spPr/>
    </dgm:pt>
    <dgm:pt modelId="{FD86618A-241F-4B2B-9F87-69660EF10FF7}" type="pres">
      <dgm:prSet presAssocID="{4F777D81-7D6D-4E6B-9D8E-DA96BEBDB7C8}" presName="level" presStyleLbl="node1" presStyleIdx="3" presStyleCnt="4">
        <dgm:presLayoutVars>
          <dgm:chMax val="1"/>
          <dgm:bulletEnabled val="1"/>
        </dgm:presLayoutVars>
      </dgm:prSet>
      <dgm:spPr>
        <a:prstGeom prst="trapezoid">
          <a:avLst>
            <a:gd name="adj" fmla="val 60248"/>
          </a:avLst>
        </a:prstGeom>
      </dgm:spPr>
    </dgm:pt>
    <dgm:pt modelId="{C6E34039-1822-4F75-B7CA-5A1D4E35C117}" type="pres">
      <dgm:prSet presAssocID="{4F777D81-7D6D-4E6B-9D8E-DA96BEBDB7C8}" presName="levelTx" presStyleLbl="revTx" presStyleIdx="0" presStyleCnt="0">
        <dgm:presLayoutVars>
          <dgm:chMax val="1"/>
          <dgm:bulletEnabled val="1"/>
        </dgm:presLayoutVars>
      </dgm:prSet>
      <dgm:spPr/>
    </dgm:pt>
  </dgm:ptLst>
  <dgm:cxnLst>
    <dgm:cxn modelId="{FEC85C0D-653E-4DD2-B60C-3DB5D0B858C5}" srcId="{D8AC5B98-498B-41EF-B5DB-DD10A2C1582E}" destId="{1EFF2C68-9E74-4FE1-940A-D20690B05C4D}" srcOrd="1" destOrd="0" parTransId="{2B6C61F0-8C29-4F81-88DD-948CE925C976}" sibTransId="{9396232B-6A95-4B41-912B-469CAB45750A}"/>
    <dgm:cxn modelId="{B031A627-29D4-C341-AC4B-725DBA09884B}" type="presOf" srcId="{1EFF2C68-9E74-4FE1-940A-D20690B05C4D}" destId="{1E2F150C-903E-4DB0-9788-B5BF7174300B}" srcOrd="0" destOrd="0" presId="urn:microsoft.com/office/officeart/2005/8/layout/pyramid3"/>
    <dgm:cxn modelId="{54532C40-8FFC-4D0A-9789-593D8628CC37}" srcId="{D8AC5B98-498B-41EF-B5DB-DD10A2C1582E}" destId="{4F777D81-7D6D-4E6B-9D8E-DA96BEBDB7C8}" srcOrd="3" destOrd="0" parTransId="{78C678AE-7DEA-4CA0-86C9-5813ACD2149B}" sibTransId="{B872BBDB-6FB6-4626-B852-909C6311ED58}"/>
    <dgm:cxn modelId="{E5A9BD6C-1BF0-674C-A4B1-A0A30438670A}" type="presOf" srcId="{C194268E-37FF-4EB0-9B7E-6704C2DA780C}" destId="{83924082-CD07-4A4F-BE19-FC8B36C1F3D4}" srcOrd="1" destOrd="0" presId="urn:microsoft.com/office/officeart/2005/8/layout/pyramid3"/>
    <dgm:cxn modelId="{F6C86071-5078-804F-A7AC-19004FE2805F}" type="presOf" srcId="{D8AC5B98-498B-41EF-B5DB-DD10A2C1582E}" destId="{29F34FB2-D90B-4270-8C6A-B2E4B1665DFA}" srcOrd="0" destOrd="0" presId="urn:microsoft.com/office/officeart/2005/8/layout/pyramid3"/>
    <dgm:cxn modelId="{B8887286-3D06-4B84-81D1-1FC9773F7BE6}" srcId="{D8AC5B98-498B-41EF-B5DB-DD10A2C1582E}" destId="{D40914D3-2BA2-4C04-A401-38E75F40F08C}" srcOrd="2" destOrd="0" parTransId="{D08C5040-808E-4246-AA59-22D8A9AA0B37}" sibTransId="{A8ED68C7-6AB3-460B-9787-926BE8AA0A9A}"/>
    <dgm:cxn modelId="{0475A19A-FC2C-714A-9FEA-E4DE2FEC8FCA}" type="presOf" srcId="{4F777D81-7D6D-4E6B-9D8E-DA96BEBDB7C8}" destId="{C6E34039-1822-4F75-B7CA-5A1D4E35C117}" srcOrd="1" destOrd="0" presId="urn:microsoft.com/office/officeart/2005/8/layout/pyramid3"/>
    <dgm:cxn modelId="{3FBC409F-968C-E649-8633-1A8899FCA584}" type="presOf" srcId="{4F777D81-7D6D-4E6B-9D8E-DA96BEBDB7C8}" destId="{FD86618A-241F-4B2B-9F87-69660EF10FF7}" srcOrd="0" destOrd="0" presId="urn:microsoft.com/office/officeart/2005/8/layout/pyramid3"/>
    <dgm:cxn modelId="{10A434A7-5313-AC4C-A621-DB5A38FA2300}" type="presOf" srcId="{C194268E-37FF-4EB0-9B7E-6704C2DA780C}" destId="{4935FC91-6694-4E9F-A5C4-DCA5259D0476}" srcOrd="0" destOrd="0" presId="urn:microsoft.com/office/officeart/2005/8/layout/pyramid3"/>
    <dgm:cxn modelId="{A6D367CC-69F1-5440-81FC-4BA0A7D3856F}" type="presOf" srcId="{1EFF2C68-9E74-4FE1-940A-D20690B05C4D}" destId="{9B02F555-6DC2-4EEB-9ECE-81E3970BE5EE}" srcOrd="1" destOrd="0" presId="urn:microsoft.com/office/officeart/2005/8/layout/pyramid3"/>
    <dgm:cxn modelId="{A5DE3CD2-F5BB-2C41-86F4-6B3FAD6961AE}" type="presOf" srcId="{D40914D3-2BA2-4C04-A401-38E75F40F08C}" destId="{9CC39095-0A21-42AF-B418-D891E90F83DB}" srcOrd="0" destOrd="0" presId="urn:microsoft.com/office/officeart/2005/8/layout/pyramid3"/>
    <dgm:cxn modelId="{0E27BED3-318E-4E59-B9E4-157353F1F78E}" srcId="{D8AC5B98-498B-41EF-B5DB-DD10A2C1582E}" destId="{C194268E-37FF-4EB0-9B7E-6704C2DA780C}" srcOrd="0" destOrd="0" parTransId="{81CA6B3D-E686-402D-BFFA-70E98F000572}" sibTransId="{B29961D5-8A15-481B-85DC-C25D542AEB23}"/>
    <dgm:cxn modelId="{59B168F8-7A50-9A4F-8745-6FB10A469F47}" type="presOf" srcId="{D40914D3-2BA2-4C04-A401-38E75F40F08C}" destId="{CFA2AB6B-3ABB-4B6D-ABF7-6DCA08420449}" srcOrd="1" destOrd="0" presId="urn:microsoft.com/office/officeart/2005/8/layout/pyramid3"/>
    <dgm:cxn modelId="{57B026A8-9A6E-164C-85FF-290515DC2C44}" type="presParOf" srcId="{29F34FB2-D90B-4270-8C6A-B2E4B1665DFA}" destId="{578786C0-93C1-4112-A0FF-50A9355E34FF}" srcOrd="0" destOrd="0" presId="urn:microsoft.com/office/officeart/2005/8/layout/pyramid3"/>
    <dgm:cxn modelId="{902F8885-1617-B349-B6DA-8B7B3862C012}" type="presParOf" srcId="{578786C0-93C1-4112-A0FF-50A9355E34FF}" destId="{4935FC91-6694-4E9F-A5C4-DCA5259D0476}" srcOrd="0" destOrd="0" presId="urn:microsoft.com/office/officeart/2005/8/layout/pyramid3"/>
    <dgm:cxn modelId="{CB657E50-A1A1-B341-8840-5AD20DA46C63}" type="presParOf" srcId="{578786C0-93C1-4112-A0FF-50A9355E34FF}" destId="{83924082-CD07-4A4F-BE19-FC8B36C1F3D4}" srcOrd="1" destOrd="0" presId="urn:microsoft.com/office/officeart/2005/8/layout/pyramid3"/>
    <dgm:cxn modelId="{09188A2A-B397-BF40-8C2E-787A5F145183}" type="presParOf" srcId="{29F34FB2-D90B-4270-8C6A-B2E4B1665DFA}" destId="{DAC6E421-C5B6-4AE2-A76A-69AB6336DBE0}" srcOrd="1" destOrd="0" presId="urn:microsoft.com/office/officeart/2005/8/layout/pyramid3"/>
    <dgm:cxn modelId="{1C987669-0628-DA45-A64A-984777C0CF18}" type="presParOf" srcId="{DAC6E421-C5B6-4AE2-A76A-69AB6336DBE0}" destId="{1E2F150C-903E-4DB0-9788-B5BF7174300B}" srcOrd="0" destOrd="0" presId="urn:microsoft.com/office/officeart/2005/8/layout/pyramid3"/>
    <dgm:cxn modelId="{820E766C-B042-BC47-ADA1-C9C267E623EF}" type="presParOf" srcId="{DAC6E421-C5B6-4AE2-A76A-69AB6336DBE0}" destId="{9B02F555-6DC2-4EEB-9ECE-81E3970BE5EE}" srcOrd="1" destOrd="0" presId="urn:microsoft.com/office/officeart/2005/8/layout/pyramid3"/>
    <dgm:cxn modelId="{5ACC7218-EF2B-AE45-85D8-2E46414AF7A8}" type="presParOf" srcId="{29F34FB2-D90B-4270-8C6A-B2E4B1665DFA}" destId="{757382B7-873B-4CF0-8D63-AEA1EB9DA9D2}" srcOrd="2" destOrd="0" presId="urn:microsoft.com/office/officeart/2005/8/layout/pyramid3"/>
    <dgm:cxn modelId="{7A2A5F86-BE31-3C40-BD6C-641C9357A53B}" type="presParOf" srcId="{757382B7-873B-4CF0-8D63-AEA1EB9DA9D2}" destId="{9CC39095-0A21-42AF-B418-D891E90F83DB}" srcOrd="0" destOrd="0" presId="urn:microsoft.com/office/officeart/2005/8/layout/pyramid3"/>
    <dgm:cxn modelId="{3E6A30DF-1EB4-1549-8764-E84264CB047D}" type="presParOf" srcId="{757382B7-873B-4CF0-8D63-AEA1EB9DA9D2}" destId="{CFA2AB6B-3ABB-4B6D-ABF7-6DCA08420449}" srcOrd="1" destOrd="0" presId="urn:microsoft.com/office/officeart/2005/8/layout/pyramid3"/>
    <dgm:cxn modelId="{76F11E4A-5FA0-C340-A3E1-F06F8AAED6D9}" type="presParOf" srcId="{29F34FB2-D90B-4270-8C6A-B2E4B1665DFA}" destId="{F0B81F40-8773-4B90-982C-C6D575A44369}" srcOrd="3" destOrd="0" presId="urn:microsoft.com/office/officeart/2005/8/layout/pyramid3"/>
    <dgm:cxn modelId="{E5E900C9-8704-0D41-BF41-B42C47E38308}" type="presParOf" srcId="{F0B81F40-8773-4B90-982C-C6D575A44369}" destId="{FD86618A-241F-4B2B-9F87-69660EF10FF7}" srcOrd="0" destOrd="0" presId="urn:microsoft.com/office/officeart/2005/8/layout/pyramid3"/>
    <dgm:cxn modelId="{DD48377E-CFA3-6B4C-AAD6-7584F523DF8C}" type="presParOf" srcId="{F0B81F40-8773-4B90-982C-C6D575A44369}" destId="{C6E34039-1822-4F75-B7CA-5A1D4E35C117}"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DEF72F-7F4B-445F-8924-42D6C72CE495}">
      <dsp:nvSpPr>
        <dsp:cNvPr id="0" name=""/>
        <dsp:cNvSpPr/>
      </dsp:nvSpPr>
      <dsp:spPr>
        <a:xfrm>
          <a:off x="456210" y="289593"/>
          <a:ext cx="2315662" cy="2315662"/>
        </a:xfrm>
        <a:prstGeom prst="blockArc">
          <a:avLst>
            <a:gd name="adj1" fmla="val 13114286"/>
            <a:gd name="adj2" fmla="val 16200000"/>
            <a:gd name="adj3" fmla="val 387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E1BC46-4D6C-44D0-AAA5-618499F23624}">
      <dsp:nvSpPr>
        <dsp:cNvPr id="0" name=""/>
        <dsp:cNvSpPr/>
      </dsp:nvSpPr>
      <dsp:spPr>
        <a:xfrm>
          <a:off x="456210" y="289593"/>
          <a:ext cx="2315662" cy="2315662"/>
        </a:xfrm>
        <a:prstGeom prst="blockArc">
          <a:avLst>
            <a:gd name="adj1" fmla="val 10028571"/>
            <a:gd name="adj2" fmla="val 13114286"/>
            <a:gd name="adj3" fmla="val 387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F16A97A-54ED-486C-AEA2-BD4E35F407BE}">
      <dsp:nvSpPr>
        <dsp:cNvPr id="0" name=""/>
        <dsp:cNvSpPr/>
      </dsp:nvSpPr>
      <dsp:spPr>
        <a:xfrm>
          <a:off x="456210" y="289593"/>
          <a:ext cx="2315662" cy="2315662"/>
        </a:xfrm>
        <a:prstGeom prst="blockArc">
          <a:avLst>
            <a:gd name="adj1" fmla="val 6942857"/>
            <a:gd name="adj2" fmla="val 10028571"/>
            <a:gd name="adj3" fmla="val 387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CF969A5-5620-4810-87AE-0A4BE081CCF5}">
      <dsp:nvSpPr>
        <dsp:cNvPr id="0" name=""/>
        <dsp:cNvSpPr/>
      </dsp:nvSpPr>
      <dsp:spPr>
        <a:xfrm>
          <a:off x="456210" y="289593"/>
          <a:ext cx="2315662" cy="2315662"/>
        </a:xfrm>
        <a:prstGeom prst="blockArc">
          <a:avLst>
            <a:gd name="adj1" fmla="val 3857143"/>
            <a:gd name="adj2" fmla="val 6942857"/>
            <a:gd name="adj3" fmla="val 387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6A010F-73F5-45BA-95DA-84B69394BD8B}">
      <dsp:nvSpPr>
        <dsp:cNvPr id="0" name=""/>
        <dsp:cNvSpPr/>
      </dsp:nvSpPr>
      <dsp:spPr>
        <a:xfrm>
          <a:off x="456210" y="289593"/>
          <a:ext cx="2315662" cy="2315662"/>
        </a:xfrm>
        <a:prstGeom prst="blockArc">
          <a:avLst>
            <a:gd name="adj1" fmla="val 771429"/>
            <a:gd name="adj2" fmla="val 3857143"/>
            <a:gd name="adj3" fmla="val 387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7491E3A-513D-4768-841B-F1507A05AB44}">
      <dsp:nvSpPr>
        <dsp:cNvPr id="0" name=""/>
        <dsp:cNvSpPr/>
      </dsp:nvSpPr>
      <dsp:spPr>
        <a:xfrm>
          <a:off x="456210" y="289593"/>
          <a:ext cx="2315662" cy="2315662"/>
        </a:xfrm>
        <a:prstGeom prst="blockArc">
          <a:avLst>
            <a:gd name="adj1" fmla="val 19285714"/>
            <a:gd name="adj2" fmla="val 771429"/>
            <a:gd name="adj3" fmla="val 387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7CBE48-D637-4C03-A4FF-9774C430A714}">
      <dsp:nvSpPr>
        <dsp:cNvPr id="0" name=""/>
        <dsp:cNvSpPr/>
      </dsp:nvSpPr>
      <dsp:spPr>
        <a:xfrm>
          <a:off x="456210" y="289593"/>
          <a:ext cx="2315662" cy="2315662"/>
        </a:xfrm>
        <a:prstGeom prst="blockArc">
          <a:avLst>
            <a:gd name="adj1" fmla="val 16200000"/>
            <a:gd name="adj2" fmla="val 19285714"/>
            <a:gd name="adj3" fmla="val 387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9E621A-447F-45BB-96FB-181E190E6DAE}">
      <dsp:nvSpPr>
        <dsp:cNvPr id="0" name=""/>
        <dsp:cNvSpPr/>
      </dsp:nvSpPr>
      <dsp:spPr>
        <a:xfrm>
          <a:off x="1101235" y="934618"/>
          <a:ext cx="1025613" cy="10256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b="1" kern="1200" dirty="0">
              <a:latin typeface="Segoe UI" panose="020B0502040204020203" pitchFamily="34" charset="0"/>
              <a:ea typeface="Segoe UI" panose="020B0502040204020203" pitchFamily="34" charset="0"/>
              <a:cs typeface="Segoe UI" panose="020B0502040204020203" pitchFamily="34" charset="0"/>
            </a:rPr>
            <a:t>HDS Marketing Operations </a:t>
          </a:r>
        </a:p>
      </dsp:txBody>
      <dsp:txXfrm>
        <a:off x="1251433" y="1084816"/>
        <a:ext cx="725217" cy="725217"/>
      </dsp:txXfrm>
    </dsp:sp>
    <dsp:sp modelId="{5A436284-4970-4781-AA9D-22F0E0C86A42}">
      <dsp:nvSpPr>
        <dsp:cNvPr id="0" name=""/>
        <dsp:cNvSpPr/>
      </dsp:nvSpPr>
      <dsp:spPr>
        <a:xfrm>
          <a:off x="1237983" y="-64022"/>
          <a:ext cx="752116" cy="7521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Font typeface="+mj-lt"/>
            <a:buNone/>
          </a:pPr>
          <a:r>
            <a:rPr lang="en-US" sz="700" b="1" kern="1200" dirty="0">
              <a:latin typeface="Segoe UI" panose="020B0502040204020203" pitchFamily="34" charset="0"/>
              <a:ea typeface="Segoe UI" panose="020B0502040204020203" pitchFamily="34" charset="0"/>
              <a:cs typeface="Segoe UI" panose="020B0502040204020203" pitchFamily="34" charset="0"/>
            </a:rPr>
            <a:t>Demand Gen</a:t>
          </a:r>
        </a:p>
      </dsp:txBody>
      <dsp:txXfrm>
        <a:off x="1348128" y="46123"/>
        <a:ext cx="531826" cy="531826"/>
      </dsp:txXfrm>
    </dsp:sp>
    <dsp:sp modelId="{3671413C-7911-4F5E-9245-34893CD10FE4}">
      <dsp:nvSpPr>
        <dsp:cNvPr id="0" name=""/>
        <dsp:cNvSpPr/>
      </dsp:nvSpPr>
      <dsp:spPr>
        <a:xfrm>
          <a:off x="2125666" y="363463"/>
          <a:ext cx="752116" cy="7521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Font typeface="+mj-lt"/>
            <a:buNone/>
          </a:pPr>
          <a:r>
            <a:rPr lang="en-US" sz="700" b="1" kern="1200" dirty="0">
              <a:latin typeface="Segoe UI" panose="020B0502040204020203" pitchFamily="34" charset="0"/>
              <a:ea typeface="Segoe UI" panose="020B0502040204020203" pitchFamily="34" charset="0"/>
              <a:cs typeface="Segoe UI" panose="020B0502040204020203" pitchFamily="34" charset="0"/>
            </a:rPr>
            <a:t>Field&amp; Tele Marketing</a:t>
          </a:r>
          <a:endParaRPr lang="en-IN" sz="700" b="1" kern="1200" dirty="0">
            <a:latin typeface="Segoe UI" panose="020B0502040204020203" pitchFamily="34" charset="0"/>
            <a:ea typeface="Segoe UI" panose="020B0502040204020203" pitchFamily="34" charset="0"/>
            <a:cs typeface="Segoe UI" panose="020B0502040204020203" pitchFamily="34" charset="0"/>
          </a:endParaRPr>
        </a:p>
      </dsp:txBody>
      <dsp:txXfrm>
        <a:off x="2235811" y="473608"/>
        <a:ext cx="531826" cy="531826"/>
      </dsp:txXfrm>
    </dsp:sp>
    <dsp:sp modelId="{128D4F0D-2DD6-4EB9-B926-C78CD1B1FCA2}">
      <dsp:nvSpPr>
        <dsp:cNvPr id="0" name=""/>
        <dsp:cNvSpPr/>
      </dsp:nvSpPr>
      <dsp:spPr>
        <a:xfrm>
          <a:off x="2344906" y="1324014"/>
          <a:ext cx="752116" cy="7521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Font typeface="+mj-lt"/>
            <a:buNone/>
          </a:pPr>
          <a:r>
            <a:rPr lang="en-IN" sz="700" b="1" kern="1200" dirty="0">
              <a:latin typeface="Segoe UI" panose="020B0502040204020203" pitchFamily="34" charset="0"/>
              <a:ea typeface="Segoe UI" panose="020B0502040204020203" pitchFamily="34" charset="0"/>
              <a:cs typeface="Segoe UI" panose="020B0502040204020203" pitchFamily="34" charset="0"/>
            </a:rPr>
            <a:t>Partner Marketing</a:t>
          </a:r>
        </a:p>
      </dsp:txBody>
      <dsp:txXfrm>
        <a:off x="2455051" y="1434159"/>
        <a:ext cx="531826" cy="531826"/>
      </dsp:txXfrm>
    </dsp:sp>
    <dsp:sp modelId="{F0255F27-E7BC-4E2D-9662-6C6448655D20}">
      <dsp:nvSpPr>
        <dsp:cNvPr id="0" name=""/>
        <dsp:cNvSpPr/>
      </dsp:nvSpPr>
      <dsp:spPr>
        <a:xfrm>
          <a:off x="1730065" y="2093771"/>
          <a:ext cx="753207" cy="7532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b="1" kern="1200" dirty="0"/>
            <a:t>Community</a:t>
          </a:r>
        </a:p>
      </dsp:txBody>
      <dsp:txXfrm>
        <a:off x="1840370" y="2204076"/>
        <a:ext cx="532597" cy="532597"/>
      </dsp:txXfrm>
    </dsp:sp>
    <dsp:sp modelId="{56B64FDF-BCD6-43A6-BE02-EDA6E0852FA9}">
      <dsp:nvSpPr>
        <dsp:cNvPr id="0" name=""/>
        <dsp:cNvSpPr/>
      </dsp:nvSpPr>
      <dsp:spPr>
        <a:xfrm>
          <a:off x="745356" y="2094317"/>
          <a:ext cx="752116" cy="7521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Font typeface="+mj-lt"/>
            <a:buNone/>
          </a:pPr>
          <a:r>
            <a:rPr lang="en-IN" sz="700" b="1" kern="1200" dirty="0">
              <a:latin typeface="Segoe UI" panose="020B0502040204020203" pitchFamily="34" charset="0"/>
              <a:ea typeface="Segoe UI" panose="020B0502040204020203" pitchFamily="34" charset="0"/>
              <a:cs typeface="Segoe UI" panose="020B0502040204020203" pitchFamily="34" charset="0"/>
            </a:rPr>
            <a:t>Digital Marketing</a:t>
          </a:r>
        </a:p>
      </dsp:txBody>
      <dsp:txXfrm>
        <a:off x="855501" y="2204462"/>
        <a:ext cx="531826" cy="531826"/>
      </dsp:txXfrm>
    </dsp:sp>
    <dsp:sp modelId="{5F89393C-0B50-44B9-BB4B-AA632E9F3494}">
      <dsp:nvSpPr>
        <dsp:cNvPr id="0" name=""/>
        <dsp:cNvSpPr/>
      </dsp:nvSpPr>
      <dsp:spPr>
        <a:xfrm>
          <a:off x="131061" y="1324014"/>
          <a:ext cx="752116" cy="7521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Font typeface="+mj-lt"/>
            <a:buNone/>
          </a:pPr>
          <a:r>
            <a:rPr lang="en-US" sz="700" b="1" kern="1200" dirty="0">
              <a:latin typeface="Segoe UI" panose="020B0502040204020203" pitchFamily="34" charset="0"/>
              <a:ea typeface="Segoe UI" panose="020B0502040204020203" pitchFamily="34" charset="0"/>
              <a:cs typeface="Segoe UI" panose="020B0502040204020203" pitchFamily="34" charset="0"/>
            </a:rPr>
            <a:t>Social/AR PR</a:t>
          </a:r>
          <a:endParaRPr lang="en-IN" sz="700" b="1" kern="1200" dirty="0">
            <a:latin typeface="Segoe UI" panose="020B0502040204020203" pitchFamily="34" charset="0"/>
            <a:ea typeface="Segoe UI" panose="020B0502040204020203" pitchFamily="34" charset="0"/>
            <a:cs typeface="Segoe UI" panose="020B0502040204020203" pitchFamily="34" charset="0"/>
          </a:endParaRPr>
        </a:p>
      </dsp:txBody>
      <dsp:txXfrm>
        <a:off x="241206" y="1434159"/>
        <a:ext cx="531826" cy="531826"/>
      </dsp:txXfrm>
    </dsp:sp>
    <dsp:sp modelId="{EBD391B6-7730-4A75-B3F5-CEBEE4DD4FD8}">
      <dsp:nvSpPr>
        <dsp:cNvPr id="0" name=""/>
        <dsp:cNvSpPr/>
      </dsp:nvSpPr>
      <dsp:spPr>
        <a:xfrm>
          <a:off x="350300" y="363463"/>
          <a:ext cx="752116" cy="7521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Font typeface="+mj-lt"/>
            <a:buNone/>
          </a:pPr>
          <a:r>
            <a:rPr lang="en-US" sz="700" b="1" kern="1200" dirty="0">
              <a:latin typeface="Segoe UI" panose="020B0502040204020203" pitchFamily="34" charset="0"/>
              <a:ea typeface="Segoe UI" panose="020B0502040204020203" pitchFamily="34" charset="0"/>
              <a:cs typeface="Segoe UI" panose="020B0502040204020203" pitchFamily="34" charset="0"/>
            </a:rPr>
            <a:t>Content Marketing</a:t>
          </a:r>
          <a:endParaRPr lang="en-IN" sz="700" b="1" kern="1200" dirty="0">
            <a:latin typeface="Segoe UI" panose="020B0502040204020203" pitchFamily="34" charset="0"/>
            <a:ea typeface="Segoe UI" panose="020B0502040204020203" pitchFamily="34" charset="0"/>
            <a:cs typeface="Segoe UI" panose="020B0502040204020203" pitchFamily="34" charset="0"/>
          </a:endParaRPr>
        </a:p>
      </dsp:txBody>
      <dsp:txXfrm>
        <a:off x="460445" y="473608"/>
        <a:ext cx="531826" cy="5318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351C9A-CBF7-48AB-BF80-39DD3B5B8655}">
      <dsp:nvSpPr>
        <dsp:cNvPr id="0" name=""/>
        <dsp:cNvSpPr/>
      </dsp:nvSpPr>
      <dsp:spPr>
        <a:xfrm>
          <a:off x="0" y="58916"/>
          <a:ext cx="1801130" cy="1125706"/>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E1339C-8F0E-4EAA-8774-149A11F6CE91}">
      <dsp:nvSpPr>
        <dsp:cNvPr id="0" name=""/>
        <dsp:cNvSpPr/>
      </dsp:nvSpPr>
      <dsp:spPr>
        <a:xfrm>
          <a:off x="501236" y="650873"/>
          <a:ext cx="46829" cy="4682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0EC3CE-6FB8-492F-889F-2EB571D685E0}">
      <dsp:nvSpPr>
        <dsp:cNvPr id="0" name=""/>
        <dsp:cNvSpPr/>
      </dsp:nvSpPr>
      <dsp:spPr>
        <a:xfrm>
          <a:off x="264196" y="778416"/>
          <a:ext cx="755515" cy="878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14" tIns="0" rIns="0" bIns="0" numCol="1" spcCol="1270" anchor="t" anchorCtr="0">
          <a:noAutofit/>
        </a:bodyPr>
        <a:lstStyle/>
        <a:p>
          <a:pPr marL="0" lvl="0" indent="0" algn="l" defTabSz="466725">
            <a:lnSpc>
              <a:spcPct val="90000"/>
            </a:lnSpc>
            <a:spcBef>
              <a:spcPct val="0"/>
            </a:spcBef>
            <a:spcAft>
              <a:spcPct val="35000"/>
            </a:spcAft>
            <a:buNone/>
          </a:pPr>
          <a:r>
            <a:rPr lang="en-US" sz="1050" b="1" kern="1200" dirty="0"/>
            <a:t>31 Cities</a:t>
          </a:r>
        </a:p>
        <a:p>
          <a:pPr marL="0" lvl="0" indent="0" algn="l" defTabSz="466725">
            <a:lnSpc>
              <a:spcPct val="90000"/>
            </a:lnSpc>
            <a:spcBef>
              <a:spcPct val="0"/>
            </a:spcBef>
            <a:spcAft>
              <a:spcPct val="35000"/>
            </a:spcAft>
            <a:buNone/>
          </a:pPr>
          <a:r>
            <a:rPr lang="en-US" sz="1050" b="1" kern="1200" dirty="0"/>
            <a:t>(21 Standalone &amp; 10 Clusters)</a:t>
          </a:r>
        </a:p>
      </dsp:txBody>
      <dsp:txXfrm>
        <a:off x="264196" y="778416"/>
        <a:ext cx="755515" cy="878398"/>
      </dsp:txXfrm>
    </dsp:sp>
    <dsp:sp modelId="{DE697A90-9259-4639-BE68-1C89964A9BC2}">
      <dsp:nvSpPr>
        <dsp:cNvPr id="0" name=""/>
        <dsp:cNvSpPr/>
      </dsp:nvSpPr>
      <dsp:spPr>
        <a:xfrm>
          <a:off x="824222" y="446180"/>
          <a:ext cx="77087" cy="10378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506357-B6B2-4822-B387-A2E2D7D5AA60}">
      <dsp:nvSpPr>
        <dsp:cNvPr id="0" name=""/>
        <dsp:cNvSpPr/>
      </dsp:nvSpPr>
      <dsp:spPr>
        <a:xfrm>
          <a:off x="804486" y="615674"/>
          <a:ext cx="678350" cy="61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856" tIns="0" rIns="0" bIns="0" numCol="1" spcCol="1270" anchor="t" anchorCtr="0">
          <a:noAutofit/>
        </a:bodyPr>
        <a:lstStyle/>
        <a:p>
          <a:pPr marL="0" lvl="0" indent="0" algn="l" defTabSz="466725">
            <a:lnSpc>
              <a:spcPct val="90000"/>
            </a:lnSpc>
            <a:spcBef>
              <a:spcPct val="0"/>
            </a:spcBef>
            <a:spcAft>
              <a:spcPct val="35000"/>
            </a:spcAft>
            <a:buNone/>
          </a:pPr>
          <a:r>
            <a:rPr lang="en-US" sz="1050" b="1" kern="1200" dirty="0"/>
            <a:t>4 Days to Arrival</a:t>
          </a:r>
        </a:p>
        <a:p>
          <a:pPr marL="0" lvl="0" indent="0" algn="l" defTabSz="466725">
            <a:lnSpc>
              <a:spcPct val="90000"/>
            </a:lnSpc>
            <a:spcBef>
              <a:spcPct val="0"/>
            </a:spcBef>
            <a:spcAft>
              <a:spcPct val="35000"/>
            </a:spcAft>
            <a:buNone/>
          </a:pPr>
          <a:r>
            <a:rPr lang="en-US" sz="1050" b="1" kern="1200" dirty="0"/>
            <a:t>Buckets</a:t>
          </a:r>
        </a:p>
      </dsp:txBody>
      <dsp:txXfrm>
        <a:off x="804486" y="615674"/>
        <a:ext cx="678350" cy="612384"/>
      </dsp:txXfrm>
    </dsp:sp>
    <dsp:sp modelId="{9D52B087-FE59-49E5-AF59-324E90CE8403}">
      <dsp:nvSpPr>
        <dsp:cNvPr id="0" name=""/>
        <dsp:cNvSpPr/>
      </dsp:nvSpPr>
      <dsp:spPr>
        <a:xfrm>
          <a:off x="1139214" y="318875"/>
          <a:ext cx="117073" cy="1170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B1BFD4-904A-4CA6-90BD-C783359A6E0C}">
      <dsp:nvSpPr>
        <dsp:cNvPr id="0" name=""/>
        <dsp:cNvSpPr/>
      </dsp:nvSpPr>
      <dsp:spPr>
        <a:xfrm>
          <a:off x="1138920" y="500844"/>
          <a:ext cx="662209" cy="474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35" tIns="0" rIns="0" bIns="0" numCol="1" spcCol="1270" anchor="t" anchorCtr="0">
          <a:noAutofit/>
        </a:bodyPr>
        <a:lstStyle/>
        <a:p>
          <a:pPr marL="0" lvl="0" indent="0" algn="l" defTabSz="466725">
            <a:lnSpc>
              <a:spcPct val="90000"/>
            </a:lnSpc>
            <a:spcBef>
              <a:spcPct val="0"/>
            </a:spcBef>
            <a:spcAft>
              <a:spcPct val="35000"/>
            </a:spcAft>
            <a:buNone/>
          </a:pPr>
          <a:r>
            <a:rPr lang="en-US" sz="1050" b="1" kern="1200" dirty="0"/>
            <a:t>Alpha</a:t>
          </a:r>
        </a:p>
      </dsp:txBody>
      <dsp:txXfrm>
        <a:off x="1138920" y="500844"/>
        <a:ext cx="662209" cy="4743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3E9CB-0456-43F6-B13C-791EFA0BF3C0}">
      <dsp:nvSpPr>
        <dsp:cNvPr id="0" name=""/>
        <dsp:cNvSpPr/>
      </dsp:nvSpPr>
      <dsp:spPr>
        <a:xfrm>
          <a:off x="1500144" y="1994488"/>
          <a:ext cx="161106" cy="300277"/>
        </a:xfrm>
        <a:custGeom>
          <a:avLst/>
          <a:gdLst/>
          <a:ahLst/>
          <a:cxnLst/>
          <a:rect l="0" t="0" r="0" b="0"/>
          <a:pathLst>
            <a:path>
              <a:moveTo>
                <a:pt x="0" y="0"/>
              </a:moveTo>
              <a:lnTo>
                <a:pt x="80553" y="0"/>
              </a:lnTo>
              <a:lnTo>
                <a:pt x="80553" y="300277"/>
              </a:lnTo>
              <a:lnTo>
                <a:pt x="161106" y="30027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2178" y="2136107"/>
        <a:ext cx="17038" cy="17038"/>
      </dsp:txXfrm>
    </dsp:sp>
    <dsp:sp modelId="{1C938770-F009-415B-98DC-1AEC63595ACB}">
      <dsp:nvSpPr>
        <dsp:cNvPr id="0" name=""/>
        <dsp:cNvSpPr/>
      </dsp:nvSpPr>
      <dsp:spPr>
        <a:xfrm>
          <a:off x="1500144" y="1994488"/>
          <a:ext cx="161106" cy="100092"/>
        </a:xfrm>
        <a:custGeom>
          <a:avLst/>
          <a:gdLst/>
          <a:ahLst/>
          <a:cxnLst/>
          <a:rect l="0" t="0" r="0" b="0"/>
          <a:pathLst>
            <a:path>
              <a:moveTo>
                <a:pt x="0" y="0"/>
              </a:moveTo>
              <a:lnTo>
                <a:pt x="80553" y="0"/>
              </a:lnTo>
              <a:lnTo>
                <a:pt x="80553" y="100092"/>
              </a:lnTo>
              <a:lnTo>
                <a:pt x="161106" y="10009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5956" y="2039792"/>
        <a:ext cx="9483" cy="9483"/>
      </dsp:txXfrm>
    </dsp:sp>
    <dsp:sp modelId="{B37A5E5B-9E42-4C28-8039-6933649C4099}">
      <dsp:nvSpPr>
        <dsp:cNvPr id="0" name=""/>
        <dsp:cNvSpPr/>
      </dsp:nvSpPr>
      <dsp:spPr>
        <a:xfrm>
          <a:off x="1500144" y="1894395"/>
          <a:ext cx="161106" cy="100092"/>
        </a:xfrm>
        <a:custGeom>
          <a:avLst/>
          <a:gdLst/>
          <a:ahLst/>
          <a:cxnLst/>
          <a:rect l="0" t="0" r="0" b="0"/>
          <a:pathLst>
            <a:path>
              <a:moveTo>
                <a:pt x="0" y="100092"/>
              </a:moveTo>
              <a:lnTo>
                <a:pt x="80553" y="100092"/>
              </a:lnTo>
              <a:lnTo>
                <a:pt x="80553" y="0"/>
              </a:lnTo>
              <a:lnTo>
                <a:pt x="161106"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5956" y="1939700"/>
        <a:ext cx="9483" cy="9483"/>
      </dsp:txXfrm>
    </dsp:sp>
    <dsp:sp modelId="{D5A7C37F-B933-41D2-94FC-95A1B4AABAD4}">
      <dsp:nvSpPr>
        <dsp:cNvPr id="0" name=""/>
        <dsp:cNvSpPr/>
      </dsp:nvSpPr>
      <dsp:spPr>
        <a:xfrm>
          <a:off x="1500144" y="1694210"/>
          <a:ext cx="161106" cy="300277"/>
        </a:xfrm>
        <a:custGeom>
          <a:avLst/>
          <a:gdLst/>
          <a:ahLst/>
          <a:cxnLst/>
          <a:rect l="0" t="0" r="0" b="0"/>
          <a:pathLst>
            <a:path>
              <a:moveTo>
                <a:pt x="0" y="300277"/>
              </a:moveTo>
              <a:lnTo>
                <a:pt x="80553" y="300277"/>
              </a:lnTo>
              <a:lnTo>
                <a:pt x="80553" y="0"/>
              </a:lnTo>
              <a:lnTo>
                <a:pt x="161106"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2178" y="1835830"/>
        <a:ext cx="17038" cy="17038"/>
      </dsp:txXfrm>
    </dsp:sp>
    <dsp:sp modelId="{F456AB7B-3C71-415F-9163-4692B276588B}">
      <dsp:nvSpPr>
        <dsp:cNvPr id="0" name=""/>
        <dsp:cNvSpPr/>
      </dsp:nvSpPr>
      <dsp:spPr>
        <a:xfrm>
          <a:off x="258639" y="1293840"/>
          <a:ext cx="161106" cy="700647"/>
        </a:xfrm>
        <a:custGeom>
          <a:avLst/>
          <a:gdLst/>
          <a:ahLst/>
          <a:cxnLst/>
          <a:rect l="0" t="0" r="0" b="0"/>
          <a:pathLst>
            <a:path>
              <a:moveTo>
                <a:pt x="0" y="0"/>
              </a:moveTo>
              <a:lnTo>
                <a:pt x="80553" y="0"/>
              </a:lnTo>
              <a:lnTo>
                <a:pt x="80553" y="700647"/>
              </a:lnTo>
              <a:lnTo>
                <a:pt x="161106" y="70064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1219" y="1626190"/>
        <a:ext cx="35946" cy="35946"/>
      </dsp:txXfrm>
    </dsp:sp>
    <dsp:sp modelId="{2233E352-AB88-40B7-897E-D9892B5FA0AD}">
      <dsp:nvSpPr>
        <dsp:cNvPr id="0" name=""/>
        <dsp:cNvSpPr/>
      </dsp:nvSpPr>
      <dsp:spPr>
        <a:xfrm>
          <a:off x="1500144" y="1293840"/>
          <a:ext cx="161106" cy="200185"/>
        </a:xfrm>
        <a:custGeom>
          <a:avLst/>
          <a:gdLst/>
          <a:ahLst/>
          <a:cxnLst/>
          <a:rect l="0" t="0" r="0" b="0"/>
          <a:pathLst>
            <a:path>
              <a:moveTo>
                <a:pt x="0" y="0"/>
              </a:moveTo>
              <a:lnTo>
                <a:pt x="80553" y="0"/>
              </a:lnTo>
              <a:lnTo>
                <a:pt x="80553" y="200185"/>
              </a:lnTo>
              <a:lnTo>
                <a:pt x="161106" y="20018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4273" y="1387508"/>
        <a:ext cx="12848" cy="12848"/>
      </dsp:txXfrm>
    </dsp:sp>
    <dsp:sp modelId="{DD1CB91A-71E8-49F5-BB58-A2CCFB2B782A}">
      <dsp:nvSpPr>
        <dsp:cNvPr id="0" name=""/>
        <dsp:cNvSpPr/>
      </dsp:nvSpPr>
      <dsp:spPr>
        <a:xfrm>
          <a:off x="1500144" y="1248120"/>
          <a:ext cx="161106" cy="91440"/>
        </a:xfrm>
        <a:custGeom>
          <a:avLst/>
          <a:gdLst/>
          <a:ahLst/>
          <a:cxnLst/>
          <a:rect l="0" t="0" r="0" b="0"/>
          <a:pathLst>
            <a:path>
              <a:moveTo>
                <a:pt x="0" y="45720"/>
              </a:moveTo>
              <a:lnTo>
                <a:pt x="161106" y="4572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6670" y="1289812"/>
        <a:ext cx="8055" cy="8055"/>
      </dsp:txXfrm>
    </dsp:sp>
    <dsp:sp modelId="{B2464F88-666A-4F02-B7CA-66837D4F415D}">
      <dsp:nvSpPr>
        <dsp:cNvPr id="0" name=""/>
        <dsp:cNvSpPr/>
      </dsp:nvSpPr>
      <dsp:spPr>
        <a:xfrm>
          <a:off x="1500144" y="1093655"/>
          <a:ext cx="161106" cy="200185"/>
        </a:xfrm>
        <a:custGeom>
          <a:avLst/>
          <a:gdLst/>
          <a:ahLst/>
          <a:cxnLst/>
          <a:rect l="0" t="0" r="0" b="0"/>
          <a:pathLst>
            <a:path>
              <a:moveTo>
                <a:pt x="0" y="200185"/>
              </a:moveTo>
              <a:lnTo>
                <a:pt x="80553" y="200185"/>
              </a:lnTo>
              <a:lnTo>
                <a:pt x="80553" y="0"/>
              </a:lnTo>
              <a:lnTo>
                <a:pt x="161106"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4273" y="1187323"/>
        <a:ext cx="12848" cy="12848"/>
      </dsp:txXfrm>
    </dsp:sp>
    <dsp:sp modelId="{24B24FCF-E2EA-4DFD-8887-EF5C322E70BE}">
      <dsp:nvSpPr>
        <dsp:cNvPr id="0" name=""/>
        <dsp:cNvSpPr/>
      </dsp:nvSpPr>
      <dsp:spPr>
        <a:xfrm>
          <a:off x="258639" y="1248120"/>
          <a:ext cx="161106" cy="91440"/>
        </a:xfrm>
        <a:custGeom>
          <a:avLst/>
          <a:gdLst/>
          <a:ahLst/>
          <a:cxnLst/>
          <a:rect l="0" t="0" r="0" b="0"/>
          <a:pathLst>
            <a:path>
              <a:moveTo>
                <a:pt x="0" y="45720"/>
              </a:moveTo>
              <a:lnTo>
                <a:pt x="161106"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164" y="1289812"/>
        <a:ext cx="8055" cy="8055"/>
      </dsp:txXfrm>
    </dsp:sp>
    <dsp:sp modelId="{5860CCE9-139D-407D-9AC5-CDA979AAC4EE}">
      <dsp:nvSpPr>
        <dsp:cNvPr id="0" name=""/>
        <dsp:cNvSpPr/>
      </dsp:nvSpPr>
      <dsp:spPr>
        <a:xfrm>
          <a:off x="1500144" y="593192"/>
          <a:ext cx="161106" cy="300277"/>
        </a:xfrm>
        <a:custGeom>
          <a:avLst/>
          <a:gdLst/>
          <a:ahLst/>
          <a:cxnLst/>
          <a:rect l="0" t="0" r="0" b="0"/>
          <a:pathLst>
            <a:path>
              <a:moveTo>
                <a:pt x="0" y="0"/>
              </a:moveTo>
              <a:lnTo>
                <a:pt x="80553" y="0"/>
              </a:lnTo>
              <a:lnTo>
                <a:pt x="80553" y="300277"/>
              </a:lnTo>
              <a:lnTo>
                <a:pt x="161106" y="30027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2178" y="734812"/>
        <a:ext cx="17038" cy="17038"/>
      </dsp:txXfrm>
    </dsp:sp>
    <dsp:sp modelId="{7B2FB915-72E6-4944-9A0C-E62F22509A12}">
      <dsp:nvSpPr>
        <dsp:cNvPr id="0" name=""/>
        <dsp:cNvSpPr/>
      </dsp:nvSpPr>
      <dsp:spPr>
        <a:xfrm>
          <a:off x="1500144" y="593192"/>
          <a:ext cx="161106" cy="100092"/>
        </a:xfrm>
        <a:custGeom>
          <a:avLst/>
          <a:gdLst/>
          <a:ahLst/>
          <a:cxnLst/>
          <a:rect l="0" t="0" r="0" b="0"/>
          <a:pathLst>
            <a:path>
              <a:moveTo>
                <a:pt x="0" y="0"/>
              </a:moveTo>
              <a:lnTo>
                <a:pt x="80553" y="0"/>
              </a:lnTo>
              <a:lnTo>
                <a:pt x="80553" y="100092"/>
              </a:lnTo>
              <a:lnTo>
                <a:pt x="161106" y="10009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5956" y="638497"/>
        <a:ext cx="9483" cy="9483"/>
      </dsp:txXfrm>
    </dsp:sp>
    <dsp:sp modelId="{699DF1A3-E5CA-4A03-AF83-B3333E3ED98F}">
      <dsp:nvSpPr>
        <dsp:cNvPr id="0" name=""/>
        <dsp:cNvSpPr/>
      </dsp:nvSpPr>
      <dsp:spPr>
        <a:xfrm>
          <a:off x="1500144" y="493100"/>
          <a:ext cx="161106" cy="100092"/>
        </a:xfrm>
        <a:custGeom>
          <a:avLst/>
          <a:gdLst/>
          <a:ahLst/>
          <a:cxnLst/>
          <a:rect l="0" t="0" r="0" b="0"/>
          <a:pathLst>
            <a:path>
              <a:moveTo>
                <a:pt x="0" y="100092"/>
              </a:moveTo>
              <a:lnTo>
                <a:pt x="80553" y="100092"/>
              </a:lnTo>
              <a:lnTo>
                <a:pt x="80553" y="0"/>
              </a:lnTo>
              <a:lnTo>
                <a:pt x="161106"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5956" y="538404"/>
        <a:ext cx="9483" cy="9483"/>
      </dsp:txXfrm>
    </dsp:sp>
    <dsp:sp modelId="{48665EB1-FB96-45A8-9457-CE2C8F404332}">
      <dsp:nvSpPr>
        <dsp:cNvPr id="0" name=""/>
        <dsp:cNvSpPr/>
      </dsp:nvSpPr>
      <dsp:spPr>
        <a:xfrm>
          <a:off x="1500144" y="292915"/>
          <a:ext cx="161106" cy="300277"/>
        </a:xfrm>
        <a:custGeom>
          <a:avLst/>
          <a:gdLst/>
          <a:ahLst/>
          <a:cxnLst/>
          <a:rect l="0" t="0" r="0" b="0"/>
          <a:pathLst>
            <a:path>
              <a:moveTo>
                <a:pt x="0" y="300277"/>
              </a:moveTo>
              <a:lnTo>
                <a:pt x="80553" y="300277"/>
              </a:lnTo>
              <a:lnTo>
                <a:pt x="80553" y="0"/>
              </a:lnTo>
              <a:lnTo>
                <a:pt x="161106"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2178" y="434535"/>
        <a:ext cx="17038" cy="17038"/>
      </dsp:txXfrm>
    </dsp:sp>
    <dsp:sp modelId="{75DA4C44-E5A7-489C-8DC3-392B6727B6A6}">
      <dsp:nvSpPr>
        <dsp:cNvPr id="0" name=""/>
        <dsp:cNvSpPr/>
      </dsp:nvSpPr>
      <dsp:spPr>
        <a:xfrm>
          <a:off x="258639" y="593192"/>
          <a:ext cx="161106" cy="700647"/>
        </a:xfrm>
        <a:custGeom>
          <a:avLst/>
          <a:gdLst/>
          <a:ahLst/>
          <a:cxnLst/>
          <a:rect l="0" t="0" r="0" b="0"/>
          <a:pathLst>
            <a:path>
              <a:moveTo>
                <a:pt x="0" y="700647"/>
              </a:moveTo>
              <a:lnTo>
                <a:pt x="80553" y="700647"/>
              </a:lnTo>
              <a:lnTo>
                <a:pt x="80553" y="0"/>
              </a:lnTo>
              <a:lnTo>
                <a:pt x="161106"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1219" y="925543"/>
        <a:ext cx="35946" cy="35946"/>
      </dsp:txXfrm>
    </dsp:sp>
    <dsp:sp modelId="{DF552341-1A01-4E37-8D55-9D2B613A78C6}">
      <dsp:nvSpPr>
        <dsp:cNvPr id="0" name=""/>
        <dsp:cNvSpPr/>
      </dsp:nvSpPr>
      <dsp:spPr>
        <a:xfrm rot="16200000">
          <a:off x="-698704" y="1166175"/>
          <a:ext cx="1659358" cy="25532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Pipeline</a:t>
          </a:r>
        </a:p>
      </dsp:txBody>
      <dsp:txXfrm>
        <a:off x="-698704" y="1166175"/>
        <a:ext cx="1659358" cy="255329"/>
      </dsp:txXfrm>
    </dsp:sp>
    <dsp:sp modelId="{6273D2F9-C376-436F-BF98-B81001C1462D}">
      <dsp:nvSpPr>
        <dsp:cNvPr id="0" name=""/>
        <dsp:cNvSpPr/>
      </dsp:nvSpPr>
      <dsp:spPr>
        <a:xfrm>
          <a:off x="419746" y="500668"/>
          <a:ext cx="1080398" cy="18504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Media</a:t>
          </a:r>
        </a:p>
      </dsp:txBody>
      <dsp:txXfrm>
        <a:off x="419746" y="500668"/>
        <a:ext cx="1080398" cy="185049"/>
      </dsp:txXfrm>
    </dsp:sp>
    <dsp:sp modelId="{2EA6149E-1024-4B2B-B5DB-A43DAD85BA3D}">
      <dsp:nvSpPr>
        <dsp:cNvPr id="0" name=""/>
        <dsp:cNvSpPr/>
      </dsp:nvSpPr>
      <dsp:spPr>
        <a:xfrm>
          <a:off x="1661251" y="223521"/>
          <a:ext cx="1260467" cy="13878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Paid Search</a:t>
          </a:r>
        </a:p>
      </dsp:txBody>
      <dsp:txXfrm>
        <a:off x="1661251" y="223521"/>
        <a:ext cx="1260467" cy="138787"/>
      </dsp:txXfrm>
    </dsp:sp>
    <dsp:sp modelId="{7C3FBC6B-BD63-4F45-8BEE-86A3E612C28D}">
      <dsp:nvSpPr>
        <dsp:cNvPr id="0" name=""/>
        <dsp:cNvSpPr/>
      </dsp:nvSpPr>
      <dsp:spPr>
        <a:xfrm>
          <a:off x="1661251" y="423706"/>
          <a:ext cx="1260467" cy="13878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Banner/ Display</a:t>
          </a:r>
        </a:p>
      </dsp:txBody>
      <dsp:txXfrm>
        <a:off x="1661251" y="423706"/>
        <a:ext cx="1260467" cy="138787"/>
      </dsp:txXfrm>
    </dsp:sp>
    <dsp:sp modelId="{F89DCEF0-D44D-4BEC-839D-2E994AB00DBF}">
      <dsp:nvSpPr>
        <dsp:cNvPr id="0" name=""/>
        <dsp:cNvSpPr/>
      </dsp:nvSpPr>
      <dsp:spPr>
        <a:xfrm>
          <a:off x="1661251" y="623891"/>
          <a:ext cx="1260467" cy="13878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Paid Social</a:t>
          </a:r>
        </a:p>
      </dsp:txBody>
      <dsp:txXfrm>
        <a:off x="1661251" y="623891"/>
        <a:ext cx="1260467" cy="138787"/>
      </dsp:txXfrm>
    </dsp:sp>
    <dsp:sp modelId="{855FF6FA-B9FD-4EA5-900F-643B8CF282A3}">
      <dsp:nvSpPr>
        <dsp:cNvPr id="0" name=""/>
        <dsp:cNvSpPr/>
      </dsp:nvSpPr>
      <dsp:spPr>
        <a:xfrm>
          <a:off x="1661251" y="824076"/>
          <a:ext cx="1260467" cy="13878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Traditional Media</a:t>
          </a:r>
        </a:p>
      </dsp:txBody>
      <dsp:txXfrm>
        <a:off x="1661251" y="824076"/>
        <a:ext cx="1260467" cy="138787"/>
      </dsp:txXfrm>
    </dsp:sp>
    <dsp:sp modelId="{377B5D84-97DA-4B96-AD67-2B222FD6285D}">
      <dsp:nvSpPr>
        <dsp:cNvPr id="0" name=""/>
        <dsp:cNvSpPr/>
      </dsp:nvSpPr>
      <dsp:spPr>
        <a:xfrm>
          <a:off x="419746" y="1201315"/>
          <a:ext cx="1080398" cy="18504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Field Marketing</a:t>
          </a:r>
        </a:p>
      </dsp:txBody>
      <dsp:txXfrm>
        <a:off x="419746" y="1201315"/>
        <a:ext cx="1080398" cy="185049"/>
      </dsp:txXfrm>
    </dsp:sp>
    <dsp:sp modelId="{A71625FF-2A6F-43AC-A6AE-B62A7520DE0A}">
      <dsp:nvSpPr>
        <dsp:cNvPr id="0" name=""/>
        <dsp:cNvSpPr/>
      </dsp:nvSpPr>
      <dsp:spPr>
        <a:xfrm>
          <a:off x="1661251" y="1024261"/>
          <a:ext cx="1260467" cy="13878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Events</a:t>
          </a:r>
        </a:p>
      </dsp:txBody>
      <dsp:txXfrm>
        <a:off x="1661251" y="1024261"/>
        <a:ext cx="1260467" cy="138787"/>
      </dsp:txXfrm>
    </dsp:sp>
    <dsp:sp modelId="{AEC1E75D-BF92-4A7B-A4D1-FBC27574221F}">
      <dsp:nvSpPr>
        <dsp:cNvPr id="0" name=""/>
        <dsp:cNvSpPr/>
      </dsp:nvSpPr>
      <dsp:spPr>
        <a:xfrm>
          <a:off x="1661251" y="1224446"/>
          <a:ext cx="1260467" cy="13878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Outbound Calling</a:t>
          </a:r>
        </a:p>
      </dsp:txBody>
      <dsp:txXfrm>
        <a:off x="1661251" y="1224446"/>
        <a:ext cx="1260467" cy="138787"/>
      </dsp:txXfrm>
    </dsp:sp>
    <dsp:sp modelId="{FA59555A-57C9-413B-AE00-3063FED3BC6B}">
      <dsp:nvSpPr>
        <dsp:cNvPr id="0" name=""/>
        <dsp:cNvSpPr/>
      </dsp:nvSpPr>
      <dsp:spPr>
        <a:xfrm>
          <a:off x="1661251" y="1424631"/>
          <a:ext cx="1260467" cy="13878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Others</a:t>
          </a:r>
        </a:p>
      </dsp:txBody>
      <dsp:txXfrm>
        <a:off x="1661251" y="1424631"/>
        <a:ext cx="1260467" cy="138787"/>
      </dsp:txXfrm>
    </dsp:sp>
    <dsp:sp modelId="{527692B0-F45F-473E-945D-248AA72DB9FD}">
      <dsp:nvSpPr>
        <dsp:cNvPr id="0" name=""/>
        <dsp:cNvSpPr/>
      </dsp:nvSpPr>
      <dsp:spPr>
        <a:xfrm>
          <a:off x="419746" y="1901963"/>
          <a:ext cx="1080398" cy="18504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Channel Marketing</a:t>
          </a:r>
        </a:p>
      </dsp:txBody>
      <dsp:txXfrm>
        <a:off x="419746" y="1901963"/>
        <a:ext cx="1080398" cy="185049"/>
      </dsp:txXfrm>
    </dsp:sp>
    <dsp:sp modelId="{832DFC16-21EE-409B-AC48-96B9AC02692D}">
      <dsp:nvSpPr>
        <dsp:cNvPr id="0" name=""/>
        <dsp:cNvSpPr/>
      </dsp:nvSpPr>
      <dsp:spPr>
        <a:xfrm>
          <a:off x="1661251" y="1624816"/>
          <a:ext cx="1260467" cy="13878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Events</a:t>
          </a:r>
        </a:p>
      </dsp:txBody>
      <dsp:txXfrm>
        <a:off x="1661251" y="1624816"/>
        <a:ext cx="1260467" cy="138787"/>
      </dsp:txXfrm>
    </dsp:sp>
    <dsp:sp modelId="{9FB239BD-43DA-4E3F-9FDB-B3035CD3B78E}">
      <dsp:nvSpPr>
        <dsp:cNvPr id="0" name=""/>
        <dsp:cNvSpPr/>
      </dsp:nvSpPr>
      <dsp:spPr>
        <a:xfrm>
          <a:off x="1661251" y="1825001"/>
          <a:ext cx="1260467" cy="13878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Telemarketing</a:t>
          </a:r>
        </a:p>
      </dsp:txBody>
      <dsp:txXfrm>
        <a:off x="1661251" y="1825001"/>
        <a:ext cx="1260467" cy="138787"/>
      </dsp:txXfrm>
    </dsp:sp>
    <dsp:sp modelId="{1FFCB4E4-379C-4123-BF9C-ED6BDCA018C7}">
      <dsp:nvSpPr>
        <dsp:cNvPr id="0" name=""/>
        <dsp:cNvSpPr/>
      </dsp:nvSpPr>
      <dsp:spPr>
        <a:xfrm>
          <a:off x="1661251" y="2025186"/>
          <a:ext cx="1260467" cy="13878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Digital</a:t>
          </a:r>
        </a:p>
      </dsp:txBody>
      <dsp:txXfrm>
        <a:off x="1661251" y="2025186"/>
        <a:ext cx="1260467" cy="138787"/>
      </dsp:txXfrm>
    </dsp:sp>
    <dsp:sp modelId="{84C8CD8E-3877-403F-AAF0-45D6A051FADD}">
      <dsp:nvSpPr>
        <dsp:cNvPr id="0" name=""/>
        <dsp:cNvSpPr/>
      </dsp:nvSpPr>
      <dsp:spPr>
        <a:xfrm>
          <a:off x="1661251" y="2225371"/>
          <a:ext cx="1260467" cy="13878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Others</a:t>
          </a:r>
        </a:p>
      </dsp:txBody>
      <dsp:txXfrm>
        <a:off x="1661251" y="2225371"/>
        <a:ext cx="1260467" cy="1387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35FC91-6694-4E9F-A5C4-DCA5259D0476}">
      <dsp:nvSpPr>
        <dsp:cNvPr id="0" name=""/>
        <dsp:cNvSpPr/>
      </dsp:nvSpPr>
      <dsp:spPr>
        <a:xfrm rot="10800000">
          <a:off x="0" y="0"/>
          <a:ext cx="3553698" cy="688236"/>
        </a:xfrm>
        <a:prstGeom prst="trapezoid">
          <a:avLst>
            <a:gd name="adj" fmla="val 60248"/>
          </a:avLst>
        </a:prstGeom>
        <a:solidFill>
          <a:srgbClr val="2F3542">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solidFill>
                <a:srgbClr val="FFFFFF"/>
              </a:solidFill>
              <a:latin typeface="Segoe UI Light" panose="020B0502040204020203" pitchFamily="34" charset="0"/>
              <a:ea typeface="+mn-ea"/>
              <a:cs typeface="+mn-cs"/>
            </a:rPr>
            <a:t>380     Identified Flavours     100</a:t>
          </a:r>
          <a:endParaRPr lang="en-US" sz="1100" kern="1200" dirty="0">
            <a:solidFill>
              <a:srgbClr val="FFFFFF"/>
            </a:solidFill>
            <a:latin typeface="Segoe UI Light" panose="020B0502040204020203" pitchFamily="34" charset="0"/>
            <a:ea typeface="+mn-ea"/>
            <a:cs typeface="+mn-cs"/>
          </a:endParaRPr>
        </a:p>
      </dsp:txBody>
      <dsp:txXfrm rot="-10800000">
        <a:off x="621897" y="0"/>
        <a:ext cx="2309903" cy="688236"/>
      </dsp:txXfrm>
    </dsp:sp>
    <dsp:sp modelId="{1E2F150C-903E-4DB0-9788-B5BF7174300B}">
      <dsp:nvSpPr>
        <dsp:cNvPr id="0" name=""/>
        <dsp:cNvSpPr/>
      </dsp:nvSpPr>
      <dsp:spPr>
        <a:xfrm rot="10800000">
          <a:off x="444212" y="688235"/>
          <a:ext cx="2665273" cy="688236"/>
        </a:xfrm>
        <a:prstGeom prst="trapezoid">
          <a:avLst>
            <a:gd name="adj" fmla="val 60248"/>
          </a:avLst>
        </a:prstGeom>
        <a:solidFill>
          <a:srgbClr val="2F3542">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solidFill>
                <a:srgbClr val="FFFFFF"/>
              </a:solidFill>
              <a:latin typeface="Segoe UI Light" panose="020B0502040204020203" pitchFamily="34" charset="0"/>
              <a:ea typeface="+mn-ea"/>
              <a:cs typeface="+mn-cs"/>
            </a:rPr>
            <a:t>238     Validation     63</a:t>
          </a:r>
          <a:endParaRPr lang="en-US" sz="1100" kern="1200" dirty="0">
            <a:solidFill>
              <a:srgbClr val="FFFFFF"/>
            </a:solidFill>
            <a:latin typeface="Segoe UI Light" panose="020B0502040204020203" pitchFamily="34" charset="0"/>
            <a:ea typeface="+mn-ea"/>
            <a:cs typeface="+mn-cs"/>
          </a:endParaRPr>
        </a:p>
      </dsp:txBody>
      <dsp:txXfrm rot="-10800000">
        <a:off x="910635" y="688235"/>
        <a:ext cx="1732427" cy="688236"/>
      </dsp:txXfrm>
    </dsp:sp>
    <dsp:sp modelId="{9CC39095-0A21-42AF-B418-D891E90F83DB}">
      <dsp:nvSpPr>
        <dsp:cNvPr id="0" name=""/>
        <dsp:cNvSpPr/>
      </dsp:nvSpPr>
      <dsp:spPr>
        <a:xfrm rot="10800000">
          <a:off x="888424" y="1376472"/>
          <a:ext cx="1776849" cy="688236"/>
        </a:xfrm>
        <a:prstGeom prst="trapezoid">
          <a:avLst>
            <a:gd name="adj" fmla="val 60248"/>
          </a:avLst>
        </a:prstGeom>
        <a:solidFill>
          <a:srgbClr val="2F3542">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endParaRPr lang="en-IN" sz="900" kern="1200" dirty="0">
            <a:solidFill>
              <a:srgbClr val="FFFFFF"/>
            </a:solidFill>
            <a:latin typeface="Segoe UI Light" panose="020B0502040204020203" pitchFamily="34" charset="0"/>
            <a:ea typeface="+mn-ea"/>
            <a:cs typeface="+mn-cs"/>
          </a:endParaRPr>
        </a:p>
        <a:p>
          <a:pPr marL="0" lvl="0" indent="0" algn="ctr" defTabSz="400050">
            <a:lnSpc>
              <a:spcPct val="90000"/>
            </a:lnSpc>
            <a:spcBef>
              <a:spcPct val="0"/>
            </a:spcBef>
            <a:spcAft>
              <a:spcPct val="35000"/>
            </a:spcAft>
            <a:buNone/>
          </a:pPr>
          <a:r>
            <a:rPr lang="en-US" sz="900" kern="1200" dirty="0">
              <a:solidFill>
                <a:srgbClr val="FFFFFF"/>
              </a:solidFill>
              <a:latin typeface="Segoe UI Light" panose="020B0502040204020203" pitchFamily="34" charset="0"/>
              <a:ea typeface="+mn-ea"/>
              <a:cs typeface="+mn-cs"/>
            </a:rPr>
            <a:t>Seasonal/Emerging</a:t>
          </a:r>
        </a:p>
        <a:p>
          <a:pPr marL="0" lvl="0" indent="0" algn="ctr" defTabSz="400050">
            <a:lnSpc>
              <a:spcPct val="90000"/>
            </a:lnSpc>
            <a:spcBef>
              <a:spcPct val="0"/>
            </a:spcBef>
            <a:spcAft>
              <a:spcPct val="35000"/>
            </a:spcAft>
            <a:buNone/>
          </a:pPr>
          <a:r>
            <a:rPr lang="en-US" sz="900" kern="1200" dirty="0">
              <a:solidFill>
                <a:srgbClr val="FFFFFF"/>
              </a:solidFill>
              <a:latin typeface="Segoe UI Light" panose="020B0502040204020203" pitchFamily="34" charset="0"/>
              <a:ea typeface="+mn-ea"/>
              <a:cs typeface="+mn-cs"/>
            </a:rPr>
            <a:t>111         -         48</a:t>
          </a:r>
        </a:p>
        <a:p>
          <a:pPr marL="0" lvl="0" indent="0" algn="ctr" defTabSz="400050">
            <a:lnSpc>
              <a:spcPct val="90000"/>
            </a:lnSpc>
            <a:spcBef>
              <a:spcPct val="0"/>
            </a:spcBef>
            <a:spcAft>
              <a:spcPct val="35000"/>
            </a:spcAft>
            <a:buNone/>
          </a:pPr>
          <a:endParaRPr lang="en-US" sz="900" kern="1200" dirty="0">
            <a:solidFill>
              <a:srgbClr val="FFFFFF"/>
            </a:solidFill>
            <a:latin typeface="Segoe UI Light" panose="020B0502040204020203" pitchFamily="34" charset="0"/>
            <a:ea typeface="+mn-ea"/>
            <a:cs typeface="+mn-cs"/>
          </a:endParaRPr>
        </a:p>
      </dsp:txBody>
      <dsp:txXfrm rot="-10800000">
        <a:off x="1199373" y="1376472"/>
        <a:ext cx="1154951" cy="688236"/>
      </dsp:txXfrm>
    </dsp:sp>
    <dsp:sp modelId="{FD86618A-241F-4B2B-9F87-69660EF10FF7}">
      <dsp:nvSpPr>
        <dsp:cNvPr id="0" name=""/>
        <dsp:cNvSpPr/>
      </dsp:nvSpPr>
      <dsp:spPr>
        <a:xfrm rot="10800000">
          <a:off x="1332636" y="2064708"/>
          <a:ext cx="888424" cy="688236"/>
        </a:xfrm>
        <a:prstGeom prst="trapezoid">
          <a:avLst>
            <a:gd name="adj" fmla="val 60248"/>
          </a:avLst>
        </a:prstGeom>
        <a:solidFill>
          <a:srgbClr val="2F3542">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solidFill>
                <a:srgbClr val="FFFFFF"/>
              </a:solidFill>
              <a:latin typeface="Segoe UI Light" panose="020B0502040204020203" pitchFamily="34" charset="0"/>
              <a:ea typeface="+mn-ea"/>
              <a:cs typeface="+mn-cs"/>
            </a:rPr>
            <a:t>Bucketing</a:t>
          </a:r>
        </a:p>
        <a:p>
          <a:pPr marL="0" lvl="0" indent="0" algn="ctr" defTabSz="400050">
            <a:lnSpc>
              <a:spcPct val="90000"/>
            </a:lnSpc>
            <a:spcBef>
              <a:spcPct val="0"/>
            </a:spcBef>
            <a:spcAft>
              <a:spcPct val="35000"/>
            </a:spcAft>
            <a:buNone/>
          </a:pPr>
          <a:r>
            <a:rPr lang="en-IN" sz="800" kern="1200" dirty="0">
              <a:solidFill>
                <a:srgbClr val="FFFFFF"/>
              </a:solidFill>
              <a:latin typeface="Segoe UI Light" panose="020B0502040204020203" pitchFamily="34" charset="0"/>
              <a:ea typeface="+mn-ea"/>
              <a:cs typeface="+mn-cs"/>
            </a:rPr>
            <a:t> 29-13</a:t>
          </a:r>
        </a:p>
      </dsp:txBody>
      <dsp:txXfrm rot="-10800000">
        <a:off x="1332636" y="2064708"/>
        <a:ext cx="888424" cy="688236"/>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E9F8E7-70DE-42D1-8797-75AED43B30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8536231-E16C-439C-9F62-4B0125B70C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F78855-C875-460F-88DA-E1A620C9152B}" type="datetimeFigureOut">
              <a:rPr lang="en-US" smtClean="0"/>
              <a:t>12/7/2017</a:t>
            </a:fld>
            <a:endParaRPr lang="en-US"/>
          </a:p>
        </p:txBody>
      </p:sp>
      <p:sp>
        <p:nvSpPr>
          <p:cNvPr id="4" name="Footer Placeholder 3">
            <a:extLst>
              <a:ext uri="{FF2B5EF4-FFF2-40B4-BE49-F238E27FC236}">
                <a16:creationId xmlns:a16="http://schemas.microsoft.com/office/drawing/2014/main" id="{B63FD592-E9A1-4E5B-98FE-5CA6F86FF96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E9BD231-1ACD-4591-8CBC-C957FAC3F4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71CF25-0DFD-4502-A748-2EEB48017986}" type="slidenum">
              <a:rPr lang="en-US" smtClean="0"/>
              <a:t>‹#›</a:t>
            </a:fld>
            <a:endParaRPr lang="en-US"/>
          </a:p>
        </p:txBody>
      </p:sp>
    </p:spTree>
    <p:extLst>
      <p:ext uri="{BB962C8B-B14F-4D97-AF65-F5344CB8AC3E}">
        <p14:creationId xmlns:p14="http://schemas.microsoft.com/office/powerpoint/2010/main" val="28740468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18D1B2-817F-433D-A0C2-DE25C2DD4A1E}" type="datetimeFigureOut">
              <a:rPr lang="en-US" smtClean="0"/>
              <a:t>12/7/2017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0BBCC3-035C-4387-95D3-19CFC8C43534}" type="slidenum">
              <a:rPr lang="en-US" smtClean="0"/>
              <a:t>‹#›</a:t>
            </a:fld>
            <a:endParaRPr lang="en-US" dirty="0"/>
          </a:p>
        </p:txBody>
      </p:sp>
    </p:spTree>
    <p:extLst>
      <p:ext uri="{BB962C8B-B14F-4D97-AF65-F5344CB8AC3E}">
        <p14:creationId xmlns:p14="http://schemas.microsoft.com/office/powerpoint/2010/main" val="3337694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C9EF5D9-8A29-4E10-B671-22183B73EF32}" type="slidenum">
              <a:rPr lang="en-IN" smtClean="0">
                <a:solidFill>
                  <a:prstClr val="black"/>
                </a:solidFill>
              </a:rPr>
              <a:pPr/>
              <a:t>1</a:t>
            </a:fld>
            <a:endParaRPr lang="en-IN" dirty="0">
              <a:solidFill>
                <a:prstClr val="black"/>
              </a:solidFill>
            </a:endParaRPr>
          </a:p>
        </p:txBody>
      </p:sp>
    </p:spTree>
    <p:extLst>
      <p:ext uri="{BB962C8B-B14F-4D97-AF65-F5344CB8AC3E}">
        <p14:creationId xmlns:p14="http://schemas.microsoft.com/office/powerpoint/2010/main" val="1472803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40BBCC3-035C-4387-95D3-19CFC8C43534}" type="slidenum">
              <a:rPr lang="en-US" smtClean="0"/>
              <a:t>14</a:t>
            </a:fld>
            <a:endParaRPr lang="en-US" dirty="0"/>
          </a:p>
        </p:txBody>
      </p:sp>
    </p:spTree>
    <p:extLst>
      <p:ext uri="{BB962C8B-B14F-4D97-AF65-F5344CB8AC3E}">
        <p14:creationId xmlns:p14="http://schemas.microsoft.com/office/powerpoint/2010/main" val="162849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Demo Link</a:t>
            </a:r>
            <a:r>
              <a:rPr lang="en-IN" baseline="0" dirty="0"/>
              <a:t> &amp; Credentials</a:t>
            </a:r>
          </a:p>
          <a:p>
            <a:endParaRPr lang="en-IN" baseline="0" dirty="0"/>
          </a:p>
          <a:p>
            <a:r>
              <a:rPr lang="en-IN" dirty="0"/>
              <a:t>URL: https://52.44.241.227/index.html#portfolios</a:t>
            </a:r>
          </a:p>
          <a:p>
            <a:r>
              <a:rPr lang="en-IN" dirty="0"/>
              <a:t>Username: </a:t>
            </a:r>
            <a:r>
              <a:rPr lang="en-IN" dirty="0" err="1"/>
              <a:t>superuser</a:t>
            </a:r>
            <a:endParaRPr lang="en-IN" dirty="0"/>
          </a:p>
          <a:p>
            <a:r>
              <a:rPr lang="en-IN" dirty="0"/>
              <a:t>Password: solveit@123</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9E70AF-17DC-422C-9A1A-277AA7D920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6398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40BBCC3-035C-4387-95D3-19CFC8C43534}" type="slidenum">
              <a:rPr lang="en-US" smtClean="0"/>
              <a:t>18</a:t>
            </a:fld>
            <a:endParaRPr lang="en-US" dirty="0"/>
          </a:p>
        </p:txBody>
      </p:sp>
    </p:spTree>
    <p:extLst>
      <p:ext uri="{BB962C8B-B14F-4D97-AF65-F5344CB8AC3E}">
        <p14:creationId xmlns:p14="http://schemas.microsoft.com/office/powerpoint/2010/main" val="517755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noProof="1">
                    <a:solidFill>
                      <a:srgbClr val="000000"/>
                    </a:solidFill>
                    <a:latin typeface="Segoe UI Light" panose="020B0502040204020203" pitchFamily="34" charset="0"/>
                    <a:ea typeface="Segoe UI" pitchFamily="34" charset="0"/>
                    <a:cs typeface="Segoe UI" pitchFamily="34" charset="0"/>
                  </a:rPr>
                  <a:t>Objective: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noProof="1">
                    <a:solidFill>
                      <a:srgbClr val="000000"/>
                    </a:solidFill>
                    <a:latin typeface="Segoe UI Light" panose="020B0502040204020203" pitchFamily="34" charset="0"/>
                    <a:ea typeface="Segoe UI" pitchFamily="34" charset="0"/>
                    <a:cs typeface="Segoe UI" pitchFamily="34" charset="0"/>
                  </a:rPr>
                  <a:t>The objective was to Optimize resource allocation within district while minimizing gap between demand and supply of techs</a:t>
                </a:r>
              </a:p>
              <a:p>
                <a:pPr marL="0" indent="0">
                  <a:buFont typeface="Arial" panose="020B0604020202020204" pitchFamily="34" charset="0"/>
                  <a:buNone/>
                </a:pPr>
                <a:endParaRPr lang="en-US" sz="1200" noProof="1">
                  <a:solidFill>
                    <a:srgbClr val="000000"/>
                  </a:solidFill>
                  <a:latin typeface="Segoe UI Light" panose="020B0502040204020203" pitchFamily="34" charset="0"/>
                  <a:ea typeface="Segoe UI" pitchFamily="34" charset="0"/>
                  <a:cs typeface="Segoe UI" pitchFamily="34" charset="0"/>
                </a:endParaRPr>
              </a:p>
              <a:p>
                <a:pPr marL="0" indent="0">
                  <a:buFont typeface="Arial" panose="020B0604020202020204" pitchFamily="34" charset="0"/>
                  <a:buNone/>
                </a:pPr>
                <a:endParaRPr lang="en-US" sz="1200" noProof="1">
                  <a:solidFill>
                    <a:srgbClr val="000000"/>
                  </a:solidFill>
                  <a:latin typeface="Segoe UI Light" panose="020B0502040204020203" pitchFamily="34" charset="0"/>
                  <a:ea typeface="Segoe UI" pitchFamily="34" charset="0"/>
                  <a:cs typeface="Segoe UI" pitchFamily="34" charset="0"/>
                </a:endParaRPr>
              </a:p>
              <a:p>
                <a:pPr marL="0" indent="0">
                  <a:buFont typeface="Arial" panose="020B0604020202020204" pitchFamily="34" charset="0"/>
                  <a:buNone/>
                </a:pPr>
                <a:r>
                  <a:rPr lang="en-US" sz="1200" noProof="1">
                    <a:solidFill>
                      <a:srgbClr val="000000"/>
                    </a:solidFill>
                    <a:latin typeface="Segoe UI Light" panose="020B0502040204020203" pitchFamily="34" charset="0"/>
                    <a:ea typeface="Segoe UI" pitchFamily="34" charset="0"/>
                    <a:cs typeface="Segoe UI" pitchFamily="34" charset="0"/>
                  </a:rPr>
                  <a:t>LatentView Solution</a:t>
                </a:r>
              </a:p>
              <a:p>
                <a:pPr marL="171450" indent="-171450">
                  <a:buFont typeface="Arial" panose="020B0604020202020204" pitchFamily="34" charset="0"/>
                  <a:buChar char="•"/>
                </a:pPr>
                <a:r>
                  <a:rPr lang="en-US" sz="1200" noProof="1">
                    <a:solidFill>
                      <a:srgbClr val="000000"/>
                    </a:solidFill>
                    <a:latin typeface="Segoe UI Light" panose="020B0502040204020203" pitchFamily="34" charset="0"/>
                    <a:ea typeface="Segoe UI" pitchFamily="34" charset="0"/>
                    <a:cs typeface="Segoe UI" pitchFamily="34" charset="0"/>
                  </a:rPr>
                  <a:t>Latentview developed and optimization solution through PULP, python based optimization frame work</a:t>
                </a:r>
              </a:p>
              <a:p>
                <a:pPr marL="171450" indent="-171450">
                  <a:buFont typeface="Arial" panose="020B0604020202020204" pitchFamily="34" charset="0"/>
                  <a:buChar char="•"/>
                </a:pPr>
                <a:r>
                  <a:rPr lang="en-US" sz="1200" noProof="1">
                    <a:solidFill>
                      <a:srgbClr val="000000"/>
                    </a:solidFill>
                    <a:latin typeface="Segoe UI Light" panose="020B0502040204020203" pitchFamily="34" charset="0"/>
                    <a:ea typeface="Segoe UI" pitchFamily="34" charset="0"/>
                    <a:cs typeface="Segoe UI" pitchFamily="34" charset="0"/>
                  </a:rPr>
                  <a:t>The Solution included finding optimized allocation across all 40 districts – Total number of segments - ~6500</a:t>
                </a:r>
              </a:p>
              <a:p>
                <a:pPr marL="171450" indent="-171450">
                  <a:buFont typeface="Arial" panose="020B0604020202020204" pitchFamily="34" charset="0"/>
                  <a:buChar char="•"/>
                </a:pPr>
                <a:r>
                  <a:rPr lang="en-US" sz="1200" noProof="1">
                    <a:solidFill>
                      <a:srgbClr val="000000"/>
                    </a:solidFill>
                    <a:latin typeface="Segoe UI Light" panose="020B0502040204020203" pitchFamily="34" charset="0"/>
                    <a:ea typeface="Segoe UI" pitchFamily="34" charset="0"/>
                    <a:cs typeface="Segoe UI" pitchFamily="34" charset="0"/>
                  </a:rPr>
                  <a:t>Optmization is run every week, to take into account real time events</a:t>
                </a:r>
              </a:p>
              <a:p>
                <a:pPr marL="171450" indent="-171450">
                  <a:buFont typeface="Arial" panose="020B0604020202020204" pitchFamily="34" charset="0"/>
                  <a:buChar char="•"/>
                </a:pPr>
                <a:r>
                  <a:rPr lang="en-US" sz="1200" noProof="1">
                    <a:solidFill>
                      <a:srgbClr val="000000"/>
                    </a:solidFill>
                    <a:latin typeface="Segoe UI Light" panose="020B0502040204020203" pitchFamily="34" charset="0"/>
                    <a:ea typeface="Segoe UI" pitchFamily="34" charset="0"/>
                    <a:cs typeface="Segoe UI" pitchFamily="34" charset="0"/>
                  </a:rPr>
                  <a:t>Supply is optimized for 12 Week period</a:t>
                </a:r>
              </a:p>
              <a:p>
                <a:endParaRPr lang="en-IN" dirty="0"/>
              </a:p>
              <a:p>
                <a:endParaRPr lang="en-IN" dirty="0"/>
              </a:p>
              <a:p>
                <a:r>
                  <a:rPr lang="en-IN" dirty="0"/>
                  <a:t>Business Benefits</a:t>
                </a:r>
              </a:p>
              <a:p>
                <a:pPr marL="171450" indent="-171450">
                  <a:spcBef>
                    <a:spcPts val="600"/>
                  </a:spcBef>
                  <a:spcAft>
                    <a:spcPts val="200"/>
                  </a:spcAft>
                  <a:buFont typeface="Arial" panose="020B0604020202020204" pitchFamily="34" charset="0"/>
                  <a:buChar char="•"/>
                  <a:defRPr/>
                </a:pPr>
                <a:r>
                  <a:rPr lang="en-US" sz="1200" dirty="0">
                    <a:solidFill>
                      <a:srgbClr val="000000"/>
                    </a:solidFill>
                    <a:latin typeface="Segoe UI Light" panose="020B0502040204020203" pitchFamily="34" charset="0"/>
                    <a:ea typeface="Segoe UI" pitchFamily="34" charset="0"/>
                    <a:cs typeface="Segoe UI" pitchFamily="34" charset="0"/>
                  </a:rPr>
                  <a:t>The operations team uses the optimized supply to allocate resources within districts and product categories</a:t>
                </a:r>
              </a:p>
              <a:p>
                <a:pPr marL="171450" indent="-171450">
                  <a:spcBef>
                    <a:spcPts val="600"/>
                  </a:spcBef>
                  <a:spcAft>
                    <a:spcPts val="200"/>
                  </a:spcAft>
                  <a:buFont typeface="Arial" panose="020B0604020202020204" pitchFamily="34" charset="0"/>
                  <a:buChar char="•"/>
                  <a:defRPr/>
                </a:pPr>
                <a:r>
                  <a:rPr lang="en-US" sz="1200" dirty="0">
                    <a:solidFill>
                      <a:srgbClr val="000000"/>
                    </a:solidFill>
                    <a:latin typeface="Segoe UI Light" panose="020B0502040204020203" pitchFamily="34" charset="0"/>
                    <a:ea typeface="Segoe UI" pitchFamily="34" charset="0"/>
                    <a:cs typeface="Segoe UI" pitchFamily="34" charset="0"/>
                  </a:rPr>
                  <a:t>Cost savings through reallocation of surpluses to other market segments</a:t>
                </a:r>
              </a:p>
              <a:p>
                <a:pPr marL="171450" indent="-171450">
                  <a:spcBef>
                    <a:spcPts val="600"/>
                  </a:spcBef>
                  <a:spcAft>
                    <a:spcPts val="200"/>
                  </a:spcAft>
                  <a:buFont typeface="Arial" panose="020B0604020202020204" pitchFamily="34" charset="0"/>
                  <a:buChar char="•"/>
                  <a:defRPr/>
                </a:pPr>
                <a:r>
                  <a:rPr lang="en-US" sz="1200" dirty="0">
                    <a:solidFill>
                      <a:srgbClr val="000000"/>
                    </a:solidFill>
                    <a:latin typeface="Segoe UI Light" panose="020B0502040204020203" pitchFamily="34" charset="0"/>
                    <a:ea typeface="Segoe UI" pitchFamily="34" charset="0"/>
                    <a:cs typeface="Segoe UI" pitchFamily="34" charset="0"/>
                  </a:rPr>
                  <a:t>Long term cost savings through efficient management and allocation of resources</a:t>
                </a:r>
              </a:p>
              <a:p>
                <a:endParaRPr lang="en-IN" dirty="0"/>
              </a:p>
              <a:p>
                <a:r>
                  <a:rPr lang="en-IN" dirty="0"/>
                  <a:t>Inputs</a:t>
                </a:r>
              </a:p>
              <a:p>
                <a:r>
                  <a:rPr lang="en-IN" dirty="0"/>
                  <a:t>Capacity for a Year - Week		</a:t>
                </a:r>
              </a:p>
              <a:p>
                <a:pPr marL="171450" lvl="0" indent="-171450">
                  <a:buFont typeface="Wingdings" panose="05000000000000000000" pitchFamily="2" charset="2"/>
                  <a:buChar char="ü"/>
                </a:pPr>
                <a:r>
                  <a:rPr lang="en-IN" dirty="0"/>
                  <a:t>Completes		</a:t>
                </a:r>
              </a:p>
              <a:p>
                <a:pPr marL="171450" lvl="0" indent="-171450">
                  <a:buFont typeface="Wingdings" panose="05000000000000000000" pitchFamily="2" charset="2"/>
                  <a:buChar char="ü"/>
                </a:pPr>
                <a:r>
                  <a:rPr lang="en-IN" dirty="0"/>
                  <a:t>Technician		</a:t>
                </a:r>
              </a:p>
              <a:p>
                <a:pPr marL="171450" lvl="0" indent="-171450">
                  <a:buFont typeface="Wingdings" panose="05000000000000000000" pitchFamily="2" charset="2"/>
                  <a:buChar char="ü"/>
                </a:pPr>
                <a:r>
                  <a:rPr lang="en-IN" dirty="0"/>
                  <a:t>Product Category		</a:t>
                </a:r>
              </a:p>
              <a:p>
                <a:pPr marL="171450" lvl="0" indent="-171450">
                  <a:buFont typeface="Wingdings" panose="05000000000000000000" pitchFamily="2" charset="2"/>
                  <a:buChar char="ü"/>
                </a:pPr>
                <a:r>
                  <a:rPr lang="en-IN" dirty="0"/>
                  <a:t>IRU (Individual Revenue Unit)		</a:t>
                </a:r>
              </a:p>
              <a:p>
                <a:pPr marL="171450" lvl="0" indent="-171450">
                  <a:buFont typeface="Wingdings" panose="05000000000000000000" pitchFamily="2" charset="2"/>
                  <a:buChar char="ü"/>
                </a:pPr>
                <a:r>
                  <a:rPr lang="en-IN" dirty="0"/>
                  <a:t>DRU (District Revenue Unit)</a:t>
                </a:r>
              </a:p>
              <a:p>
                <a:r>
                  <a:rPr lang="en-IN" dirty="0"/>
                  <a:t>Demand for a Year – Week</a:t>
                </a:r>
              </a:p>
              <a:p>
                <a:pPr marL="171450" indent="-171450">
                  <a:buFont typeface="Wingdings" panose="05000000000000000000" pitchFamily="2" charset="2"/>
                  <a:buChar char="ü"/>
                </a:pPr>
                <a:r>
                  <a:rPr lang="en-IN" dirty="0"/>
                  <a:t>Technician </a:t>
                </a:r>
              </a:p>
              <a:p>
                <a:pPr marL="171450" indent="-171450">
                  <a:buFont typeface="Wingdings" panose="05000000000000000000" pitchFamily="2" charset="2"/>
                  <a:buChar char="ü"/>
                </a:pPr>
                <a:r>
                  <a:rPr lang="en-IN" dirty="0"/>
                  <a:t>Product Category</a:t>
                </a:r>
              </a:p>
              <a:p>
                <a:pPr marL="171450" indent="-171450">
                  <a:buFont typeface="Wingdings" panose="05000000000000000000" pitchFamily="2" charset="2"/>
                  <a:buChar char="ü"/>
                </a:pPr>
                <a:r>
                  <a:rPr lang="en-IN" dirty="0"/>
                  <a:t>IRU</a:t>
                </a:r>
              </a:p>
              <a:p>
                <a:pPr marL="171450" indent="-171450">
                  <a:buFont typeface="Wingdings" panose="05000000000000000000" pitchFamily="2" charset="2"/>
                  <a:buChar char="ü"/>
                </a:pPr>
                <a:r>
                  <a:rPr lang="en-IN" dirty="0"/>
                  <a:t>DRU</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Availability / Capability</a:t>
                </a:r>
              </a:p>
              <a:p>
                <a:pPr marL="171450" indent="-171450">
                  <a:buFont typeface="Wingdings" panose="05000000000000000000" pitchFamily="2" charset="2"/>
                  <a:buChar char="ü"/>
                </a:pPr>
                <a:r>
                  <a:rPr lang="en-IN" dirty="0"/>
                  <a:t>Technician </a:t>
                </a:r>
              </a:p>
              <a:p>
                <a:pPr marL="171450" indent="-171450">
                  <a:buFont typeface="Wingdings" panose="05000000000000000000" pitchFamily="2" charset="2"/>
                  <a:buChar char="ü"/>
                </a:pPr>
                <a:r>
                  <a:rPr lang="en-IN" dirty="0"/>
                  <a:t>Product Category</a:t>
                </a:r>
              </a:p>
              <a:p>
                <a:pPr marL="171450" indent="-171450">
                  <a:buFont typeface="Wingdings" panose="05000000000000000000" pitchFamily="2" charset="2"/>
                  <a:buChar char="ü"/>
                </a:pPr>
                <a:r>
                  <a:rPr lang="en-IN" dirty="0"/>
                  <a:t>IRU</a:t>
                </a:r>
              </a:p>
              <a:p>
                <a:endParaRPr lang="en-IN" dirty="0"/>
              </a:p>
              <a:p>
                <a:r>
                  <a:rPr lang="en-IN" dirty="0"/>
                  <a:t>The Capacity at a technician level, which is the input for model is calculated as </a:t>
                </a:r>
              </a:p>
              <a:p>
                <a:r>
                  <a:rPr lang="en-IN" dirty="0"/>
                  <a:t>   C=A ×  CPH</a:t>
                </a:r>
              </a:p>
              <a:p>
                <a:r>
                  <a:rPr lang="en-IN" dirty="0"/>
                  <a:t>Where:</a:t>
                </a:r>
              </a:p>
              <a:p>
                <a:r>
                  <a:rPr lang="en-IN" dirty="0"/>
                  <a:t>A -&gt; Availability, which is scheduled hours of a Full-time technician in a given week. 8 hours is considered to comprise a day’s work with a max. of 5 working days in a week. 0.000 ≤A ≤40.000 </a:t>
                </a:r>
              </a:p>
              <a:p>
                <a:r>
                  <a:rPr lang="en-IN" dirty="0"/>
                  <a:t>CPH -&gt; Calls per hour of a technician, calculated as:</a:t>
                </a:r>
              </a:p>
              <a:p>
                <a:pPr marL="171450" indent="-171450">
                  <a:buFont typeface="Wingdings" panose="05000000000000000000" pitchFamily="2" charset="2"/>
                  <a:buChar char="ü"/>
                </a:pPr>
                <a:r>
                  <a:rPr lang="en-IN" dirty="0"/>
                  <a:t>Obtain no. of services completed &amp; days worked. Four weeks considered are (current week – 5) to (current week -2)</a:t>
                </a:r>
              </a:p>
              <a:p>
                <a:pPr marL="171450" indent="-171450">
                  <a:buFont typeface="Wingdings" panose="05000000000000000000" pitchFamily="2" charset="2"/>
                  <a:buChar char="ü"/>
                </a:pPr>
                <a:endParaRPr lang="en-IN" dirty="0"/>
              </a:p>
              <a:p>
                <a:pPr marL="171450" indent="-171450">
                  <a:buFont typeface="Wingdings" panose="05000000000000000000" pitchFamily="2" charset="2"/>
                  <a:buChar char="ü"/>
                </a:pPr>
                <a:r>
                  <a:rPr lang="en-IN" dirty="0"/>
                  <a:t>Prepare table to forecast for future supply for 13 weeks from current week</a:t>
                </a:r>
              </a:p>
              <a:p>
                <a:pPr marL="171450" indent="-171450">
                  <a:buFont typeface="Wingdings" panose="05000000000000000000" pitchFamily="2" charset="2"/>
                  <a:buChar char="ü"/>
                </a:pPr>
                <a:endParaRPr lang="en-IN" dirty="0"/>
              </a:p>
              <a:p>
                <a:pPr marL="171450" indent="-171450">
                  <a:buFont typeface="Wingdings" panose="05000000000000000000" pitchFamily="2" charset="2"/>
                  <a:buChar char="ü"/>
                </a:pPr>
                <a:r>
                  <a:rPr lang="en-IN" dirty="0"/>
                  <a:t>Obtain no. of hours worked or plan to work (true bookable hours)</a:t>
                </a:r>
              </a:p>
              <a:p>
                <a:pPr marL="171450" indent="-171450">
                  <a:buFont typeface="Wingdings" panose="05000000000000000000" pitchFamily="2" charset="2"/>
                  <a:buChar char="ü"/>
                </a:pPr>
                <a:endParaRPr lang="en-IN" dirty="0"/>
              </a:p>
              <a:p>
                <a:pPr marL="171450" indent="-171450">
                  <a:buFont typeface="Wingdings" panose="05000000000000000000" pitchFamily="2" charset="2"/>
                  <a:buChar char="ü"/>
                </a:pPr>
                <a:r>
                  <a:rPr lang="en-IN" dirty="0"/>
                  <a:t>Completes per hour, CPH is calculated as : (Completes/Bookable hours)</a:t>
                </a:r>
              </a:p>
              <a:p>
                <a:pPr marL="0" indent="0">
                  <a:buFont typeface="Wingdings" panose="05000000000000000000" pitchFamily="2" charset="2"/>
                  <a:buNone/>
                </a:pPr>
                <a:r>
                  <a:rPr lang="en-IN" dirty="0"/>
                  <a:t>The bookable hours comes from the table, </a:t>
                </a:r>
                <a:r>
                  <a:rPr lang="en-IN" dirty="0" err="1"/>
                  <a:t>HS_HR_VIEWS.ih_ScheduledHoursTechnician</a:t>
                </a:r>
                <a:endParaRPr lang="en-IN" dirty="0"/>
              </a:p>
              <a:p>
                <a:pPr marL="171450" indent="-171450">
                  <a:buFont typeface="Wingdings" panose="05000000000000000000" pitchFamily="2" charset="2"/>
                  <a:buChar char="ü"/>
                </a:pPr>
                <a:endParaRPr lang="en-IN" dirty="0"/>
              </a:p>
              <a:p>
                <a:pPr marL="171450" indent="-171450">
                  <a:buFont typeface="Wingdings" panose="05000000000000000000" pitchFamily="2" charset="2"/>
                  <a:buChar char="ü"/>
                </a:pPr>
                <a:r>
                  <a:rPr lang="en-IN" dirty="0"/>
                  <a:t>Average CPH  is calculated as:</a:t>
                </a:r>
              </a:p>
              <a:p>
                <a:pPr marL="0" indent="0">
                  <a:buFont typeface="Wingdings" panose="05000000000000000000" pitchFamily="2" charset="2"/>
                  <a:buNone/>
                </a:pPr>
                <a:r>
                  <a:rPr lang="en-IN" dirty="0"/>
                  <a:t>    Avg. CPH = sum (CPH) / No. of weeks worked</a:t>
                </a:r>
              </a:p>
              <a:p>
                <a:pPr marL="0" indent="0">
                  <a:buFont typeface="Wingdings" panose="05000000000000000000" pitchFamily="2" charset="2"/>
                  <a:buNone/>
                </a:pPr>
                <a:r>
                  <a:rPr lang="en-IN" dirty="0"/>
                  <a:t>   For the period : (current week - 5 to current week - 2). Limit maximum CPH to 2 to account to keep values closer to reality.</a:t>
                </a:r>
              </a:p>
              <a:p>
                <a:pPr marL="171450" indent="-171450">
                  <a:buFont typeface="Wingdings" panose="05000000000000000000" pitchFamily="2" charset="2"/>
                  <a:buChar char="ü"/>
                </a:pPr>
                <a:endParaRPr lang="en-IN" dirty="0"/>
              </a:p>
              <a:p>
                <a:pPr marL="171450" indent="-171450">
                  <a:buFont typeface="Wingdings" panose="05000000000000000000" pitchFamily="2" charset="2"/>
                  <a:buChar char="ü"/>
                </a:pPr>
                <a:r>
                  <a:rPr lang="en-IN" dirty="0"/>
                  <a:t>Get forecasted completed services as: Avg. CPH X Bookable hours</a:t>
                </a:r>
              </a:p>
              <a:p>
                <a:pPr marL="0" indent="0">
                  <a:buFont typeface="Wingdings" panose="05000000000000000000" pitchFamily="2" charset="2"/>
                  <a:buNone/>
                </a:pPr>
                <a:r>
                  <a:rPr lang="en-IN" dirty="0"/>
                  <a:t>    Bookable hours is the scheduled work hours of the technician for the upcoming week.</a:t>
                </a:r>
              </a:p>
              <a:p>
                <a:pPr marL="0" indent="0">
                  <a:buFont typeface="Wingdings" panose="05000000000000000000" pitchFamily="2" charset="2"/>
                  <a:buNone/>
                </a:pPr>
                <a:endParaRPr lang="en-IN" dirty="0"/>
              </a:p>
              <a:p>
                <a:pPr marL="0" indent="0">
                  <a:buFont typeface="Wingdings" panose="05000000000000000000" pitchFamily="2" charset="2"/>
                  <a:buNone/>
                </a:pPr>
                <a:r>
                  <a:rPr lang="en-IN" dirty="0"/>
                  <a:t>Note: Unless specified otherwise each row is aggregated for a technician in a week at </a:t>
                </a:r>
                <a:r>
                  <a:rPr lang="en-IN" dirty="0" err="1"/>
                  <a:t>prodcat</a:t>
                </a:r>
                <a:r>
                  <a:rPr lang="en-IN" dirty="0"/>
                  <a:t> X </a:t>
                </a:r>
                <a:r>
                  <a:rPr lang="en-IN" dirty="0" err="1"/>
                  <a:t>iru</a:t>
                </a:r>
                <a:r>
                  <a:rPr lang="en-IN" dirty="0"/>
                  <a:t> level</a:t>
                </a:r>
              </a:p>
              <a:p>
                <a:pPr marL="171450" indent="-171450">
                  <a:buFont typeface="Wingdings" panose="05000000000000000000" pitchFamily="2" charset="2"/>
                  <a:buChar char="ü"/>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Objective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Each given DRU in a given week,</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𝑓</m:t>
                    </m:r>
                    <m:r>
                      <a:rPr lang="en-US" sz="1200" i="1" kern="1200">
                        <a:solidFill>
                          <a:schemeClr val="tx1"/>
                        </a:solidFill>
                        <a:effectLst/>
                        <a:latin typeface="Cambria Math" panose="02040503050406030204" pitchFamily="18" charset="0"/>
                        <a:ea typeface="+mn-ea"/>
                        <a:cs typeface="+mn-cs"/>
                      </a:rPr>
                      <m:t>=</m:t>
                    </m:r>
                    <m:nary>
                      <m:naryPr>
                        <m:chr m:val="∑"/>
                        <m:limLoc m:val="undOvr"/>
                        <m:ctrlPr>
                          <a:rPr lang="en-IN"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𝐴</m:t>
                        </m:r>
                      </m:sub>
                      <m:sup>
                        <m:r>
                          <a:rPr lang="en-US" sz="1200" i="1" kern="1200">
                            <a:solidFill>
                              <a:schemeClr val="tx1"/>
                            </a:solidFill>
                            <a:effectLst/>
                            <a:latin typeface="Cambria Math" panose="02040503050406030204" pitchFamily="18" charset="0"/>
                            <a:ea typeface="+mn-ea"/>
                            <a:cs typeface="+mn-cs"/>
                          </a:rPr>
                          <m:t>𝑛</m:t>
                        </m:r>
                      </m:sup>
                      <m:e>
                        <m:d>
                          <m:dPr>
                            <m:ctrlPr>
                              <a:rPr lang="en-IN" sz="1200" i="1" kern="1200">
                                <a:solidFill>
                                  <a:schemeClr val="tx1"/>
                                </a:solidFill>
                                <a:effectLst/>
                                <a:latin typeface="Cambria Math" panose="02040503050406030204" pitchFamily="18" charset="0"/>
                                <a:ea typeface="+mn-ea"/>
                                <a:cs typeface="+mn-cs"/>
                              </a:rPr>
                            </m:ctrlPr>
                          </m:dPr>
                          <m:e>
                            <m:sSub>
                              <m:sSubPr>
                                <m:ctrlPr>
                                  <a:rPr lang="en-IN"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𝐷</m:t>
                                </m:r>
                              </m:e>
                              <m:sub>
                                <m:r>
                                  <a:rPr lang="en-US" sz="1200" i="1" kern="1200">
                                    <a:solidFill>
                                      <a:schemeClr val="tx1"/>
                                    </a:solidFill>
                                    <a:effectLst/>
                                    <a:latin typeface="Cambria Math" panose="02040503050406030204" pitchFamily="18" charset="0"/>
                                    <a:ea typeface="+mn-ea"/>
                                    <a:cs typeface="+mn-cs"/>
                                  </a:rPr>
                                  <m:t>𝑖𝑗</m:t>
                                </m:r>
                              </m:sub>
                            </m:sSub>
                            <m:r>
                              <a:rPr lang="en-US" sz="1200" i="1" kern="1200">
                                <a:solidFill>
                                  <a:schemeClr val="tx1"/>
                                </a:solidFill>
                                <a:effectLst/>
                                <a:latin typeface="Cambria Math" panose="02040503050406030204" pitchFamily="18" charset="0"/>
                                <a:ea typeface="+mn-ea"/>
                                <a:cs typeface="+mn-cs"/>
                              </a:rPr>
                              <m:t>−</m:t>
                            </m:r>
                            <m:nary>
                              <m:naryPr>
                                <m:chr m:val="∑"/>
                                <m:limLoc m:val="undOvr"/>
                                <m:supHide m:val="on"/>
                                <m:ctrlPr>
                                  <a:rPr lang="en-IN"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𝑘</m:t>
                                </m:r>
                              </m:sub>
                              <m:sup/>
                              <m:e>
                                <m:d>
                                  <m:dPr>
                                    <m:ctrlPr>
                                      <a:rPr lang="en-IN" sz="1200" i="1" kern="1200">
                                        <a:solidFill>
                                          <a:schemeClr val="tx1"/>
                                        </a:solidFill>
                                        <a:effectLst/>
                                        <a:latin typeface="Cambria Math" panose="02040503050406030204" pitchFamily="18" charset="0"/>
                                        <a:ea typeface="+mn-ea"/>
                                        <a:cs typeface="+mn-cs"/>
                                      </a:rPr>
                                    </m:ctrlPr>
                                  </m:dPr>
                                  <m:e>
                                    <m:sSub>
                                      <m:sSubPr>
                                        <m:ctrlPr>
                                          <a:rPr lang="en-IN"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𝛼</m:t>
                                        </m:r>
                                      </m:e>
                                      <m:sub>
                                        <m:r>
                                          <a:rPr lang="en-US" sz="1200" i="1" kern="1200">
                                            <a:solidFill>
                                              <a:schemeClr val="tx1"/>
                                            </a:solidFill>
                                            <a:effectLst/>
                                            <a:latin typeface="Cambria Math" panose="02040503050406030204" pitchFamily="18" charset="0"/>
                                            <a:ea typeface="+mn-ea"/>
                                            <a:cs typeface="+mn-cs"/>
                                          </a:rPr>
                                          <m:t>𝑖𝑗𝑘</m:t>
                                        </m:r>
                                      </m:sub>
                                    </m:sSub>
                                    <m:r>
                                      <a:rPr lang="en-US" sz="1200" i="1" kern="1200">
                                        <a:solidFill>
                                          <a:schemeClr val="tx1"/>
                                        </a:solidFill>
                                        <a:effectLst/>
                                        <a:latin typeface="Cambria Math" panose="02040503050406030204" pitchFamily="18" charset="0"/>
                                        <a:ea typeface="+mn-ea"/>
                                        <a:cs typeface="+mn-cs"/>
                                      </a:rPr>
                                      <m:t> ×</m:t>
                                    </m:r>
                                    <m:sSub>
                                      <m:sSubPr>
                                        <m:ctrlPr>
                                          <a:rPr lang="en-IN"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𝐶</m:t>
                                        </m:r>
                                      </m:e>
                                      <m:sub>
                                        <m:r>
                                          <a:rPr lang="en-US" sz="1200" i="1" kern="1200">
                                            <a:solidFill>
                                              <a:schemeClr val="tx1"/>
                                            </a:solidFill>
                                            <a:effectLst/>
                                            <a:latin typeface="Cambria Math" panose="02040503050406030204" pitchFamily="18" charset="0"/>
                                            <a:ea typeface="+mn-ea"/>
                                            <a:cs typeface="+mn-cs"/>
                                          </a:rPr>
                                          <m:t>𝑖𝑗𝑘</m:t>
                                        </m:r>
                                      </m:sub>
                                    </m:sSub>
                                  </m:e>
                                </m:d>
                              </m:e>
                            </m:nary>
                          </m:e>
                        </m:d>
                      </m:e>
                    </m:nary>
                  </m:oMath>
                </a14:m>
                <a:endParaRPr lang="en-IN" dirty="0"/>
              </a:p>
              <a:p>
                <a:endParaRPr lang="en-IN" dirty="0"/>
              </a:p>
              <a:p>
                <a:r>
                  <a:rPr lang="en-IN" dirty="0"/>
                  <a:t>SUBJECT TO CONSTRAINTS:</a:t>
                </a:r>
              </a:p>
              <a:p>
                <a:r>
                  <a:rPr lang="en-IN" dirty="0"/>
                  <a:t>	D-C ≥0</a:t>
                </a:r>
              </a:p>
              <a:p>
                <a:r>
                  <a:rPr lang="en-IN" dirty="0"/>
                  <a:t>	0 ≤ α ≤1</a:t>
                </a:r>
              </a:p>
              <a:p>
                <a:r>
                  <a:rPr lang="en-IN" dirty="0"/>
                  <a:t>∀        </a:t>
                </a:r>
                <a:r>
                  <a:rPr lang="en-IN" dirty="0" err="1"/>
                  <a:t>i^th</a:t>
                </a:r>
                <a:r>
                  <a:rPr lang="en-IN" dirty="0"/>
                  <a:t>  IRU &amp; Product Category</a:t>
                </a:r>
              </a:p>
              <a:p>
                <a:r>
                  <a:rPr lang="en-IN" dirty="0" err="1"/>
                  <a:t>j^th</a:t>
                </a:r>
                <a:r>
                  <a:rPr lang="en-IN" dirty="0"/>
                  <a:t> Week</a:t>
                </a:r>
              </a:p>
              <a:p>
                <a:r>
                  <a:rPr lang="en-IN" dirty="0" err="1"/>
                  <a:t>k^th</a:t>
                </a:r>
                <a:r>
                  <a:rPr lang="en-IN" dirty="0"/>
                  <a:t> Technician</a:t>
                </a:r>
              </a:p>
              <a:p>
                <a:r>
                  <a:rPr lang="en-IN" dirty="0" err="1"/>
                  <a:t>d^th</a:t>
                </a:r>
                <a:r>
                  <a:rPr lang="en-IN" dirty="0"/>
                  <a:t> DRU</a:t>
                </a:r>
              </a:p>
              <a:p>
                <a:r>
                  <a:rPr lang="en-IN" dirty="0"/>
                  <a:t>α Allocation (0,1)</a:t>
                </a:r>
              </a:p>
              <a:p>
                <a:r>
                  <a:rPr lang="en-IN" dirty="0"/>
                  <a:t>Where </a:t>
                </a:r>
              </a:p>
              <a:p>
                <a:r>
                  <a:rPr lang="en-IN" dirty="0"/>
                  <a:t>D is the Demand at DRU X IRU X Product Category level</a:t>
                </a:r>
              </a:p>
              <a:p>
                <a:r>
                  <a:rPr lang="en-IN" dirty="0"/>
                  <a:t>C is the Capacity at a Technician Level for a given IRU X Product Category combination</a:t>
                </a:r>
              </a:p>
              <a:p>
                <a:endParaRPr lang="en-IN" dirty="0"/>
              </a:p>
            </p:txBody>
          </p:sp>
        </mc:Choice>
        <mc:Fallback xmlns="">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noProof="1">
                    <a:solidFill>
                      <a:srgbClr val="000000"/>
                    </a:solidFill>
                    <a:latin typeface="Segoe UI Light" panose="020B0502040204020203" pitchFamily="34" charset="0"/>
                    <a:ea typeface="Segoe UI" pitchFamily="34" charset="0"/>
                    <a:cs typeface="Segoe UI" pitchFamily="34" charset="0"/>
                  </a:rPr>
                  <a:t>Objective: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noProof="1">
                    <a:solidFill>
                      <a:srgbClr val="000000"/>
                    </a:solidFill>
                    <a:latin typeface="Segoe UI Light" panose="020B0502040204020203" pitchFamily="34" charset="0"/>
                    <a:ea typeface="Segoe UI" pitchFamily="34" charset="0"/>
                    <a:cs typeface="Segoe UI" pitchFamily="34" charset="0"/>
                  </a:rPr>
                  <a:t>The objective was to Optimize resource allocation within district while minimizing gap between demand and supply of techs</a:t>
                </a:r>
              </a:p>
              <a:p>
                <a:pPr marL="0" indent="0">
                  <a:buFont typeface="Arial" panose="020B0604020202020204" pitchFamily="34" charset="0"/>
                  <a:buNone/>
                </a:pPr>
                <a:endParaRPr lang="en-US" sz="1200" noProof="1">
                  <a:solidFill>
                    <a:srgbClr val="000000"/>
                  </a:solidFill>
                  <a:latin typeface="Segoe UI Light" panose="020B0502040204020203" pitchFamily="34" charset="0"/>
                  <a:ea typeface="Segoe UI" pitchFamily="34" charset="0"/>
                  <a:cs typeface="Segoe UI" pitchFamily="34" charset="0"/>
                </a:endParaRPr>
              </a:p>
              <a:p>
                <a:pPr marL="0" indent="0">
                  <a:buFont typeface="Arial" panose="020B0604020202020204" pitchFamily="34" charset="0"/>
                  <a:buNone/>
                </a:pPr>
                <a:endParaRPr lang="en-US" sz="1200" noProof="1">
                  <a:solidFill>
                    <a:srgbClr val="000000"/>
                  </a:solidFill>
                  <a:latin typeface="Segoe UI Light" panose="020B0502040204020203" pitchFamily="34" charset="0"/>
                  <a:ea typeface="Segoe UI" pitchFamily="34" charset="0"/>
                  <a:cs typeface="Segoe UI" pitchFamily="34" charset="0"/>
                </a:endParaRPr>
              </a:p>
              <a:p>
                <a:pPr marL="0" indent="0">
                  <a:buFont typeface="Arial" panose="020B0604020202020204" pitchFamily="34" charset="0"/>
                  <a:buNone/>
                </a:pPr>
                <a:r>
                  <a:rPr lang="en-US" sz="1200" noProof="1">
                    <a:solidFill>
                      <a:srgbClr val="000000"/>
                    </a:solidFill>
                    <a:latin typeface="Segoe UI Light" panose="020B0502040204020203" pitchFamily="34" charset="0"/>
                    <a:ea typeface="Segoe UI" pitchFamily="34" charset="0"/>
                    <a:cs typeface="Segoe UI" pitchFamily="34" charset="0"/>
                  </a:rPr>
                  <a:t>LatentView Solution</a:t>
                </a:r>
              </a:p>
              <a:p>
                <a:pPr marL="171450" indent="-171450">
                  <a:buFont typeface="Arial" panose="020B0604020202020204" pitchFamily="34" charset="0"/>
                  <a:buChar char="•"/>
                </a:pPr>
                <a:r>
                  <a:rPr lang="en-US" sz="1200" noProof="1">
                    <a:solidFill>
                      <a:srgbClr val="000000"/>
                    </a:solidFill>
                    <a:latin typeface="Segoe UI Light" panose="020B0502040204020203" pitchFamily="34" charset="0"/>
                    <a:ea typeface="Segoe UI" pitchFamily="34" charset="0"/>
                    <a:cs typeface="Segoe UI" pitchFamily="34" charset="0"/>
                  </a:rPr>
                  <a:t>Latentview developed and optimization solution through PULP, python based optimization frame work</a:t>
                </a:r>
              </a:p>
              <a:p>
                <a:pPr marL="171450" indent="-171450">
                  <a:buFont typeface="Arial" panose="020B0604020202020204" pitchFamily="34" charset="0"/>
                  <a:buChar char="•"/>
                </a:pPr>
                <a:r>
                  <a:rPr lang="en-US" sz="1200" noProof="1">
                    <a:solidFill>
                      <a:srgbClr val="000000"/>
                    </a:solidFill>
                    <a:latin typeface="Segoe UI Light" panose="020B0502040204020203" pitchFamily="34" charset="0"/>
                    <a:ea typeface="Segoe UI" pitchFamily="34" charset="0"/>
                    <a:cs typeface="Segoe UI" pitchFamily="34" charset="0"/>
                  </a:rPr>
                  <a:t>The Solution included finding optimized allocation across all 40 districts – Total number of segments - ~6500</a:t>
                </a:r>
              </a:p>
              <a:p>
                <a:pPr marL="171450" indent="-171450">
                  <a:buFont typeface="Arial" panose="020B0604020202020204" pitchFamily="34" charset="0"/>
                  <a:buChar char="•"/>
                </a:pPr>
                <a:r>
                  <a:rPr lang="en-US" sz="1200" noProof="1">
                    <a:solidFill>
                      <a:srgbClr val="000000"/>
                    </a:solidFill>
                    <a:latin typeface="Segoe UI Light" panose="020B0502040204020203" pitchFamily="34" charset="0"/>
                    <a:ea typeface="Segoe UI" pitchFamily="34" charset="0"/>
                    <a:cs typeface="Segoe UI" pitchFamily="34" charset="0"/>
                  </a:rPr>
                  <a:t>Optmization is run every week, to take into account real time events</a:t>
                </a:r>
              </a:p>
              <a:p>
                <a:pPr marL="171450" indent="-171450">
                  <a:buFont typeface="Arial" panose="020B0604020202020204" pitchFamily="34" charset="0"/>
                  <a:buChar char="•"/>
                </a:pPr>
                <a:r>
                  <a:rPr lang="en-US" sz="1200" noProof="1">
                    <a:solidFill>
                      <a:srgbClr val="000000"/>
                    </a:solidFill>
                    <a:latin typeface="Segoe UI Light" panose="020B0502040204020203" pitchFamily="34" charset="0"/>
                    <a:ea typeface="Segoe UI" pitchFamily="34" charset="0"/>
                    <a:cs typeface="Segoe UI" pitchFamily="34" charset="0"/>
                  </a:rPr>
                  <a:t>Supply is optimized for 12 Week period</a:t>
                </a:r>
              </a:p>
              <a:p>
                <a:endParaRPr lang="en-IN" dirty="0"/>
              </a:p>
              <a:p>
                <a:endParaRPr lang="en-IN" dirty="0"/>
              </a:p>
              <a:p>
                <a:r>
                  <a:rPr lang="en-IN" dirty="0"/>
                  <a:t>Business Benefits</a:t>
                </a:r>
              </a:p>
              <a:p>
                <a:pPr marL="171450" indent="-171450">
                  <a:spcBef>
                    <a:spcPts val="600"/>
                  </a:spcBef>
                  <a:spcAft>
                    <a:spcPts val="200"/>
                  </a:spcAft>
                  <a:buFont typeface="Arial" panose="020B0604020202020204" pitchFamily="34" charset="0"/>
                  <a:buChar char="•"/>
                  <a:defRPr/>
                </a:pPr>
                <a:r>
                  <a:rPr lang="en-US" sz="1200" dirty="0">
                    <a:solidFill>
                      <a:srgbClr val="000000"/>
                    </a:solidFill>
                    <a:latin typeface="Segoe UI Light" panose="020B0502040204020203" pitchFamily="34" charset="0"/>
                    <a:ea typeface="Segoe UI" pitchFamily="34" charset="0"/>
                    <a:cs typeface="Segoe UI" pitchFamily="34" charset="0"/>
                  </a:rPr>
                  <a:t>The operations team uses the optimized supply to allocate resources within districts and product categories</a:t>
                </a:r>
              </a:p>
              <a:p>
                <a:pPr marL="171450" indent="-171450">
                  <a:spcBef>
                    <a:spcPts val="600"/>
                  </a:spcBef>
                  <a:spcAft>
                    <a:spcPts val="200"/>
                  </a:spcAft>
                  <a:buFont typeface="Arial" panose="020B0604020202020204" pitchFamily="34" charset="0"/>
                  <a:buChar char="•"/>
                  <a:defRPr/>
                </a:pPr>
                <a:r>
                  <a:rPr lang="en-US" sz="1200" dirty="0">
                    <a:solidFill>
                      <a:srgbClr val="000000"/>
                    </a:solidFill>
                    <a:latin typeface="Segoe UI Light" panose="020B0502040204020203" pitchFamily="34" charset="0"/>
                    <a:ea typeface="Segoe UI" pitchFamily="34" charset="0"/>
                    <a:cs typeface="Segoe UI" pitchFamily="34" charset="0"/>
                  </a:rPr>
                  <a:t>Cost savings through reallocation of surpluses to other market segments</a:t>
                </a:r>
              </a:p>
              <a:p>
                <a:pPr marL="171450" indent="-171450">
                  <a:spcBef>
                    <a:spcPts val="600"/>
                  </a:spcBef>
                  <a:spcAft>
                    <a:spcPts val="200"/>
                  </a:spcAft>
                  <a:buFont typeface="Arial" panose="020B0604020202020204" pitchFamily="34" charset="0"/>
                  <a:buChar char="•"/>
                  <a:defRPr/>
                </a:pPr>
                <a:r>
                  <a:rPr lang="en-US" sz="1200" dirty="0">
                    <a:solidFill>
                      <a:srgbClr val="000000"/>
                    </a:solidFill>
                    <a:latin typeface="Segoe UI Light" panose="020B0502040204020203" pitchFamily="34" charset="0"/>
                    <a:ea typeface="Segoe UI" pitchFamily="34" charset="0"/>
                    <a:cs typeface="Segoe UI" pitchFamily="34" charset="0"/>
                  </a:rPr>
                  <a:t>Long term cost savings through efficient management and allocation of resources</a:t>
                </a:r>
              </a:p>
              <a:p>
                <a:endParaRPr lang="en-IN" dirty="0"/>
              </a:p>
              <a:p>
                <a:r>
                  <a:rPr lang="en-IN" dirty="0"/>
                  <a:t>Inputs</a:t>
                </a:r>
              </a:p>
              <a:p>
                <a:r>
                  <a:rPr lang="en-IN" dirty="0"/>
                  <a:t>Capacity for a Year - Week		</a:t>
                </a:r>
              </a:p>
              <a:p>
                <a:pPr marL="171450" lvl="0" indent="-171450">
                  <a:buFont typeface="Wingdings" panose="05000000000000000000" pitchFamily="2" charset="2"/>
                  <a:buChar char="ü"/>
                </a:pPr>
                <a:r>
                  <a:rPr lang="en-IN" dirty="0"/>
                  <a:t>Completes		</a:t>
                </a:r>
              </a:p>
              <a:p>
                <a:pPr marL="171450" lvl="0" indent="-171450">
                  <a:buFont typeface="Wingdings" panose="05000000000000000000" pitchFamily="2" charset="2"/>
                  <a:buChar char="ü"/>
                </a:pPr>
                <a:r>
                  <a:rPr lang="en-IN" dirty="0"/>
                  <a:t>Technician		</a:t>
                </a:r>
              </a:p>
              <a:p>
                <a:pPr marL="171450" lvl="0" indent="-171450">
                  <a:buFont typeface="Wingdings" panose="05000000000000000000" pitchFamily="2" charset="2"/>
                  <a:buChar char="ü"/>
                </a:pPr>
                <a:r>
                  <a:rPr lang="en-IN" dirty="0"/>
                  <a:t>Product Category		</a:t>
                </a:r>
              </a:p>
              <a:p>
                <a:pPr marL="171450" lvl="0" indent="-171450">
                  <a:buFont typeface="Wingdings" panose="05000000000000000000" pitchFamily="2" charset="2"/>
                  <a:buChar char="ü"/>
                </a:pPr>
                <a:r>
                  <a:rPr lang="en-IN" dirty="0"/>
                  <a:t>IRU (Individual Revenue Unit)		</a:t>
                </a:r>
              </a:p>
              <a:p>
                <a:pPr marL="171450" lvl="0" indent="-171450">
                  <a:buFont typeface="Wingdings" panose="05000000000000000000" pitchFamily="2" charset="2"/>
                  <a:buChar char="ü"/>
                </a:pPr>
                <a:r>
                  <a:rPr lang="en-IN" dirty="0"/>
                  <a:t>DRU (District Revenue Unit)</a:t>
                </a:r>
              </a:p>
              <a:p>
                <a:r>
                  <a:rPr lang="en-IN" dirty="0"/>
                  <a:t>Demand for a Year – Week</a:t>
                </a:r>
              </a:p>
              <a:p>
                <a:pPr marL="171450" indent="-171450">
                  <a:buFont typeface="Wingdings" panose="05000000000000000000" pitchFamily="2" charset="2"/>
                  <a:buChar char="ü"/>
                </a:pPr>
                <a:r>
                  <a:rPr lang="en-IN" dirty="0"/>
                  <a:t>Technician </a:t>
                </a:r>
              </a:p>
              <a:p>
                <a:pPr marL="171450" indent="-171450">
                  <a:buFont typeface="Wingdings" panose="05000000000000000000" pitchFamily="2" charset="2"/>
                  <a:buChar char="ü"/>
                </a:pPr>
                <a:r>
                  <a:rPr lang="en-IN" dirty="0"/>
                  <a:t>Product Category</a:t>
                </a:r>
              </a:p>
              <a:p>
                <a:pPr marL="171450" indent="-171450">
                  <a:buFont typeface="Wingdings" panose="05000000000000000000" pitchFamily="2" charset="2"/>
                  <a:buChar char="ü"/>
                </a:pPr>
                <a:r>
                  <a:rPr lang="en-IN" dirty="0"/>
                  <a:t>IRU</a:t>
                </a:r>
              </a:p>
              <a:p>
                <a:pPr marL="171450" indent="-171450">
                  <a:buFont typeface="Wingdings" panose="05000000000000000000" pitchFamily="2" charset="2"/>
                  <a:buChar char="ü"/>
                </a:pPr>
                <a:r>
                  <a:rPr lang="en-IN" dirty="0"/>
                  <a:t>DRU</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Availability / Capability</a:t>
                </a:r>
              </a:p>
              <a:p>
                <a:pPr marL="171450" indent="-171450">
                  <a:buFont typeface="Wingdings" panose="05000000000000000000" pitchFamily="2" charset="2"/>
                  <a:buChar char="ü"/>
                </a:pPr>
                <a:r>
                  <a:rPr lang="en-IN" dirty="0"/>
                  <a:t>Technician </a:t>
                </a:r>
              </a:p>
              <a:p>
                <a:pPr marL="171450" indent="-171450">
                  <a:buFont typeface="Wingdings" panose="05000000000000000000" pitchFamily="2" charset="2"/>
                  <a:buChar char="ü"/>
                </a:pPr>
                <a:r>
                  <a:rPr lang="en-IN" dirty="0"/>
                  <a:t>Product Category</a:t>
                </a:r>
              </a:p>
              <a:p>
                <a:pPr marL="171450" indent="-171450">
                  <a:buFont typeface="Wingdings" panose="05000000000000000000" pitchFamily="2" charset="2"/>
                  <a:buChar char="ü"/>
                </a:pPr>
                <a:r>
                  <a:rPr lang="en-IN" dirty="0"/>
                  <a:t>IRU</a:t>
                </a:r>
              </a:p>
              <a:p>
                <a:endParaRPr lang="en-IN" dirty="0"/>
              </a:p>
              <a:p>
                <a:r>
                  <a:rPr lang="en-IN" dirty="0"/>
                  <a:t>The Capacity at a technician level, which is the input for model is calculated as </a:t>
                </a:r>
              </a:p>
              <a:p>
                <a:r>
                  <a:rPr lang="en-IN" dirty="0"/>
                  <a:t>   C=A ×  CPH</a:t>
                </a:r>
              </a:p>
              <a:p>
                <a:r>
                  <a:rPr lang="en-IN" dirty="0"/>
                  <a:t>Where:</a:t>
                </a:r>
              </a:p>
              <a:p>
                <a:r>
                  <a:rPr lang="en-IN" dirty="0"/>
                  <a:t>A -&gt; Availability, which is scheduled hours of a Full-time technician in a given week. 8 hours is considered to comprise a day’s work with a max. of 5 working days in a week. 0.000 ≤A ≤40.000 </a:t>
                </a:r>
              </a:p>
              <a:p>
                <a:r>
                  <a:rPr lang="en-IN" dirty="0"/>
                  <a:t>CPH -&gt; Calls per hour of a technician, calculated as:</a:t>
                </a:r>
              </a:p>
              <a:p>
                <a:pPr marL="171450" indent="-171450">
                  <a:buFont typeface="Wingdings" panose="05000000000000000000" pitchFamily="2" charset="2"/>
                  <a:buChar char="ü"/>
                </a:pPr>
                <a:r>
                  <a:rPr lang="en-IN" dirty="0"/>
                  <a:t>Obtain no. of services completed &amp; days worked. Four weeks considered are (current week – 5) to (current week -2)</a:t>
                </a:r>
              </a:p>
              <a:p>
                <a:pPr marL="171450" indent="-171450">
                  <a:buFont typeface="Wingdings" panose="05000000000000000000" pitchFamily="2" charset="2"/>
                  <a:buChar char="ü"/>
                </a:pPr>
                <a:endParaRPr lang="en-IN" dirty="0"/>
              </a:p>
              <a:p>
                <a:pPr marL="171450" indent="-171450">
                  <a:buFont typeface="Wingdings" panose="05000000000000000000" pitchFamily="2" charset="2"/>
                  <a:buChar char="ü"/>
                </a:pPr>
                <a:r>
                  <a:rPr lang="en-IN" dirty="0"/>
                  <a:t>Prepare table to forecast for future supply for 13 weeks from current week</a:t>
                </a:r>
              </a:p>
              <a:p>
                <a:pPr marL="171450" indent="-171450">
                  <a:buFont typeface="Wingdings" panose="05000000000000000000" pitchFamily="2" charset="2"/>
                  <a:buChar char="ü"/>
                </a:pPr>
                <a:endParaRPr lang="en-IN" dirty="0"/>
              </a:p>
              <a:p>
                <a:pPr marL="171450" indent="-171450">
                  <a:buFont typeface="Wingdings" panose="05000000000000000000" pitchFamily="2" charset="2"/>
                  <a:buChar char="ü"/>
                </a:pPr>
                <a:r>
                  <a:rPr lang="en-IN" dirty="0"/>
                  <a:t>Obtain no. of hours worked or plan to work (true bookable hours)</a:t>
                </a:r>
              </a:p>
              <a:p>
                <a:pPr marL="171450" indent="-171450">
                  <a:buFont typeface="Wingdings" panose="05000000000000000000" pitchFamily="2" charset="2"/>
                  <a:buChar char="ü"/>
                </a:pPr>
                <a:endParaRPr lang="en-IN" dirty="0"/>
              </a:p>
              <a:p>
                <a:pPr marL="171450" indent="-171450">
                  <a:buFont typeface="Wingdings" panose="05000000000000000000" pitchFamily="2" charset="2"/>
                  <a:buChar char="ü"/>
                </a:pPr>
                <a:r>
                  <a:rPr lang="en-IN" dirty="0"/>
                  <a:t>Completes per hour, CPH is calculated as : (Completes/Bookable hours)</a:t>
                </a:r>
              </a:p>
              <a:p>
                <a:pPr marL="0" indent="0">
                  <a:buFont typeface="Wingdings" panose="05000000000000000000" pitchFamily="2" charset="2"/>
                  <a:buNone/>
                </a:pPr>
                <a:r>
                  <a:rPr lang="en-IN" dirty="0"/>
                  <a:t>The bookable hours comes from the table, </a:t>
                </a:r>
                <a:r>
                  <a:rPr lang="en-IN" dirty="0" err="1"/>
                  <a:t>HS_HR_VIEWS.ih_ScheduledHoursTechnician</a:t>
                </a:r>
                <a:endParaRPr lang="en-IN" dirty="0"/>
              </a:p>
              <a:p>
                <a:pPr marL="171450" indent="-171450">
                  <a:buFont typeface="Wingdings" panose="05000000000000000000" pitchFamily="2" charset="2"/>
                  <a:buChar char="ü"/>
                </a:pPr>
                <a:endParaRPr lang="en-IN" dirty="0"/>
              </a:p>
              <a:p>
                <a:pPr marL="171450" indent="-171450">
                  <a:buFont typeface="Wingdings" panose="05000000000000000000" pitchFamily="2" charset="2"/>
                  <a:buChar char="ü"/>
                </a:pPr>
                <a:r>
                  <a:rPr lang="en-IN" dirty="0"/>
                  <a:t>Average CPH  is calculated as:</a:t>
                </a:r>
              </a:p>
              <a:p>
                <a:pPr marL="0" indent="0">
                  <a:buFont typeface="Wingdings" panose="05000000000000000000" pitchFamily="2" charset="2"/>
                  <a:buNone/>
                </a:pPr>
                <a:r>
                  <a:rPr lang="en-IN" dirty="0"/>
                  <a:t>    Avg. CPH = sum (CPH) / No. of weeks worked</a:t>
                </a:r>
              </a:p>
              <a:p>
                <a:pPr marL="0" indent="0">
                  <a:buFont typeface="Wingdings" panose="05000000000000000000" pitchFamily="2" charset="2"/>
                  <a:buNone/>
                </a:pPr>
                <a:r>
                  <a:rPr lang="en-IN" dirty="0"/>
                  <a:t>   For the period : (current week - 5 to current week - 2). Limit maximum CPH to 2 to account to keep values closer to reality.</a:t>
                </a:r>
              </a:p>
              <a:p>
                <a:pPr marL="171450" indent="-171450">
                  <a:buFont typeface="Wingdings" panose="05000000000000000000" pitchFamily="2" charset="2"/>
                  <a:buChar char="ü"/>
                </a:pPr>
                <a:endParaRPr lang="en-IN" dirty="0"/>
              </a:p>
              <a:p>
                <a:pPr marL="171450" indent="-171450">
                  <a:buFont typeface="Wingdings" panose="05000000000000000000" pitchFamily="2" charset="2"/>
                  <a:buChar char="ü"/>
                </a:pPr>
                <a:r>
                  <a:rPr lang="en-IN" dirty="0"/>
                  <a:t>Get forecasted completed services as: Avg. CPH X Bookable hours</a:t>
                </a:r>
              </a:p>
              <a:p>
                <a:pPr marL="0" indent="0">
                  <a:buFont typeface="Wingdings" panose="05000000000000000000" pitchFamily="2" charset="2"/>
                  <a:buNone/>
                </a:pPr>
                <a:r>
                  <a:rPr lang="en-IN" dirty="0"/>
                  <a:t>    Bookable hours is the scheduled work hours of the technician for the upcoming week.</a:t>
                </a:r>
              </a:p>
              <a:p>
                <a:pPr marL="0" indent="0">
                  <a:buFont typeface="Wingdings" panose="05000000000000000000" pitchFamily="2" charset="2"/>
                  <a:buNone/>
                </a:pPr>
                <a:endParaRPr lang="en-IN" dirty="0"/>
              </a:p>
              <a:p>
                <a:pPr marL="0" indent="0">
                  <a:buFont typeface="Wingdings" panose="05000000000000000000" pitchFamily="2" charset="2"/>
                  <a:buNone/>
                </a:pPr>
                <a:r>
                  <a:rPr lang="en-IN" dirty="0"/>
                  <a:t>Note: Unless specified otherwise each row is aggregated for a technician in a week at </a:t>
                </a:r>
                <a:r>
                  <a:rPr lang="en-IN" dirty="0" err="1"/>
                  <a:t>prodcat</a:t>
                </a:r>
                <a:r>
                  <a:rPr lang="en-IN" dirty="0"/>
                  <a:t> X </a:t>
                </a:r>
                <a:r>
                  <a:rPr lang="en-IN" dirty="0" err="1"/>
                  <a:t>iru</a:t>
                </a:r>
                <a:r>
                  <a:rPr lang="en-IN" dirty="0"/>
                  <a:t> level</a:t>
                </a:r>
              </a:p>
              <a:p>
                <a:pPr marL="171450" indent="-171450">
                  <a:buFont typeface="Wingdings" panose="05000000000000000000" pitchFamily="2" charset="2"/>
                  <a:buChar char="ü"/>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Objective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Each given DRU in a given week,</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min. </a:t>
                </a:r>
                <a:r>
                  <a:rPr lang="en-US" sz="1200" i="0" kern="1200">
                    <a:solidFill>
                      <a:schemeClr val="tx1"/>
                    </a:solidFill>
                    <a:effectLst/>
                    <a:latin typeface="+mn-lt"/>
                    <a:ea typeface="+mn-ea"/>
                    <a:cs typeface="+mn-cs"/>
                  </a:rPr>
                  <a:t>𝑓=</a:t>
                </a:r>
                <a:r>
                  <a:rPr lang="en-IN" sz="1200" i="0" kern="1200">
                    <a:solidFill>
                      <a:schemeClr val="tx1"/>
                    </a:solidFill>
                    <a:effectLst/>
                    <a:latin typeface="+mn-lt"/>
                    <a:ea typeface="+mn-ea"/>
                    <a:cs typeface="+mn-cs"/>
                  </a:rPr>
                  <a:t>∑1</a:t>
                </a:r>
                <a:r>
                  <a:rPr lang="en-US" sz="1200" i="0" kern="1200">
                    <a:solidFill>
                      <a:schemeClr val="tx1"/>
                    </a:solidFill>
                    <a:effectLst/>
                    <a:latin typeface="+mn-lt"/>
                    <a:ea typeface="+mn-ea"/>
                    <a:cs typeface="+mn-cs"/>
                  </a:rPr>
                  <a:t>_</a:t>
                </a:r>
                <a:r>
                  <a:rPr lang="en-IN"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𝑖=𝐴</a:t>
                </a:r>
                <a:r>
                  <a:rPr lang="en-IN"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^𝑛▒</a:t>
                </a:r>
                <a:r>
                  <a:rPr lang="en-IN"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𝐷</a:t>
                </a:r>
                <a:r>
                  <a:rPr lang="en-IN"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𝑖𝑗−</a:t>
                </a:r>
                <a:r>
                  <a:rPr lang="en-IN" sz="1200" i="0" kern="1200">
                    <a:solidFill>
                      <a:schemeClr val="tx1"/>
                    </a:solidFill>
                    <a:effectLst/>
                    <a:latin typeface="+mn-lt"/>
                    <a:ea typeface="+mn-ea"/>
                    <a:cs typeface="+mn-cs"/>
                  </a:rPr>
                  <a:t>∑1</a:t>
                </a:r>
                <a:r>
                  <a:rPr lang="en-US" sz="1200" i="0" kern="1200">
                    <a:solidFill>
                      <a:schemeClr val="tx1"/>
                    </a:solidFill>
                    <a:effectLst/>
                    <a:latin typeface="+mn-lt"/>
                    <a:ea typeface="+mn-ea"/>
                    <a:cs typeface="+mn-cs"/>
                  </a:rPr>
                  <a:t>_𝑘▒</a:t>
                </a:r>
                <a:r>
                  <a:rPr lang="en-IN"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𝛼</a:t>
                </a:r>
                <a:r>
                  <a:rPr lang="en-IN"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𝑖𝑗𝑘  ×𝐶</a:t>
                </a:r>
                <a:r>
                  <a:rPr lang="en-IN"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𝑖𝑗𝑘 ) ) </a:t>
                </a:r>
                <a:endParaRPr lang="en-IN" dirty="0"/>
              </a:p>
              <a:p>
                <a:endParaRPr lang="en-IN" dirty="0"/>
              </a:p>
              <a:p>
                <a:r>
                  <a:rPr lang="en-IN" dirty="0"/>
                  <a:t>SUBJECT TO CONSTRAINTS:</a:t>
                </a:r>
              </a:p>
              <a:p>
                <a:r>
                  <a:rPr lang="en-IN" dirty="0"/>
                  <a:t>	D-C ≥0</a:t>
                </a:r>
              </a:p>
              <a:p>
                <a:r>
                  <a:rPr lang="en-IN" dirty="0"/>
                  <a:t>	0 ≤ α ≤1</a:t>
                </a:r>
              </a:p>
              <a:p>
                <a:r>
                  <a:rPr lang="en-IN" dirty="0"/>
                  <a:t>∀        </a:t>
                </a:r>
                <a:r>
                  <a:rPr lang="en-IN" dirty="0" err="1"/>
                  <a:t>i^th</a:t>
                </a:r>
                <a:r>
                  <a:rPr lang="en-IN" dirty="0"/>
                  <a:t>  IRU &amp; Product Category</a:t>
                </a:r>
              </a:p>
              <a:p>
                <a:r>
                  <a:rPr lang="en-IN" dirty="0" err="1"/>
                  <a:t>j^th</a:t>
                </a:r>
                <a:r>
                  <a:rPr lang="en-IN" dirty="0"/>
                  <a:t> Week</a:t>
                </a:r>
              </a:p>
              <a:p>
                <a:r>
                  <a:rPr lang="en-IN" dirty="0" err="1"/>
                  <a:t>k^th</a:t>
                </a:r>
                <a:r>
                  <a:rPr lang="en-IN" dirty="0"/>
                  <a:t> Technician</a:t>
                </a:r>
              </a:p>
              <a:p>
                <a:r>
                  <a:rPr lang="en-IN" dirty="0" err="1"/>
                  <a:t>d^th</a:t>
                </a:r>
                <a:r>
                  <a:rPr lang="en-IN" dirty="0"/>
                  <a:t> DRU</a:t>
                </a:r>
              </a:p>
              <a:p>
                <a:r>
                  <a:rPr lang="en-IN" dirty="0"/>
                  <a:t>α Allocation (0,1)</a:t>
                </a:r>
              </a:p>
              <a:p>
                <a:r>
                  <a:rPr lang="en-IN" dirty="0"/>
                  <a:t>Where </a:t>
                </a:r>
              </a:p>
              <a:p>
                <a:r>
                  <a:rPr lang="en-IN" dirty="0"/>
                  <a:t>D is the Demand at DRU X IRU X Product Category level</a:t>
                </a:r>
              </a:p>
              <a:p>
                <a:r>
                  <a:rPr lang="en-IN" dirty="0"/>
                  <a:t>C is the Capacity at a Technician Level for a given IRU X Product Category combination</a:t>
                </a:r>
              </a:p>
              <a:p>
                <a:endParaRPr lang="en-IN" dirty="0"/>
              </a:p>
            </p:txBody>
          </p:sp>
        </mc:Fallback>
      </mc:AlternateContent>
      <p:sp>
        <p:nvSpPr>
          <p:cNvPr id="4" name="Slide Number Placeholder 3"/>
          <p:cNvSpPr>
            <a:spLocks noGrp="1"/>
          </p:cNvSpPr>
          <p:nvPr>
            <p:ph type="sldNum" sz="quarter" idx="10"/>
          </p:nvPr>
        </p:nvSpPr>
        <p:spPr/>
        <p:txBody>
          <a:bodyPr/>
          <a:lstStyle/>
          <a:p>
            <a:fld id="{C40BBCC3-035C-4387-95D3-19CFC8C43534}" type="slidenum">
              <a:rPr lang="en-US" smtClean="0"/>
              <a:t>23</a:t>
            </a:fld>
            <a:endParaRPr lang="en-US" dirty="0"/>
          </a:p>
        </p:txBody>
      </p:sp>
    </p:spTree>
    <p:extLst>
      <p:ext uri="{BB962C8B-B14F-4D97-AF65-F5344CB8AC3E}">
        <p14:creationId xmlns:p14="http://schemas.microsoft.com/office/powerpoint/2010/main" val="4049093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Objective:</a:t>
            </a:r>
          </a:p>
          <a:p>
            <a:pPr marL="171450" indent="-171450">
              <a:buFont typeface="Arial" panose="020B0604020202020204" pitchFamily="34" charset="0"/>
              <a:buChar char="•"/>
            </a:pPr>
            <a:r>
              <a:rPr lang="en-US" sz="1200" noProof="1">
                <a:solidFill>
                  <a:srgbClr val="000000"/>
                </a:solidFill>
                <a:ea typeface="Segoe UI" pitchFamily="34" charset="0"/>
                <a:cs typeface="Segoe UI" pitchFamily="34" charset="0"/>
              </a:rPr>
              <a:t>Enable operations team to plan allocation of technicians and distribute workforce optimally</a:t>
            </a:r>
          </a:p>
          <a:p>
            <a:pPr marL="171450" indent="-171450">
              <a:buFont typeface="Arial" panose="020B0604020202020204" pitchFamily="34" charset="0"/>
              <a:buChar char="•"/>
            </a:pPr>
            <a:r>
              <a:rPr lang="en-US" sz="1200" noProof="1">
                <a:solidFill>
                  <a:srgbClr val="000000"/>
                </a:solidFill>
                <a:ea typeface="Segoe UI" pitchFamily="34" charset="0"/>
                <a:cs typeface="Segoe UI" pitchFamily="34" charset="0"/>
              </a:rPr>
              <a:t>Problem: Minimize the Gap/Surplus between Demand and Capacity at each Market Segment across the country</a:t>
            </a:r>
          </a:p>
          <a:p>
            <a:pPr marL="171450" indent="-171450">
              <a:buFont typeface="Arial" panose="020B0604020202020204" pitchFamily="34" charset="0"/>
              <a:buChar char="•"/>
            </a:pPr>
            <a:r>
              <a:rPr lang="en-US" sz="1200" noProof="1">
                <a:solidFill>
                  <a:srgbClr val="000000"/>
                </a:solidFill>
                <a:ea typeface="Segoe UI" pitchFamily="34" charset="0"/>
                <a:cs typeface="Segoe UI" pitchFamily="34" charset="0"/>
              </a:rPr>
              <a:t>Develop a web application enabling a centralized workforce planning mechanism</a:t>
            </a:r>
          </a:p>
          <a:p>
            <a:pPr marL="0" indent="0">
              <a:buFont typeface="Arial" panose="020B0604020202020204" pitchFamily="34" charset="0"/>
              <a:buNone/>
            </a:pPr>
            <a:r>
              <a:rPr lang="en-US" sz="1200" noProof="1">
                <a:solidFill>
                  <a:srgbClr val="000000"/>
                </a:solidFill>
                <a:ea typeface="Segoe UI" pitchFamily="34" charset="0"/>
                <a:cs typeface="Segoe UI" pitchFamily="34" charset="0"/>
              </a:rPr>
              <a:t>Solution:</a:t>
            </a:r>
            <a:endParaRPr lang="en-IN" dirty="0"/>
          </a:p>
          <a:p>
            <a:pPr marL="171450" indent="-171450">
              <a:buFont typeface="Arial" panose="020B0604020202020204" pitchFamily="34" charset="0"/>
              <a:buChar char="•"/>
            </a:pPr>
            <a:r>
              <a:rPr lang="en-US" sz="1200" noProof="1">
                <a:solidFill>
                  <a:srgbClr val="000000"/>
                </a:solidFill>
                <a:ea typeface="Segoe UI" pitchFamily="34" charset="0"/>
                <a:cs typeface="Segoe UI" pitchFamily="34" charset="0"/>
              </a:rPr>
              <a:t>Analyze technician availability and historical cycle times to build the overall Capacity</a:t>
            </a:r>
          </a:p>
          <a:p>
            <a:pPr marL="171450" indent="-171450">
              <a:buFont typeface="Arial" panose="020B0604020202020204" pitchFamily="34" charset="0"/>
              <a:buChar char="•"/>
            </a:pPr>
            <a:r>
              <a:rPr lang="en-US" sz="1200" noProof="1">
                <a:solidFill>
                  <a:srgbClr val="000000"/>
                </a:solidFill>
                <a:ea typeface="Segoe UI" pitchFamily="34" charset="0"/>
                <a:cs typeface="Segoe UI" pitchFamily="34" charset="0"/>
              </a:rPr>
              <a:t>Linear Optimization in Python to minimize Gap/Surplus and Optimize workforce supply</a:t>
            </a:r>
          </a:p>
          <a:p>
            <a:pPr marL="171450" indent="-171450">
              <a:buFont typeface="Arial" panose="020B0604020202020204" pitchFamily="34" charset="0"/>
              <a:buChar char="•"/>
            </a:pPr>
            <a:r>
              <a:rPr lang="en-US" sz="1200" noProof="1">
                <a:solidFill>
                  <a:srgbClr val="000000"/>
                </a:solidFill>
                <a:ea typeface="Segoe UI" pitchFamily="34" charset="0"/>
                <a:cs typeface="Segoe UI" pitchFamily="34" charset="0"/>
              </a:rPr>
              <a:t>Setup &amp; maintain a data mart in SQL server</a:t>
            </a:r>
          </a:p>
          <a:p>
            <a:pPr marL="171450" indent="-171450">
              <a:buFont typeface="Arial" panose="020B0604020202020204" pitchFamily="34" charset="0"/>
              <a:buChar char="•"/>
            </a:pPr>
            <a:r>
              <a:rPr lang="en-US" sz="1200" noProof="1">
                <a:solidFill>
                  <a:srgbClr val="000000"/>
                </a:solidFill>
                <a:ea typeface="Segoe UI" pitchFamily="34" charset="0"/>
                <a:cs typeface="Segoe UI" pitchFamily="34" charset="0"/>
              </a:rPr>
              <a:t>Developed a web application in ASP.NET MVC to facilitate capacity analysis</a:t>
            </a:r>
          </a:p>
          <a:p>
            <a:r>
              <a:rPr lang="en-IN" dirty="0"/>
              <a:t>Business Benefits:</a:t>
            </a:r>
          </a:p>
          <a:p>
            <a:pPr marL="171450" indent="-171450">
              <a:buFont typeface="Arial" panose="020B0604020202020204" pitchFamily="34" charset="0"/>
              <a:buChar char="•"/>
            </a:pPr>
            <a:r>
              <a:rPr lang="en-US" sz="1200" noProof="1">
                <a:solidFill>
                  <a:srgbClr val="000000"/>
                </a:solidFill>
                <a:ea typeface="Segoe UI" pitchFamily="34" charset="0"/>
                <a:cs typeface="Segoe UI" pitchFamily="34" charset="0"/>
              </a:rPr>
              <a:t>Identify Gap/Surplus between demand and optimized capacity at each market segment level</a:t>
            </a:r>
          </a:p>
          <a:p>
            <a:pPr marL="171450" indent="-171450">
              <a:buFont typeface="Arial" panose="020B0604020202020204" pitchFamily="34" charset="0"/>
              <a:buChar char="•"/>
            </a:pPr>
            <a:r>
              <a:rPr lang="en-US" sz="1200" noProof="1">
                <a:solidFill>
                  <a:srgbClr val="000000"/>
                </a:solidFill>
                <a:ea typeface="Segoe UI" pitchFamily="34" charset="0"/>
                <a:cs typeface="Segoe UI" pitchFamily="34" charset="0"/>
              </a:rPr>
              <a:t>Reduce Idle Capacity and Ensuring minimal gaps in high Demand geographies</a:t>
            </a:r>
          </a:p>
          <a:p>
            <a:pPr marL="171450" indent="-171450">
              <a:buFont typeface="Arial" panose="020B0604020202020204" pitchFamily="34" charset="0"/>
              <a:buChar char="•"/>
            </a:pPr>
            <a:r>
              <a:rPr lang="en-US" sz="1200" noProof="1">
                <a:solidFill>
                  <a:srgbClr val="000000"/>
                </a:solidFill>
                <a:ea typeface="Segoe UI" pitchFamily="34" charset="0"/>
                <a:cs typeface="Segoe UI" pitchFamily="34" charset="0"/>
              </a:rPr>
              <a:t>Insights &amp; Reporting through CAT tool and enable Analysts to provide commitments to meet Weekly Demand</a:t>
            </a:r>
          </a:p>
          <a:p>
            <a:endParaRPr lang="en-IN" dirty="0"/>
          </a:p>
        </p:txBody>
      </p:sp>
      <p:sp>
        <p:nvSpPr>
          <p:cNvPr id="4" name="Slide Number Placeholder 3"/>
          <p:cNvSpPr>
            <a:spLocks noGrp="1"/>
          </p:cNvSpPr>
          <p:nvPr>
            <p:ph type="sldNum" sz="quarter" idx="10"/>
          </p:nvPr>
        </p:nvSpPr>
        <p:spPr/>
        <p:txBody>
          <a:bodyPr/>
          <a:lstStyle/>
          <a:p>
            <a:fld id="{C40BBCC3-035C-4387-95D3-19CFC8C43534}" type="slidenum">
              <a:rPr lang="en-US" smtClean="0"/>
              <a:t>24</a:t>
            </a:fld>
            <a:endParaRPr lang="en-US" dirty="0"/>
          </a:p>
        </p:txBody>
      </p:sp>
    </p:spTree>
    <p:extLst>
      <p:ext uri="{BB962C8B-B14F-4D97-AF65-F5344CB8AC3E}">
        <p14:creationId xmlns:p14="http://schemas.microsoft.com/office/powerpoint/2010/main" val="1846379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noProof="1">
                    <a:solidFill>
                      <a:srgbClr val="000000"/>
                    </a:solidFill>
                    <a:latin typeface="Segoe UI Light" panose="020B0502040204020203" pitchFamily="34" charset="0"/>
                    <a:ea typeface="Segoe UI" pitchFamily="34" charset="0"/>
                    <a:cs typeface="Segoe UI" pitchFamily="34" charset="0"/>
                  </a:rPr>
                  <a:t>Objective: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noProof="1">
                    <a:solidFill>
                      <a:srgbClr val="000000"/>
                    </a:solidFill>
                    <a:latin typeface="Segoe UI Light" panose="020B0502040204020203" pitchFamily="34" charset="0"/>
                    <a:ea typeface="Segoe UI" pitchFamily="34" charset="0"/>
                    <a:cs typeface="Segoe UI" pitchFamily="34" charset="0"/>
                  </a:rPr>
                  <a:t>The objective was to Optimize resource allocation within district while minimizing gap between demand and supply of techs</a:t>
                </a:r>
              </a:p>
              <a:p>
                <a:pPr marL="0" indent="0">
                  <a:buFont typeface="Arial" panose="020B0604020202020204" pitchFamily="34" charset="0"/>
                  <a:buNone/>
                </a:pPr>
                <a:endParaRPr lang="en-US" sz="1200" noProof="1">
                  <a:solidFill>
                    <a:srgbClr val="000000"/>
                  </a:solidFill>
                  <a:latin typeface="Segoe UI Light" panose="020B0502040204020203" pitchFamily="34" charset="0"/>
                  <a:ea typeface="Segoe UI" pitchFamily="34" charset="0"/>
                  <a:cs typeface="Segoe UI" pitchFamily="34" charset="0"/>
                </a:endParaRPr>
              </a:p>
              <a:p>
                <a:pPr marL="0" indent="0">
                  <a:buFont typeface="Arial" panose="020B0604020202020204" pitchFamily="34" charset="0"/>
                  <a:buNone/>
                </a:pPr>
                <a:endParaRPr lang="en-US" sz="1200" noProof="1">
                  <a:solidFill>
                    <a:srgbClr val="000000"/>
                  </a:solidFill>
                  <a:latin typeface="Segoe UI Light" panose="020B0502040204020203" pitchFamily="34" charset="0"/>
                  <a:ea typeface="Segoe UI" pitchFamily="34" charset="0"/>
                  <a:cs typeface="Segoe UI" pitchFamily="34" charset="0"/>
                </a:endParaRPr>
              </a:p>
              <a:p>
                <a:pPr marL="0" indent="0">
                  <a:buFont typeface="Arial" panose="020B0604020202020204" pitchFamily="34" charset="0"/>
                  <a:buNone/>
                </a:pPr>
                <a:r>
                  <a:rPr lang="en-US" sz="1200" noProof="1">
                    <a:solidFill>
                      <a:srgbClr val="000000"/>
                    </a:solidFill>
                    <a:latin typeface="Segoe UI Light" panose="020B0502040204020203" pitchFamily="34" charset="0"/>
                    <a:ea typeface="Segoe UI" pitchFamily="34" charset="0"/>
                    <a:cs typeface="Segoe UI" pitchFamily="34" charset="0"/>
                  </a:rPr>
                  <a:t>LatentView Solution</a:t>
                </a:r>
              </a:p>
              <a:p>
                <a:pPr marL="171450" indent="-171450">
                  <a:buFont typeface="Arial" panose="020B0604020202020204" pitchFamily="34" charset="0"/>
                  <a:buChar char="•"/>
                </a:pPr>
                <a:r>
                  <a:rPr lang="en-US" sz="1200" noProof="1">
                    <a:solidFill>
                      <a:srgbClr val="000000"/>
                    </a:solidFill>
                    <a:latin typeface="Segoe UI Light" panose="020B0502040204020203" pitchFamily="34" charset="0"/>
                    <a:ea typeface="Segoe UI" pitchFamily="34" charset="0"/>
                    <a:cs typeface="Segoe UI" pitchFamily="34" charset="0"/>
                  </a:rPr>
                  <a:t>Latentview developed and optimization solution through PULP, python based optimization frame work</a:t>
                </a:r>
              </a:p>
              <a:p>
                <a:pPr marL="171450" indent="-171450">
                  <a:buFont typeface="Arial" panose="020B0604020202020204" pitchFamily="34" charset="0"/>
                  <a:buChar char="•"/>
                </a:pPr>
                <a:r>
                  <a:rPr lang="en-US" sz="1200" noProof="1">
                    <a:solidFill>
                      <a:srgbClr val="000000"/>
                    </a:solidFill>
                    <a:latin typeface="Segoe UI Light" panose="020B0502040204020203" pitchFamily="34" charset="0"/>
                    <a:ea typeface="Segoe UI" pitchFamily="34" charset="0"/>
                    <a:cs typeface="Segoe UI" pitchFamily="34" charset="0"/>
                  </a:rPr>
                  <a:t>The Solution included finding optimized allocation across all 40 districts – Total number of segments - ~6500</a:t>
                </a:r>
              </a:p>
              <a:p>
                <a:pPr marL="171450" indent="-171450">
                  <a:buFont typeface="Arial" panose="020B0604020202020204" pitchFamily="34" charset="0"/>
                  <a:buChar char="•"/>
                </a:pPr>
                <a:r>
                  <a:rPr lang="en-US" sz="1200" noProof="1">
                    <a:solidFill>
                      <a:srgbClr val="000000"/>
                    </a:solidFill>
                    <a:latin typeface="Segoe UI Light" panose="020B0502040204020203" pitchFamily="34" charset="0"/>
                    <a:ea typeface="Segoe UI" pitchFamily="34" charset="0"/>
                    <a:cs typeface="Segoe UI" pitchFamily="34" charset="0"/>
                  </a:rPr>
                  <a:t>Optmization is run every week, to take into account real time events</a:t>
                </a:r>
              </a:p>
              <a:p>
                <a:pPr marL="171450" indent="-171450">
                  <a:buFont typeface="Arial" panose="020B0604020202020204" pitchFamily="34" charset="0"/>
                  <a:buChar char="•"/>
                </a:pPr>
                <a:r>
                  <a:rPr lang="en-US" sz="1200" noProof="1">
                    <a:solidFill>
                      <a:srgbClr val="000000"/>
                    </a:solidFill>
                    <a:latin typeface="Segoe UI Light" panose="020B0502040204020203" pitchFamily="34" charset="0"/>
                    <a:ea typeface="Segoe UI" pitchFamily="34" charset="0"/>
                    <a:cs typeface="Segoe UI" pitchFamily="34" charset="0"/>
                  </a:rPr>
                  <a:t>Supply is optimized for 12 Week period</a:t>
                </a:r>
              </a:p>
              <a:p>
                <a:endParaRPr lang="en-IN" dirty="0"/>
              </a:p>
              <a:p>
                <a:endParaRPr lang="en-IN" dirty="0"/>
              </a:p>
              <a:p>
                <a:r>
                  <a:rPr lang="en-IN" dirty="0"/>
                  <a:t>Business Benefits</a:t>
                </a:r>
              </a:p>
              <a:p>
                <a:pPr marL="171450" indent="-171450">
                  <a:spcBef>
                    <a:spcPts val="600"/>
                  </a:spcBef>
                  <a:spcAft>
                    <a:spcPts val="200"/>
                  </a:spcAft>
                  <a:buFont typeface="Arial" panose="020B0604020202020204" pitchFamily="34" charset="0"/>
                  <a:buChar char="•"/>
                  <a:defRPr/>
                </a:pPr>
                <a:r>
                  <a:rPr lang="en-US" sz="1200" dirty="0">
                    <a:solidFill>
                      <a:srgbClr val="000000"/>
                    </a:solidFill>
                    <a:latin typeface="Segoe UI Light" panose="020B0502040204020203" pitchFamily="34" charset="0"/>
                    <a:ea typeface="Segoe UI" pitchFamily="34" charset="0"/>
                    <a:cs typeface="Segoe UI" pitchFamily="34" charset="0"/>
                  </a:rPr>
                  <a:t>The operations team uses the optimized supply to allocate resources within districts and product categories</a:t>
                </a:r>
              </a:p>
              <a:p>
                <a:pPr marL="171450" indent="-171450">
                  <a:spcBef>
                    <a:spcPts val="600"/>
                  </a:spcBef>
                  <a:spcAft>
                    <a:spcPts val="200"/>
                  </a:spcAft>
                  <a:buFont typeface="Arial" panose="020B0604020202020204" pitchFamily="34" charset="0"/>
                  <a:buChar char="•"/>
                  <a:defRPr/>
                </a:pPr>
                <a:r>
                  <a:rPr lang="en-US" sz="1200" dirty="0">
                    <a:solidFill>
                      <a:srgbClr val="000000"/>
                    </a:solidFill>
                    <a:latin typeface="Segoe UI Light" panose="020B0502040204020203" pitchFamily="34" charset="0"/>
                    <a:ea typeface="Segoe UI" pitchFamily="34" charset="0"/>
                    <a:cs typeface="Segoe UI" pitchFamily="34" charset="0"/>
                  </a:rPr>
                  <a:t>Cost savings through reallocation of surpluses to other market segments</a:t>
                </a:r>
              </a:p>
              <a:p>
                <a:pPr marL="171450" indent="-171450">
                  <a:spcBef>
                    <a:spcPts val="600"/>
                  </a:spcBef>
                  <a:spcAft>
                    <a:spcPts val="200"/>
                  </a:spcAft>
                  <a:buFont typeface="Arial" panose="020B0604020202020204" pitchFamily="34" charset="0"/>
                  <a:buChar char="•"/>
                  <a:defRPr/>
                </a:pPr>
                <a:r>
                  <a:rPr lang="en-US" sz="1200" dirty="0">
                    <a:solidFill>
                      <a:srgbClr val="000000"/>
                    </a:solidFill>
                    <a:latin typeface="Segoe UI Light" panose="020B0502040204020203" pitchFamily="34" charset="0"/>
                    <a:ea typeface="Segoe UI" pitchFamily="34" charset="0"/>
                    <a:cs typeface="Segoe UI" pitchFamily="34" charset="0"/>
                  </a:rPr>
                  <a:t>Long term cost savings through efficient management and allocation of resources</a:t>
                </a:r>
              </a:p>
              <a:p>
                <a:endParaRPr lang="en-IN" dirty="0"/>
              </a:p>
              <a:p>
                <a:r>
                  <a:rPr lang="en-IN" dirty="0"/>
                  <a:t>Inputs</a:t>
                </a:r>
              </a:p>
              <a:p>
                <a:r>
                  <a:rPr lang="en-IN" dirty="0"/>
                  <a:t>Capacity for a Year - Week		</a:t>
                </a:r>
              </a:p>
              <a:p>
                <a:pPr marL="171450" lvl="0" indent="-171450">
                  <a:buFont typeface="Wingdings" panose="05000000000000000000" pitchFamily="2" charset="2"/>
                  <a:buChar char="ü"/>
                </a:pPr>
                <a:r>
                  <a:rPr lang="en-IN" dirty="0"/>
                  <a:t>Completes		</a:t>
                </a:r>
              </a:p>
              <a:p>
                <a:pPr marL="171450" lvl="0" indent="-171450">
                  <a:buFont typeface="Wingdings" panose="05000000000000000000" pitchFamily="2" charset="2"/>
                  <a:buChar char="ü"/>
                </a:pPr>
                <a:r>
                  <a:rPr lang="en-IN" dirty="0"/>
                  <a:t>Technician		</a:t>
                </a:r>
              </a:p>
              <a:p>
                <a:pPr marL="171450" lvl="0" indent="-171450">
                  <a:buFont typeface="Wingdings" panose="05000000000000000000" pitchFamily="2" charset="2"/>
                  <a:buChar char="ü"/>
                </a:pPr>
                <a:r>
                  <a:rPr lang="en-IN" dirty="0"/>
                  <a:t>Product Category		</a:t>
                </a:r>
              </a:p>
              <a:p>
                <a:pPr marL="171450" lvl="0" indent="-171450">
                  <a:buFont typeface="Wingdings" panose="05000000000000000000" pitchFamily="2" charset="2"/>
                  <a:buChar char="ü"/>
                </a:pPr>
                <a:r>
                  <a:rPr lang="en-IN" dirty="0"/>
                  <a:t>IRU (Individual Revenue Unit)		</a:t>
                </a:r>
              </a:p>
              <a:p>
                <a:pPr marL="171450" lvl="0" indent="-171450">
                  <a:buFont typeface="Wingdings" panose="05000000000000000000" pitchFamily="2" charset="2"/>
                  <a:buChar char="ü"/>
                </a:pPr>
                <a:r>
                  <a:rPr lang="en-IN" dirty="0"/>
                  <a:t>DRU (District Revenue Unit)</a:t>
                </a:r>
              </a:p>
              <a:p>
                <a:r>
                  <a:rPr lang="en-IN" dirty="0"/>
                  <a:t>Demand for a Year – Week</a:t>
                </a:r>
              </a:p>
              <a:p>
                <a:pPr marL="171450" indent="-171450">
                  <a:buFont typeface="Wingdings" panose="05000000000000000000" pitchFamily="2" charset="2"/>
                  <a:buChar char="ü"/>
                </a:pPr>
                <a:r>
                  <a:rPr lang="en-IN" dirty="0"/>
                  <a:t>Technician </a:t>
                </a:r>
              </a:p>
              <a:p>
                <a:pPr marL="171450" indent="-171450">
                  <a:buFont typeface="Wingdings" panose="05000000000000000000" pitchFamily="2" charset="2"/>
                  <a:buChar char="ü"/>
                </a:pPr>
                <a:r>
                  <a:rPr lang="en-IN" dirty="0"/>
                  <a:t>Product Category</a:t>
                </a:r>
              </a:p>
              <a:p>
                <a:pPr marL="171450" indent="-171450">
                  <a:buFont typeface="Wingdings" panose="05000000000000000000" pitchFamily="2" charset="2"/>
                  <a:buChar char="ü"/>
                </a:pPr>
                <a:r>
                  <a:rPr lang="en-IN" dirty="0"/>
                  <a:t>IRU</a:t>
                </a:r>
              </a:p>
              <a:p>
                <a:pPr marL="171450" indent="-171450">
                  <a:buFont typeface="Wingdings" panose="05000000000000000000" pitchFamily="2" charset="2"/>
                  <a:buChar char="ü"/>
                </a:pPr>
                <a:r>
                  <a:rPr lang="en-IN" dirty="0"/>
                  <a:t>DRU</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Availability / Capability</a:t>
                </a:r>
              </a:p>
              <a:p>
                <a:pPr marL="171450" indent="-171450">
                  <a:buFont typeface="Wingdings" panose="05000000000000000000" pitchFamily="2" charset="2"/>
                  <a:buChar char="ü"/>
                </a:pPr>
                <a:r>
                  <a:rPr lang="en-IN" dirty="0"/>
                  <a:t>Technician </a:t>
                </a:r>
              </a:p>
              <a:p>
                <a:pPr marL="171450" indent="-171450">
                  <a:buFont typeface="Wingdings" panose="05000000000000000000" pitchFamily="2" charset="2"/>
                  <a:buChar char="ü"/>
                </a:pPr>
                <a:r>
                  <a:rPr lang="en-IN" dirty="0"/>
                  <a:t>Product Category</a:t>
                </a:r>
              </a:p>
              <a:p>
                <a:pPr marL="171450" indent="-171450">
                  <a:buFont typeface="Wingdings" panose="05000000000000000000" pitchFamily="2" charset="2"/>
                  <a:buChar char="ü"/>
                </a:pPr>
                <a:r>
                  <a:rPr lang="en-IN" dirty="0"/>
                  <a:t>IRU</a:t>
                </a:r>
              </a:p>
              <a:p>
                <a:endParaRPr lang="en-IN" dirty="0"/>
              </a:p>
              <a:p>
                <a:r>
                  <a:rPr lang="en-IN" dirty="0"/>
                  <a:t>The Capacity at a technician level, which is the input for model is calculated as </a:t>
                </a:r>
              </a:p>
              <a:p>
                <a:r>
                  <a:rPr lang="en-IN" dirty="0"/>
                  <a:t>   C=A ×  CPH</a:t>
                </a:r>
              </a:p>
              <a:p>
                <a:r>
                  <a:rPr lang="en-IN" dirty="0"/>
                  <a:t>Where:</a:t>
                </a:r>
              </a:p>
              <a:p>
                <a:r>
                  <a:rPr lang="en-IN" dirty="0"/>
                  <a:t>A -&gt; Availability, which is scheduled hours of a Full-time technician in a given week. 8 hours is considered to comprise a day’s work with a max. of 5 working days in a week. 0.000 ≤A ≤40.000 </a:t>
                </a:r>
              </a:p>
              <a:p>
                <a:r>
                  <a:rPr lang="en-IN" dirty="0"/>
                  <a:t>CPH -&gt; Calls per hour of a technician, calculated as:</a:t>
                </a:r>
              </a:p>
              <a:p>
                <a:pPr marL="171450" indent="-171450">
                  <a:buFont typeface="Wingdings" panose="05000000000000000000" pitchFamily="2" charset="2"/>
                  <a:buChar char="ü"/>
                </a:pPr>
                <a:r>
                  <a:rPr lang="en-IN" dirty="0"/>
                  <a:t>Obtain no. of services completed &amp; days worked. Four weeks considered are (current week – 5) to (current week -2)</a:t>
                </a:r>
              </a:p>
              <a:p>
                <a:pPr marL="171450" indent="-171450">
                  <a:buFont typeface="Wingdings" panose="05000000000000000000" pitchFamily="2" charset="2"/>
                  <a:buChar char="ü"/>
                </a:pPr>
                <a:endParaRPr lang="en-IN" dirty="0"/>
              </a:p>
              <a:p>
                <a:pPr marL="171450" indent="-171450">
                  <a:buFont typeface="Wingdings" panose="05000000000000000000" pitchFamily="2" charset="2"/>
                  <a:buChar char="ü"/>
                </a:pPr>
                <a:r>
                  <a:rPr lang="en-IN" dirty="0"/>
                  <a:t>Prepare table to forecast for future supply for 13 weeks from current week</a:t>
                </a:r>
              </a:p>
              <a:p>
                <a:pPr marL="171450" indent="-171450">
                  <a:buFont typeface="Wingdings" panose="05000000000000000000" pitchFamily="2" charset="2"/>
                  <a:buChar char="ü"/>
                </a:pPr>
                <a:endParaRPr lang="en-IN" dirty="0"/>
              </a:p>
              <a:p>
                <a:pPr marL="171450" indent="-171450">
                  <a:buFont typeface="Wingdings" panose="05000000000000000000" pitchFamily="2" charset="2"/>
                  <a:buChar char="ü"/>
                </a:pPr>
                <a:r>
                  <a:rPr lang="en-IN" dirty="0"/>
                  <a:t>Obtain no. of hours worked or plan to work (true bookable hours)</a:t>
                </a:r>
              </a:p>
              <a:p>
                <a:pPr marL="171450" indent="-171450">
                  <a:buFont typeface="Wingdings" panose="05000000000000000000" pitchFamily="2" charset="2"/>
                  <a:buChar char="ü"/>
                </a:pPr>
                <a:endParaRPr lang="en-IN" dirty="0"/>
              </a:p>
              <a:p>
                <a:pPr marL="171450" indent="-171450">
                  <a:buFont typeface="Wingdings" panose="05000000000000000000" pitchFamily="2" charset="2"/>
                  <a:buChar char="ü"/>
                </a:pPr>
                <a:r>
                  <a:rPr lang="en-IN" dirty="0"/>
                  <a:t>Completes per hour, CPH is calculated as : (Completes/Bookable hours)</a:t>
                </a:r>
              </a:p>
              <a:p>
                <a:pPr marL="0" indent="0">
                  <a:buFont typeface="Wingdings" panose="05000000000000000000" pitchFamily="2" charset="2"/>
                  <a:buNone/>
                </a:pPr>
                <a:r>
                  <a:rPr lang="en-IN" dirty="0"/>
                  <a:t>The bookable hours comes from the table, </a:t>
                </a:r>
                <a:r>
                  <a:rPr lang="en-IN" dirty="0" err="1"/>
                  <a:t>HS_HR_VIEWS.ih_ScheduledHoursTechnician</a:t>
                </a:r>
                <a:endParaRPr lang="en-IN" dirty="0"/>
              </a:p>
              <a:p>
                <a:pPr marL="171450" indent="-171450">
                  <a:buFont typeface="Wingdings" panose="05000000000000000000" pitchFamily="2" charset="2"/>
                  <a:buChar char="ü"/>
                </a:pPr>
                <a:endParaRPr lang="en-IN" dirty="0"/>
              </a:p>
              <a:p>
                <a:pPr marL="171450" indent="-171450">
                  <a:buFont typeface="Wingdings" panose="05000000000000000000" pitchFamily="2" charset="2"/>
                  <a:buChar char="ü"/>
                </a:pPr>
                <a:r>
                  <a:rPr lang="en-IN" dirty="0"/>
                  <a:t>Average CPH  is calculated as:</a:t>
                </a:r>
              </a:p>
              <a:p>
                <a:pPr marL="0" indent="0">
                  <a:buFont typeface="Wingdings" panose="05000000000000000000" pitchFamily="2" charset="2"/>
                  <a:buNone/>
                </a:pPr>
                <a:r>
                  <a:rPr lang="en-IN" dirty="0"/>
                  <a:t>    Avg. CPH = sum (CPH) / No. of weeks worked</a:t>
                </a:r>
              </a:p>
              <a:p>
                <a:pPr marL="0" indent="0">
                  <a:buFont typeface="Wingdings" panose="05000000000000000000" pitchFamily="2" charset="2"/>
                  <a:buNone/>
                </a:pPr>
                <a:r>
                  <a:rPr lang="en-IN" dirty="0"/>
                  <a:t>   For the period : (current week - 5 to current week - 2). Limit maximum CPH to 2 to account to keep values closer to reality.</a:t>
                </a:r>
              </a:p>
              <a:p>
                <a:pPr marL="171450" indent="-171450">
                  <a:buFont typeface="Wingdings" panose="05000000000000000000" pitchFamily="2" charset="2"/>
                  <a:buChar char="ü"/>
                </a:pPr>
                <a:endParaRPr lang="en-IN" dirty="0"/>
              </a:p>
              <a:p>
                <a:pPr marL="171450" indent="-171450">
                  <a:buFont typeface="Wingdings" panose="05000000000000000000" pitchFamily="2" charset="2"/>
                  <a:buChar char="ü"/>
                </a:pPr>
                <a:r>
                  <a:rPr lang="en-IN" dirty="0"/>
                  <a:t>Get forecasted completed services as: Avg. CPH X Bookable hours</a:t>
                </a:r>
              </a:p>
              <a:p>
                <a:pPr marL="0" indent="0">
                  <a:buFont typeface="Wingdings" panose="05000000000000000000" pitchFamily="2" charset="2"/>
                  <a:buNone/>
                </a:pPr>
                <a:r>
                  <a:rPr lang="en-IN" dirty="0"/>
                  <a:t>    Bookable hours is the scheduled work hours of the technician for the upcoming week.</a:t>
                </a:r>
              </a:p>
              <a:p>
                <a:pPr marL="0" indent="0">
                  <a:buFont typeface="Wingdings" panose="05000000000000000000" pitchFamily="2" charset="2"/>
                  <a:buNone/>
                </a:pPr>
                <a:endParaRPr lang="en-IN" dirty="0"/>
              </a:p>
              <a:p>
                <a:pPr marL="0" indent="0">
                  <a:buFont typeface="Wingdings" panose="05000000000000000000" pitchFamily="2" charset="2"/>
                  <a:buNone/>
                </a:pPr>
                <a:r>
                  <a:rPr lang="en-IN" dirty="0"/>
                  <a:t>Note: Unless specified otherwise each row is aggregated for a technician in a week at </a:t>
                </a:r>
                <a:r>
                  <a:rPr lang="en-IN" dirty="0" err="1"/>
                  <a:t>prodcat</a:t>
                </a:r>
                <a:r>
                  <a:rPr lang="en-IN" dirty="0"/>
                  <a:t> X </a:t>
                </a:r>
                <a:r>
                  <a:rPr lang="en-IN" dirty="0" err="1"/>
                  <a:t>iru</a:t>
                </a:r>
                <a:r>
                  <a:rPr lang="en-IN" dirty="0"/>
                  <a:t> level</a:t>
                </a:r>
              </a:p>
              <a:p>
                <a:pPr marL="171450" indent="-171450">
                  <a:buFont typeface="Wingdings" panose="05000000000000000000" pitchFamily="2" charset="2"/>
                  <a:buChar char="ü"/>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Objective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Each given DRU in a given week,</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𝑓</m:t>
                    </m:r>
                    <m:r>
                      <a:rPr lang="en-US" sz="1200" i="1" kern="1200">
                        <a:solidFill>
                          <a:schemeClr val="tx1"/>
                        </a:solidFill>
                        <a:effectLst/>
                        <a:latin typeface="Cambria Math" panose="02040503050406030204" pitchFamily="18" charset="0"/>
                        <a:ea typeface="+mn-ea"/>
                        <a:cs typeface="+mn-cs"/>
                      </a:rPr>
                      <m:t>=</m:t>
                    </m:r>
                    <m:nary>
                      <m:naryPr>
                        <m:chr m:val="∑"/>
                        <m:limLoc m:val="undOvr"/>
                        <m:ctrlPr>
                          <a:rPr lang="en-IN"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𝐴</m:t>
                        </m:r>
                      </m:sub>
                      <m:sup>
                        <m:r>
                          <a:rPr lang="en-US" sz="1200" i="1" kern="1200">
                            <a:solidFill>
                              <a:schemeClr val="tx1"/>
                            </a:solidFill>
                            <a:effectLst/>
                            <a:latin typeface="Cambria Math" panose="02040503050406030204" pitchFamily="18" charset="0"/>
                            <a:ea typeface="+mn-ea"/>
                            <a:cs typeface="+mn-cs"/>
                          </a:rPr>
                          <m:t>𝑛</m:t>
                        </m:r>
                      </m:sup>
                      <m:e>
                        <m:d>
                          <m:dPr>
                            <m:ctrlPr>
                              <a:rPr lang="en-IN" sz="1200" i="1" kern="1200">
                                <a:solidFill>
                                  <a:schemeClr val="tx1"/>
                                </a:solidFill>
                                <a:effectLst/>
                                <a:latin typeface="Cambria Math" panose="02040503050406030204" pitchFamily="18" charset="0"/>
                                <a:ea typeface="+mn-ea"/>
                                <a:cs typeface="+mn-cs"/>
                              </a:rPr>
                            </m:ctrlPr>
                          </m:dPr>
                          <m:e>
                            <m:sSub>
                              <m:sSubPr>
                                <m:ctrlPr>
                                  <a:rPr lang="en-IN"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𝐷</m:t>
                                </m:r>
                              </m:e>
                              <m:sub>
                                <m:r>
                                  <a:rPr lang="en-US" sz="1200" i="1" kern="1200">
                                    <a:solidFill>
                                      <a:schemeClr val="tx1"/>
                                    </a:solidFill>
                                    <a:effectLst/>
                                    <a:latin typeface="Cambria Math" panose="02040503050406030204" pitchFamily="18" charset="0"/>
                                    <a:ea typeface="+mn-ea"/>
                                    <a:cs typeface="+mn-cs"/>
                                  </a:rPr>
                                  <m:t>𝑖𝑗</m:t>
                                </m:r>
                              </m:sub>
                            </m:sSub>
                            <m:r>
                              <a:rPr lang="en-US" sz="1200" i="1" kern="1200">
                                <a:solidFill>
                                  <a:schemeClr val="tx1"/>
                                </a:solidFill>
                                <a:effectLst/>
                                <a:latin typeface="Cambria Math" panose="02040503050406030204" pitchFamily="18" charset="0"/>
                                <a:ea typeface="+mn-ea"/>
                                <a:cs typeface="+mn-cs"/>
                              </a:rPr>
                              <m:t>−</m:t>
                            </m:r>
                            <m:nary>
                              <m:naryPr>
                                <m:chr m:val="∑"/>
                                <m:limLoc m:val="undOvr"/>
                                <m:supHide m:val="on"/>
                                <m:ctrlPr>
                                  <a:rPr lang="en-IN"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𝑘</m:t>
                                </m:r>
                              </m:sub>
                              <m:sup/>
                              <m:e>
                                <m:d>
                                  <m:dPr>
                                    <m:ctrlPr>
                                      <a:rPr lang="en-IN" sz="1200" i="1" kern="1200">
                                        <a:solidFill>
                                          <a:schemeClr val="tx1"/>
                                        </a:solidFill>
                                        <a:effectLst/>
                                        <a:latin typeface="Cambria Math" panose="02040503050406030204" pitchFamily="18" charset="0"/>
                                        <a:ea typeface="+mn-ea"/>
                                        <a:cs typeface="+mn-cs"/>
                                      </a:rPr>
                                    </m:ctrlPr>
                                  </m:dPr>
                                  <m:e>
                                    <m:sSub>
                                      <m:sSubPr>
                                        <m:ctrlPr>
                                          <a:rPr lang="en-IN"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𝛼</m:t>
                                        </m:r>
                                      </m:e>
                                      <m:sub>
                                        <m:r>
                                          <a:rPr lang="en-US" sz="1200" i="1" kern="1200">
                                            <a:solidFill>
                                              <a:schemeClr val="tx1"/>
                                            </a:solidFill>
                                            <a:effectLst/>
                                            <a:latin typeface="Cambria Math" panose="02040503050406030204" pitchFamily="18" charset="0"/>
                                            <a:ea typeface="+mn-ea"/>
                                            <a:cs typeface="+mn-cs"/>
                                          </a:rPr>
                                          <m:t>𝑖𝑗𝑘</m:t>
                                        </m:r>
                                      </m:sub>
                                    </m:sSub>
                                    <m:r>
                                      <a:rPr lang="en-US" sz="1200" i="1" kern="1200">
                                        <a:solidFill>
                                          <a:schemeClr val="tx1"/>
                                        </a:solidFill>
                                        <a:effectLst/>
                                        <a:latin typeface="Cambria Math" panose="02040503050406030204" pitchFamily="18" charset="0"/>
                                        <a:ea typeface="+mn-ea"/>
                                        <a:cs typeface="+mn-cs"/>
                                      </a:rPr>
                                      <m:t> ×</m:t>
                                    </m:r>
                                    <m:sSub>
                                      <m:sSubPr>
                                        <m:ctrlPr>
                                          <a:rPr lang="en-IN"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𝐶</m:t>
                                        </m:r>
                                      </m:e>
                                      <m:sub>
                                        <m:r>
                                          <a:rPr lang="en-US" sz="1200" i="1" kern="1200">
                                            <a:solidFill>
                                              <a:schemeClr val="tx1"/>
                                            </a:solidFill>
                                            <a:effectLst/>
                                            <a:latin typeface="Cambria Math" panose="02040503050406030204" pitchFamily="18" charset="0"/>
                                            <a:ea typeface="+mn-ea"/>
                                            <a:cs typeface="+mn-cs"/>
                                          </a:rPr>
                                          <m:t>𝑖𝑗𝑘</m:t>
                                        </m:r>
                                      </m:sub>
                                    </m:sSub>
                                  </m:e>
                                </m:d>
                              </m:e>
                            </m:nary>
                          </m:e>
                        </m:d>
                      </m:e>
                    </m:nary>
                  </m:oMath>
                </a14:m>
                <a:endParaRPr lang="en-IN" dirty="0"/>
              </a:p>
              <a:p>
                <a:endParaRPr lang="en-IN" dirty="0"/>
              </a:p>
              <a:p>
                <a:r>
                  <a:rPr lang="en-IN" dirty="0"/>
                  <a:t>SUBJECT TO CONSTRAINTS:</a:t>
                </a:r>
              </a:p>
              <a:p>
                <a:r>
                  <a:rPr lang="en-IN" dirty="0"/>
                  <a:t>	D-C ≥0</a:t>
                </a:r>
              </a:p>
              <a:p>
                <a:r>
                  <a:rPr lang="en-IN" dirty="0"/>
                  <a:t>	0 ≤ α ≤1</a:t>
                </a:r>
              </a:p>
              <a:p>
                <a:r>
                  <a:rPr lang="en-IN" dirty="0"/>
                  <a:t>∀        </a:t>
                </a:r>
                <a:r>
                  <a:rPr lang="en-IN" dirty="0" err="1"/>
                  <a:t>i^th</a:t>
                </a:r>
                <a:r>
                  <a:rPr lang="en-IN" dirty="0"/>
                  <a:t>  IRU &amp; Product Category</a:t>
                </a:r>
              </a:p>
              <a:p>
                <a:r>
                  <a:rPr lang="en-IN" dirty="0" err="1"/>
                  <a:t>j^th</a:t>
                </a:r>
                <a:r>
                  <a:rPr lang="en-IN" dirty="0"/>
                  <a:t> Week</a:t>
                </a:r>
              </a:p>
              <a:p>
                <a:r>
                  <a:rPr lang="en-IN" dirty="0" err="1"/>
                  <a:t>k^th</a:t>
                </a:r>
                <a:r>
                  <a:rPr lang="en-IN" dirty="0"/>
                  <a:t> Technician</a:t>
                </a:r>
              </a:p>
              <a:p>
                <a:r>
                  <a:rPr lang="en-IN" dirty="0" err="1"/>
                  <a:t>d^th</a:t>
                </a:r>
                <a:r>
                  <a:rPr lang="en-IN" dirty="0"/>
                  <a:t> DRU</a:t>
                </a:r>
              </a:p>
              <a:p>
                <a:r>
                  <a:rPr lang="en-IN" dirty="0"/>
                  <a:t>α Allocation (0,1)</a:t>
                </a:r>
              </a:p>
              <a:p>
                <a:r>
                  <a:rPr lang="en-IN" dirty="0"/>
                  <a:t>Where </a:t>
                </a:r>
              </a:p>
              <a:p>
                <a:r>
                  <a:rPr lang="en-IN" dirty="0"/>
                  <a:t>D is the Demand at DRU X IRU X Product Category level</a:t>
                </a:r>
              </a:p>
              <a:p>
                <a:r>
                  <a:rPr lang="en-IN" dirty="0"/>
                  <a:t>C is the Capacity at a Technician Level for a given IRU X Product Category combination</a:t>
                </a:r>
              </a:p>
              <a:p>
                <a:endParaRPr lang="en-IN" dirty="0"/>
              </a:p>
            </p:txBody>
          </p:sp>
        </mc:Choice>
        <mc:Fallback xmlns="">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noProof="1">
                    <a:solidFill>
                      <a:srgbClr val="000000"/>
                    </a:solidFill>
                    <a:latin typeface="Segoe UI Light" panose="020B0502040204020203" pitchFamily="34" charset="0"/>
                    <a:ea typeface="Segoe UI" pitchFamily="34" charset="0"/>
                    <a:cs typeface="Segoe UI" pitchFamily="34" charset="0"/>
                  </a:rPr>
                  <a:t>Objective: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noProof="1">
                    <a:solidFill>
                      <a:srgbClr val="000000"/>
                    </a:solidFill>
                    <a:latin typeface="Segoe UI Light" panose="020B0502040204020203" pitchFamily="34" charset="0"/>
                    <a:ea typeface="Segoe UI" pitchFamily="34" charset="0"/>
                    <a:cs typeface="Segoe UI" pitchFamily="34" charset="0"/>
                  </a:rPr>
                  <a:t>The objective was to Optimize resource allocation within district while minimizing gap between demand and supply of techs</a:t>
                </a:r>
              </a:p>
              <a:p>
                <a:pPr marL="0" indent="0">
                  <a:buFont typeface="Arial" panose="020B0604020202020204" pitchFamily="34" charset="0"/>
                  <a:buNone/>
                </a:pPr>
                <a:endParaRPr lang="en-US" sz="1200" noProof="1">
                  <a:solidFill>
                    <a:srgbClr val="000000"/>
                  </a:solidFill>
                  <a:latin typeface="Segoe UI Light" panose="020B0502040204020203" pitchFamily="34" charset="0"/>
                  <a:ea typeface="Segoe UI" pitchFamily="34" charset="0"/>
                  <a:cs typeface="Segoe UI" pitchFamily="34" charset="0"/>
                </a:endParaRPr>
              </a:p>
              <a:p>
                <a:pPr marL="0" indent="0">
                  <a:buFont typeface="Arial" panose="020B0604020202020204" pitchFamily="34" charset="0"/>
                  <a:buNone/>
                </a:pPr>
                <a:endParaRPr lang="en-US" sz="1200" noProof="1">
                  <a:solidFill>
                    <a:srgbClr val="000000"/>
                  </a:solidFill>
                  <a:latin typeface="Segoe UI Light" panose="020B0502040204020203" pitchFamily="34" charset="0"/>
                  <a:ea typeface="Segoe UI" pitchFamily="34" charset="0"/>
                  <a:cs typeface="Segoe UI" pitchFamily="34" charset="0"/>
                </a:endParaRPr>
              </a:p>
              <a:p>
                <a:pPr marL="0" indent="0">
                  <a:buFont typeface="Arial" panose="020B0604020202020204" pitchFamily="34" charset="0"/>
                  <a:buNone/>
                </a:pPr>
                <a:r>
                  <a:rPr lang="en-US" sz="1200" noProof="1">
                    <a:solidFill>
                      <a:srgbClr val="000000"/>
                    </a:solidFill>
                    <a:latin typeface="Segoe UI Light" panose="020B0502040204020203" pitchFamily="34" charset="0"/>
                    <a:ea typeface="Segoe UI" pitchFamily="34" charset="0"/>
                    <a:cs typeface="Segoe UI" pitchFamily="34" charset="0"/>
                  </a:rPr>
                  <a:t>LatentView Solution</a:t>
                </a:r>
              </a:p>
              <a:p>
                <a:pPr marL="171450" indent="-171450">
                  <a:buFont typeface="Arial" panose="020B0604020202020204" pitchFamily="34" charset="0"/>
                  <a:buChar char="•"/>
                </a:pPr>
                <a:r>
                  <a:rPr lang="en-US" sz="1200" noProof="1">
                    <a:solidFill>
                      <a:srgbClr val="000000"/>
                    </a:solidFill>
                    <a:latin typeface="Segoe UI Light" panose="020B0502040204020203" pitchFamily="34" charset="0"/>
                    <a:ea typeface="Segoe UI" pitchFamily="34" charset="0"/>
                    <a:cs typeface="Segoe UI" pitchFamily="34" charset="0"/>
                  </a:rPr>
                  <a:t>Latentview developed and optimization solution through PULP, python based optimization frame work</a:t>
                </a:r>
              </a:p>
              <a:p>
                <a:pPr marL="171450" indent="-171450">
                  <a:buFont typeface="Arial" panose="020B0604020202020204" pitchFamily="34" charset="0"/>
                  <a:buChar char="•"/>
                </a:pPr>
                <a:r>
                  <a:rPr lang="en-US" sz="1200" noProof="1">
                    <a:solidFill>
                      <a:srgbClr val="000000"/>
                    </a:solidFill>
                    <a:latin typeface="Segoe UI Light" panose="020B0502040204020203" pitchFamily="34" charset="0"/>
                    <a:ea typeface="Segoe UI" pitchFamily="34" charset="0"/>
                    <a:cs typeface="Segoe UI" pitchFamily="34" charset="0"/>
                  </a:rPr>
                  <a:t>The Solution included finding optimized allocation across all 40 districts – Total number of segments - ~6500</a:t>
                </a:r>
              </a:p>
              <a:p>
                <a:pPr marL="171450" indent="-171450">
                  <a:buFont typeface="Arial" panose="020B0604020202020204" pitchFamily="34" charset="0"/>
                  <a:buChar char="•"/>
                </a:pPr>
                <a:r>
                  <a:rPr lang="en-US" sz="1200" noProof="1">
                    <a:solidFill>
                      <a:srgbClr val="000000"/>
                    </a:solidFill>
                    <a:latin typeface="Segoe UI Light" panose="020B0502040204020203" pitchFamily="34" charset="0"/>
                    <a:ea typeface="Segoe UI" pitchFamily="34" charset="0"/>
                    <a:cs typeface="Segoe UI" pitchFamily="34" charset="0"/>
                  </a:rPr>
                  <a:t>Optmization is run every week, to take into account real time events</a:t>
                </a:r>
              </a:p>
              <a:p>
                <a:pPr marL="171450" indent="-171450">
                  <a:buFont typeface="Arial" panose="020B0604020202020204" pitchFamily="34" charset="0"/>
                  <a:buChar char="•"/>
                </a:pPr>
                <a:r>
                  <a:rPr lang="en-US" sz="1200" noProof="1">
                    <a:solidFill>
                      <a:srgbClr val="000000"/>
                    </a:solidFill>
                    <a:latin typeface="Segoe UI Light" panose="020B0502040204020203" pitchFamily="34" charset="0"/>
                    <a:ea typeface="Segoe UI" pitchFamily="34" charset="0"/>
                    <a:cs typeface="Segoe UI" pitchFamily="34" charset="0"/>
                  </a:rPr>
                  <a:t>Supply is optimized for 12 Week period</a:t>
                </a:r>
              </a:p>
              <a:p>
                <a:endParaRPr lang="en-IN" dirty="0"/>
              </a:p>
              <a:p>
                <a:endParaRPr lang="en-IN" dirty="0"/>
              </a:p>
              <a:p>
                <a:r>
                  <a:rPr lang="en-IN" dirty="0"/>
                  <a:t>Business Benefits</a:t>
                </a:r>
              </a:p>
              <a:p>
                <a:pPr marL="171450" indent="-171450">
                  <a:spcBef>
                    <a:spcPts val="600"/>
                  </a:spcBef>
                  <a:spcAft>
                    <a:spcPts val="200"/>
                  </a:spcAft>
                  <a:buFont typeface="Arial" panose="020B0604020202020204" pitchFamily="34" charset="0"/>
                  <a:buChar char="•"/>
                  <a:defRPr/>
                </a:pPr>
                <a:r>
                  <a:rPr lang="en-US" sz="1200" dirty="0">
                    <a:solidFill>
                      <a:srgbClr val="000000"/>
                    </a:solidFill>
                    <a:latin typeface="Segoe UI Light" panose="020B0502040204020203" pitchFamily="34" charset="0"/>
                    <a:ea typeface="Segoe UI" pitchFamily="34" charset="0"/>
                    <a:cs typeface="Segoe UI" pitchFamily="34" charset="0"/>
                  </a:rPr>
                  <a:t>The operations team uses the optimized supply to allocate resources within districts and product categories</a:t>
                </a:r>
              </a:p>
              <a:p>
                <a:pPr marL="171450" indent="-171450">
                  <a:spcBef>
                    <a:spcPts val="600"/>
                  </a:spcBef>
                  <a:spcAft>
                    <a:spcPts val="200"/>
                  </a:spcAft>
                  <a:buFont typeface="Arial" panose="020B0604020202020204" pitchFamily="34" charset="0"/>
                  <a:buChar char="•"/>
                  <a:defRPr/>
                </a:pPr>
                <a:r>
                  <a:rPr lang="en-US" sz="1200" dirty="0">
                    <a:solidFill>
                      <a:srgbClr val="000000"/>
                    </a:solidFill>
                    <a:latin typeface="Segoe UI Light" panose="020B0502040204020203" pitchFamily="34" charset="0"/>
                    <a:ea typeface="Segoe UI" pitchFamily="34" charset="0"/>
                    <a:cs typeface="Segoe UI" pitchFamily="34" charset="0"/>
                  </a:rPr>
                  <a:t>Cost savings through reallocation of surpluses to other market segments</a:t>
                </a:r>
              </a:p>
              <a:p>
                <a:pPr marL="171450" indent="-171450">
                  <a:spcBef>
                    <a:spcPts val="600"/>
                  </a:spcBef>
                  <a:spcAft>
                    <a:spcPts val="200"/>
                  </a:spcAft>
                  <a:buFont typeface="Arial" panose="020B0604020202020204" pitchFamily="34" charset="0"/>
                  <a:buChar char="•"/>
                  <a:defRPr/>
                </a:pPr>
                <a:r>
                  <a:rPr lang="en-US" sz="1200" dirty="0">
                    <a:solidFill>
                      <a:srgbClr val="000000"/>
                    </a:solidFill>
                    <a:latin typeface="Segoe UI Light" panose="020B0502040204020203" pitchFamily="34" charset="0"/>
                    <a:ea typeface="Segoe UI" pitchFamily="34" charset="0"/>
                    <a:cs typeface="Segoe UI" pitchFamily="34" charset="0"/>
                  </a:rPr>
                  <a:t>Long term cost savings through efficient management and allocation of resources</a:t>
                </a:r>
              </a:p>
              <a:p>
                <a:endParaRPr lang="en-IN" dirty="0"/>
              </a:p>
              <a:p>
                <a:r>
                  <a:rPr lang="en-IN" dirty="0"/>
                  <a:t>Inputs</a:t>
                </a:r>
              </a:p>
              <a:p>
                <a:r>
                  <a:rPr lang="en-IN" dirty="0"/>
                  <a:t>Capacity for a Year - Week		</a:t>
                </a:r>
              </a:p>
              <a:p>
                <a:pPr marL="171450" lvl="0" indent="-171450">
                  <a:buFont typeface="Wingdings" panose="05000000000000000000" pitchFamily="2" charset="2"/>
                  <a:buChar char="ü"/>
                </a:pPr>
                <a:r>
                  <a:rPr lang="en-IN" dirty="0"/>
                  <a:t>Completes		</a:t>
                </a:r>
              </a:p>
              <a:p>
                <a:pPr marL="171450" lvl="0" indent="-171450">
                  <a:buFont typeface="Wingdings" panose="05000000000000000000" pitchFamily="2" charset="2"/>
                  <a:buChar char="ü"/>
                </a:pPr>
                <a:r>
                  <a:rPr lang="en-IN" dirty="0"/>
                  <a:t>Technician		</a:t>
                </a:r>
              </a:p>
              <a:p>
                <a:pPr marL="171450" lvl="0" indent="-171450">
                  <a:buFont typeface="Wingdings" panose="05000000000000000000" pitchFamily="2" charset="2"/>
                  <a:buChar char="ü"/>
                </a:pPr>
                <a:r>
                  <a:rPr lang="en-IN" dirty="0"/>
                  <a:t>Product Category		</a:t>
                </a:r>
              </a:p>
              <a:p>
                <a:pPr marL="171450" lvl="0" indent="-171450">
                  <a:buFont typeface="Wingdings" panose="05000000000000000000" pitchFamily="2" charset="2"/>
                  <a:buChar char="ü"/>
                </a:pPr>
                <a:r>
                  <a:rPr lang="en-IN" dirty="0"/>
                  <a:t>IRU (Individual Revenue Unit)		</a:t>
                </a:r>
              </a:p>
              <a:p>
                <a:pPr marL="171450" lvl="0" indent="-171450">
                  <a:buFont typeface="Wingdings" panose="05000000000000000000" pitchFamily="2" charset="2"/>
                  <a:buChar char="ü"/>
                </a:pPr>
                <a:r>
                  <a:rPr lang="en-IN" dirty="0"/>
                  <a:t>DRU (District Revenue Unit)</a:t>
                </a:r>
              </a:p>
              <a:p>
                <a:r>
                  <a:rPr lang="en-IN" dirty="0"/>
                  <a:t>Demand for a Year – Week</a:t>
                </a:r>
              </a:p>
              <a:p>
                <a:pPr marL="171450" indent="-171450">
                  <a:buFont typeface="Wingdings" panose="05000000000000000000" pitchFamily="2" charset="2"/>
                  <a:buChar char="ü"/>
                </a:pPr>
                <a:r>
                  <a:rPr lang="en-IN" dirty="0"/>
                  <a:t>Technician </a:t>
                </a:r>
              </a:p>
              <a:p>
                <a:pPr marL="171450" indent="-171450">
                  <a:buFont typeface="Wingdings" panose="05000000000000000000" pitchFamily="2" charset="2"/>
                  <a:buChar char="ü"/>
                </a:pPr>
                <a:r>
                  <a:rPr lang="en-IN" dirty="0"/>
                  <a:t>Product Category</a:t>
                </a:r>
              </a:p>
              <a:p>
                <a:pPr marL="171450" indent="-171450">
                  <a:buFont typeface="Wingdings" panose="05000000000000000000" pitchFamily="2" charset="2"/>
                  <a:buChar char="ü"/>
                </a:pPr>
                <a:r>
                  <a:rPr lang="en-IN" dirty="0"/>
                  <a:t>IRU</a:t>
                </a:r>
              </a:p>
              <a:p>
                <a:pPr marL="171450" indent="-171450">
                  <a:buFont typeface="Wingdings" panose="05000000000000000000" pitchFamily="2" charset="2"/>
                  <a:buChar char="ü"/>
                </a:pPr>
                <a:r>
                  <a:rPr lang="en-IN" dirty="0"/>
                  <a:t>DRU</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Availability / Capability</a:t>
                </a:r>
              </a:p>
              <a:p>
                <a:pPr marL="171450" indent="-171450">
                  <a:buFont typeface="Wingdings" panose="05000000000000000000" pitchFamily="2" charset="2"/>
                  <a:buChar char="ü"/>
                </a:pPr>
                <a:r>
                  <a:rPr lang="en-IN" dirty="0"/>
                  <a:t>Technician </a:t>
                </a:r>
              </a:p>
              <a:p>
                <a:pPr marL="171450" indent="-171450">
                  <a:buFont typeface="Wingdings" panose="05000000000000000000" pitchFamily="2" charset="2"/>
                  <a:buChar char="ü"/>
                </a:pPr>
                <a:r>
                  <a:rPr lang="en-IN" dirty="0"/>
                  <a:t>Product Category</a:t>
                </a:r>
              </a:p>
              <a:p>
                <a:pPr marL="171450" indent="-171450">
                  <a:buFont typeface="Wingdings" panose="05000000000000000000" pitchFamily="2" charset="2"/>
                  <a:buChar char="ü"/>
                </a:pPr>
                <a:r>
                  <a:rPr lang="en-IN" dirty="0"/>
                  <a:t>IRU</a:t>
                </a:r>
              </a:p>
              <a:p>
                <a:endParaRPr lang="en-IN" dirty="0"/>
              </a:p>
              <a:p>
                <a:r>
                  <a:rPr lang="en-IN" dirty="0"/>
                  <a:t>The Capacity at a technician level, which is the input for model is calculated as </a:t>
                </a:r>
              </a:p>
              <a:p>
                <a:r>
                  <a:rPr lang="en-IN" dirty="0"/>
                  <a:t>   C=A ×  CPH</a:t>
                </a:r>
              </a:p>
              <a:p>
                <a:r>
                  <a:rPr lang="en-IN" dirty="0"/>
                  <a:t>Where:</a:t>
                </a:r>
              </a:p>
              <a:p>
                <a:r>
                  <a:rPr lang="en-IN" dirty="0"/>
                  <a:t>A -&gt; Availability, which is scheduled hours of a Full-time technician in a given week. 8 hours is considered to comprise a day’s work with a max. of 5 working days in a week. 0.000 ≤A ≤40.000 </a:t>
                </a:r>
              </a:p>
              <a:p>
                <a:r>
                  <a:rPr lang="en-IN" dirty="0"/>
                  <a:t>CPH -&gt; Calls per hour of a technician, calculated as:</a:t>
                </a:r>
              </a:p>
              <a:p>
                <a:pPr marL="171450" indent="-171450">
                  <a:buFont typeface="Wingdings" panose="05000000000000000000" pitchFamily="2" charset="2"/>
                  <a:buChar char="ü"/>
                </a:pPr>
                <a:r>
                  <a:rPr lang="en-IN" dirty="0"/>
                  <a:t>Obtain no. of services completed &amp; days worked. Four weeks considered are (current week – 5) to (current week -2)</a:t>
                </a:r>
              </a:p>
              <a:p>
                <a:pPr marL="171450" indent="-171450">
                  <a:buFont typeface="Wingdings" panose="05000000000000000000" pitchFamily="2" charset="2"/>
                  <a:buChar char="ü"/>
                </a:pPr>
                <a:endParaRPr lang="en-IN" dirty="0"/>
              </a:p>
              <a:p>
                <a:pPr marL="171450" indent="-171450">
                  <a:buFont typeface="Wingdings" panose="05000000000000000000" pitchFamily="2" charset="2"/>
                  <a:buChar char="ü"/>
                </a:pPr>
                <a:r>
                  <a:rPr lang="en-IN" dirty="0"/>
                  <a:t>Prepare table to forecast for future supply for 13 weeks from current week</a:t>
                </a:r>
              </a:p>
              <a:p>
                <a:pPr marL="171450" indent="-171450">
                  <a:buFont typeface="Wingdings" panose="05000000000000000000" pitchFamily="2" charset="2"/>
                  <a:buChar char="ü"/>
                </a:pPr>
                <a:endParaRPr lang="en-IN" dirty="0"/>
              </a:p>
              <a:p>
                <a:pPr marL="171450" indent="-171450">
                  <a:buFont typeface="Wingdings" panose="05000000000000000000" pitchFamily="2" charset="2"/>
                  <a:buChar char="ü"/>
                </a:pPr>
                <a:r>
                  <a:rPr lang="en-IN" dirty="0"/>
                  <a:t>Obtain no. of hours worked or plan to work (true bookable hours)</a:t>
                </a:r>
              </a:p>
              <a:p>
                <a:pPr marL="171450" indent="-171450">
                  <a:buFont typeface="Wingdings" panose="05000000000000000000" pitchFamily="2" charset="2"/>
                  <a:buChar char="ü"/>
                </a:pPr>
                <a:endParaRPr lang="en-IN" dirty="0"/>
              </a:p>
              <a:p>
                <a:pPr marL="171450" indent="-171450">
                  <a:buFont typeface="Wingdings" panose="05000000000000000000" pitchFamily="2" charset="2"/>
                  <a:buChar char="ü"/>
                </a:pPr>
                <a:r>
                  <a:rPr lang="en-IN" dirty="0"/>
                  <a:t>Completes per hour, CPH is calculated as : (Completes/Bookable hours)</a:t>
                </a:r>
              </a:p>
              <a:p>
                <a:pPr marL="0" indent="0">
                  <a:buFont typeface="Wingdings" panose="05000000000000000000" pitchFamily="2" charset="2"/>
                  <a:buNone/>
                </a:pPr>
                <a:r>
                  <a:rPr lang="en-IN" dirty="0"/>
                  <a:t>The bookable hours comes from the table, </a:t>
                </a:r>
                <a:r>
                  <a:rPr lang="en-IN" dirty="0" err="1"/>
                  <a:t>HS_HR_VIEWS.ih_ScheduledHoursTechnician</a:t>
                </a:r>
                <a:endParaRPr lang="en-IN" dirty="0"/>
              </a:p>
              <a:p>
                <a:pPr marL="171450" indent="-171450">
                  <a:buFont typeface="Wingdings" panose="05000000000000000000" pitchFamily="2" charset="2"/>
                  <a:buChar char="ü"/>
                </a:pPr>
                <a:endParaRPr lang="en-IN" dirty="0"/>
              </a:p>
              <a:p>
                <a:pPr marL="171450" indent="-171450">
                  <a:buFont typeface="Wingdings" panose="05000000000000000000" pitchFamily="2" charset="2"/>
                  <a:buChar char="ü"/>
                </a:pPr>
                <a:r>
                  <a:rPr lang="en-IN" dirty="0"/>
                  <a:t>Average CPH  is calculated as:</a:t>
                </a:r>
              </a:p>
              <a:p>
                <a:pPr marL="0" indent="0">
                  <a:buFont typeface="Wingdings" panose="05000000000000000000" pitchFamily="2" charset="2"/>
                  <a:buNone/>
                </a:pPr>
                <a:r>
                  <a:rPr lang="en-IN" dirty="0"/>
                  <a:t>    Avg. CPH = sum (CPH) / No. of weeks worked</a:t>
                </a:r>
              </a:p>
              <a:p>
                <a:pPr marL="0" indent="0">
                  <a:buFont typeface="Wingdings" panose="05000000000000000000" pitchFamily="2" charset="2"/>
                  <a:buNone/>
                </a:pPr>
                <a:r>
                  <a:rPr lang="en-IN" dirty="0"/>
                  <a:t>   For the period : (current week - 5 to current week - 2). Limit maximum CPH to 2 to account to keep values closer to reality.</a:t>
                </a:r>
              </a:p>
              <a:p>
                <a:pPr marL="171450" indent="-171450">
                  <a:buFont typeface="Wingdings" panose="05000000000000000000" pitchFamily="2" charset="2"/>
                  <a:buChar char="ü"/>
                </a:pPr>
                <a:endParaRPr lang="en-IN" dirty="0"/>
              </a:p>
              <a:p>
                <a:pPr marL="171450" indent="-171450">
                  <a:buFont typeface="Wingdings" panose="05000000000000000000" pitchFamily="2" charset="2"/>
                  <a:buChar char="ü"/>
                </a:pPr>
                <a:r>
                  <a:rPr lang="en-IN" dirty="0"/>
                  <a:t>Get forecasted completed services as: Avg. CPH X Bookable hours</a:t>
                </a:r>
              </a:p>
              <a:p>
                <a:pPr marL="0" indent="0">
                  <a:buFont typeface="Wingdings" panose="05000000000000000000" pitchFamily="2" charset="2"/>
                  <a:buNone/>
                </a:pPr>
                <a:r>
                  <a:rPr lang="en-IN" dirty="0"/>
                  <a:t>    Bookable hours is the scheduled work hours of the technician for the upcoming week.</a:t>
                </a:r>
              </a:p>
              <a:p>
                <a:pPr marL="0" indent="0">
                  <a:buFont typeface="Wingdings" panose="05000000000000000000" pitchFamily="2" charset="2"/>
                  <a:buNone/>
                </a:pPr>
                <a:endParaRPr lang="en-IN" dirty="0"/>
              </a:p>
              <a:p>
                <a:pPr marL="0" indent="0">
                  <a:buFont typeface="Wingdings" panose="05000000000000000000" pitchFamily="2" charset="2"/>
                  <a:buNone/>
                </a:pPr>
                <a:r>
                  <a:rPr lang="en-IN" dirty="0"/>
                  <a:t>Note: Unless specified otherwise each row is aggregated for a technician in a week at </a:t>
                </a:r>
                <a:r>
                  <a:rPr lang="en-IN" dirty="0" err="1"/>
                  <a:t>prodcat</a:t>
                </a:r>
                <a:r>
                  <a:rPr lang="en-IN" dirty="0"/>
                  <a:t> X </a:t>
                </a:r>
                <a:r>
                  <a:rPr lang="en-IN" dirty="0" err="1"/>
                  <a:t>iru</a:t>
                </a:r>
                <a:r>
                  <a:rPr lang="en-IN" dirty="0"/>
                  <a:t> level</a:t>
                </a:r>
              </a:p>
              <a:p>
                <a:pPr marL="171450" indent="-171450">
                  <a:buFont typeface="Wingdings" panose="05000000000000000000" pitchFamily="2" charset="2"/>
                  <a:buChar char="ü"/>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Objective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Each given DRU in a given week,</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min. </a:t>
                </a:r>
                <a:r>
                  <a:rPr lang="en-US" sz="1200" i="0" kern="1200">
                    <a:solidFill>
                      <a:schemeClr val="tx1"/>
                    </a:solidFill>
                    <a:effectLst/>
                    <a:latin typeface="+mn-lt"/>
                    <a:ea typeface="+mn-ea"/>
                    <a:cs typeface="+mn-cs"/>
                  </a:rPr>
                  <a:t>𝑓=</a:t>
                </a:r>
                <a:r>
                  <a:rPr lang="en-IN" sz="1200" i="0" kern="1200">
                    <a:solidFill>
                      <a:schemeClr val="tx1"/>
                    </a:solidFill>
                    <a:effectLst/>
                    <a:latin typeface="+mn-lt"/>
                    <a:ea typeface="+mn-ea"/>
                    <a:cs typeface="+mn-cs"/>
                  </a:rPr>
                  <a:t>∑1</a:t>
                </a:r>
                <a:r>
                  <a:rPr lang="en-US" sz="1200" i="0" kern="1200">
                    <a:solidFill>
                      <a:schemeClr val="tx1"/>
                    </a:solidFill>
                    <a:effectLst/>
                    <a:latin typeface="+mn-lt"/>
                    <a:ea typeface="+mn-ea"/>
                    <a:cs typeface="+mn-cs"/>
                  </a:rPr>
                  <a:t>_</a:t>
                </a:r>
                <a:r>
                  <a:rPr lang="en-IN"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𝑖=𝐴</a:t>
                </a:r>
                <a:r>
                  <a:rPr lang="en-IN"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^𝑛▒</a:t>
                </a:r>
                <a:r>
                  <a:rPr lang="en-IN"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𝐷</a:t>
                </a:r>
                <a:r>
                  <a:rPr lang="en-IN"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𝑖𝑗−</a:t>
                </a:r>
                <a:r>
                  <a:rPr lang="en-IN" sz="1200" i="0" kern="1200">
                    <a:solidFill>
                      <a:schemeClr val="tx1"/>
                    </a:solidFill>
                    <a:effectLst/>
                    <a:latin typeface="+mn-lt"/>
                    <a:ea typeface="+mn-ea"/>
                    <a:cs typeface="+mn-cs"/>
                  </a:rPr>
                  <a:t>∑1</a:t>
                </a:r>
                <a:r>
                  <a:rPr lang="en-US" sz="1200" i="0" kern="1200">
                    <a:solidFill>
                      <a:schemeClr val="tx1"/>
                    </a:solidFill>
                    <a:effectLst/>
                    <a:latin typeface="+mn-lt"/>
                    <a:ea typeface="+mn-ea"/>
                    <a:cs typeface="+mn-cs"/>
                  </a:rPr>
                  <a:t>_𝑘▒</a:t>
                </a:r>
                <a:r>
                  <a:rPr lang="en-IN"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𝛼</a:t>
                </a:r>
                <a:r>
                  <a:rPr lang="en-IN"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𝑖𝑗𝑘  ×𝐶</a:t>
                </a:r>
                <a:r>
                  <a:rPr lang="en-IN"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𝑖𝑗𝑘 ) ) </a:t>
                </a:r>
                <a:endParaRPr lang="en-IN" dirty="0"/>
              </a:p>
              <a:p>
                <a:endParaRPr lang="en-IN" dirty="0"/>
              </a:p>
              <a:p>
                <a:r>
                  <a:rPr lang="en-IN" dirty="0"/>
                  <a:t>SUBJECT TO CONSTRAINTS:</a:t>
                </a:r>
              </a:p>
              <a:p>
                <a:r>
                  <a:rPr lang="en-IN" dirty="0"/>
                  <a:t>	D-C ≥0</a:t>
                </a:r>
              </a:p>
              <a:p>
                <a:r>
                  <a:rPr lang="en-IN" dirty="0"/>
                  <a:t>	0 ≤ α ≤1</a:t>
                </a:r>
              </a:p>
              <a:p>
                <a:r>
                  <a:rPr lang="en-IN" dirty="0"/>
                  <a:t>∀        </a:t>
                </a:r>
                <a:r>
                  <a:rPr lang="en-IN" dirty="0" err="1"/>
                  <a:t>i^th</a:t>
                </a:r>
                <a:r>
                  <a:rPr lang="en-IN" dirty="0"/>
                  <a:t>  IRU &amp; Product Category</a:t>
                </a:r>
              </a:p>
              <a:p>
                <a:r>
                  <a:rPr lang="en-IN" dirty="0" err="1"/>
                  <a:t>j^th</a:t>
                </a:r>
                <a:r>
                  <a:rPr lang="en-IN" dirty="0"/>
                  <a:t> Week</a:t>
                </a:r>
              </a:p>
              <a:p>
                <a:r>
                  <a:rPr lang="en-IN" dirty="0" err="1"/>
                  <a:t>k^th</a:t>
                </a:r>
                <a:r>
                  <a:rPr lang="en-IN" dirty="0"/>
                  <a:t> Technician</a:t>
                </a:r>
              </a:p>
              <a:p>
                <a:r>
                  <a:rPr lang="en-IN" dirty="0" err="1"/>
                  <a:t>d^th</a:t>
                </a:r>
                <a:r>
                  <a:rPr lang="en-IN" dirty="0"/>
                  <a:t> DRU</a:t>
                </a:r>
              </a:p>
              <a:p>
                <a:r>
                  <a:rPr lang="en-IN" dirty="0"/>
                  <a:t>α Allocation (0,1)</a:t>
                </a:r>
              </a:p>
              <a:p>
                <a:r>
                  <a:rPr lang="en-IN" dirty="0"/>
                  <a:t>Where </a:t>
                </a:r>
              </a:p>
              <a:p>
                <a:r>
                  <a:rPr lang="en-IN" dirty="0"/>
                  <a:t>D is the Demand at DRU X IRU X Product Category level</a:t>
                </a:r>
              </a:p>
              <a:p>
                <a:r>
                  <a:rPr lang="en-IN" dirty="0"/>
                  <a:t>C is the Capacity at a Technician Level for a given IRU X Product Category combination</a:t>
                </a:r>
              </a:p>
              <a:p>
                <a:endParaRPr lang="en-IN" dirty="0"/>
              </a:p>
            </p:txBody>
          </p:sp>
        </mc:Fallback>
      </mc:AlternateContent>
      <p:sp>
        <p:nvSpPr>
          <p:cNvPr id="4" name="Slide Number Placeholder 3"/>
          <p:cNvSpPr>
            <a:spLocks noGrp="1"/>
          </p:cNvSpPr>
          <p:nvPr>
            <p:ph type="sldNum" sz="quarter" idx="10"/>
          </p:nvPr>
        </p:nvSpPr>
        <p:spPr/>
        <p:txBody>
          <a:bodyPr/>
          <a:lstStyle/>
          <a:p>
            <a:fld id="{C40BBCC3-035C-4387-95D3-19CFC8C43534}" type="slidenum">
              <a:rPr lang="en-US" smtClean="0"/>
              <a:t>25</a:t>
            </a:fld>
            <a:endParaRPr lang="en-US" dirty="0"/>
          </a:p>
        </p:txBody>
      </p:sp>
    </p:spTree>
    <p:extLst>
      <p:ext uri="{BB962C8B-B14F-4D97-AF65-F5344CB8AC3E}">
        <p14:creationId xmlns:p14="http://schemas.microsoft.com/office/powerpoint/2010/main" val="2040129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800" dirty="0">
              <a:solidFill>
                <a:schemeClr val="bg2"/>
              </a:solidFill>
              <a:latin typeface="+mn-lt"/>
            </a:endParaRPr>
          </a:p>
          <a:p>
            <a:pPr marL="342900" indent="-342900">
              <a:buFont typeface="Arial" panose="020B0604020202020204" pitchFamily="34" charset="0"/>
              <a:buChar char="•"/>
            </a:pPr>
            <a:r>
              <a:rPr lang="en-US" sz="1800" dirty="0">
                <a:solidFill>
                  <a:schemeClr val="bg2"/>
                </a:solidFill>
                <a:latin typeface="+mn-lt"/>
              </a:rPr>
              <a:t>SIPOC</a:t>
            </a:r>
          </a:p>
          <a:p>
            <a:pPr marL="800100" lvl="1" indent="-342900">
              <a:buFont typeface="Courier New" panose="02070309020205020404" pitchFamily="49" charset="0"/>
              <a:buChar char="o"/>
            </a:pPr>
            <a:r>
              <a:rPr lang="en-US" sz="1600" dirty="0">
                <a:solidFill>
                  <a:schemeClr val="bg2"/>
                </a:solidFill>
                <a:latin typeface="+mn-lt"/>
              </a:rPr>
              <a:t>Inputs: </a:t>
            </a:r>
            <a:r>
              <a:rPr lang="fr-FR" sz="1600" dirty="0">
                <a:solidFill>
                  <a:schemeClr val="bg2"/>
                </a:solidFill>
                <a:latin typeface="+mn-lt"/>
              </a:rPr>
              <a:t>data modeling </a:t>
            </a:r>
            <a:r>
              <a:rPr lang="fr-FR" sz="1600" dirty="0" err="1">
                <a:solidFill>
                  <a:schemeClr val="bg2"/>
                </a:solidFill>
                <a:latin typeface="+mn-lt"/>
              </a:rPr>
              <a:t>requirements</a:t>
            </a:r>
            <a:r>
              <a:rPr lang="fr-FR" sz="1600" dirty="0">
                <a:solidFill>
                  <a:schemeClr val="bg2"/>
                </a:solidFill>
                <a:latin typeface="+mn-lt"/>
              </a:rPr>
              <a:t>, sources, gaps, </a:t>
            </a:r>
            <a:r>
              <a:rPr lang="fr-FR" sz="1600" dirty="0" err="1">
                <a:solidFill>
                  <a:schemeClr val="bg2"/>
                </a:solidFill>
                <a:latin typeface="+mn-lt"/>
              </a:rPr>
              <a:t>SMEs</a:t>
            </a:r>
            <a:r>
              <a:rPr lang="fr-FR" sz="1600" dirty="0">
                <a:solidFill>
                  <a:schemeClr val="bg2"/>
                </a:solidFill>
                <a:latin typeface="+mn-lt"/>
              </a:rPr>
              <a:t>, etc.</a:t>
            </a:r>
          </a:p>
          <a:p>
            <a:pPr marL="1257300" lvl="2" indent="-342900">
              <a:buFont typeface="Wingdings" panose="05000000000000000000" pitchFamily="2" charset="2"/>
              <a:buChar char="ü"/>
            </a:pPr>
            <a:r>
              <a:rPr lang="fr-FR" sz="1400" dirty="0">
                <a:solidFill>
                  <a:schemeClr val="bg2"/>
                </a:solidFill>
                <a:latin typeface="+mn-lt"/>
              </a:rPr>
              <a:t>W2 </a:t>
            </a:r>
            <a:r>
              <a:rPr lang="fr-FR" sz="1400" dirty="0" err="1">
                <a:solidFill>
                  <a:schemeClr val="bg2"/>
                </a:solidFill>
                <a:latin typeface="+mn-lt"/>
              </a:rPr>
              <a:t>parametrics</a:t>
            </a:r>
            <a:endParaRPr lang="fr-FR" sz="1400" dirty="0">
              <a:solidFill>
                <a:schemeClr val="bg2"/>
              </a:solidFill>
              <a:latin typeface="+mn-lt"/>
            </a:endParaRPr>
          </a:p>
          <a:p>
            <a:pPr marL="1257300" lvl="2" indent="-342900">
              <a:buFont typeface="Wingdings" panose="05000000000000000000" pitchFamily="2" charset="2"/>
              <a:buChar char="ü"/>
            </a:pPr>
            <a:r>
              <a:rPr lang="en-US" sz="1400" dirty="0">
                <a:solidFill>
                  <a:schemeClr val="bg2"/>
                </a:solidFill>
                <a:latin typeface="+mn-lt"/>
              </a:rPr>
              <a:t>Trucks changeover costs</a:t>
            </a:r>
          </a:p>
          <a:p>
            <a:pPr marL="1257300" lvl="2" indent="-342900">
              <a:buFont typeface="Wingdings" panose="05000000000000000000" pitchFamily="2" charset="2"/>
              <a:buChar char="ü"/>
            </a:pPr>
            <a:r>
              <a:rPr lang="en-US" sz="1400" dirty="0">
                <a:solidFill>
                  <a:schemeClr val="bg2"/>
                </a:solidFill>
                <a:latin typeface="+mn-lt"/>
              </a:rPr>
              <a:t>FTC %</a:t>
            </a:r>
          </a:p>
          <a:p>
            <a:pPr marL="1257300" lvl="2" indent="-342900">
              <a:buFont typeface="Wingdings" panose="05000000000000000000" pitchFamily="2" charset="2"/>
              <a:buChar char="ü"/>
            </a:pPr>
            <a:r>
              <a:rPr lang="en-US" sz="1400" dirty="0">
                <a:solidFill>
                  <a:schemeClr val="bg2"/>
                </a:solidFill>
                <a:latin typeface="+mn-lt"/>
              </a:rPr>
              <a:t>FTC $</a:t>
            </a:r>
          </a:p>
          <a:p>
            <a:pPr marL="800100" lvl="1" indent="-342900">
              <a:buFont typeface="Courier New" panose="02070309020205020404" pitchFamily="49" charset="0"/>
              <a:buChar char="o"/>
            </a:pPr>
            <a:r>
              <a:rPr lang="en-US" sz="1600" dirty="0">
                <a:solidFill>
                  <a:schemeClr val="bg2"/>
                </a:solidFill>
                <a:latin typeface="+mn-lt"/>
              </a:rPr>
              <a:t>Process</a:t>
            </a:r>
          </a:p>
          <a:p>
            <a:pPr marL="1257300" lvl="2" indent="-342900">
              <a:buFont typeface="Wingdings" panose="05000000000000000000" pitchFamily="2" charset="2"/>
              <a:buChar char="ü"/>
            </a:pPr>
            <a:r>
              <a:rPr lang="en-US" sz="1400" dirty="0" err="1">
                <a:solidFill>
                  <a:schemeClr val="bg2"/>
                </a:solidFill>
                <a:latin typeface="+mn-lt"/>
              </a:rPr>
              <a:t>NonLinearity</a:t>
            </a:r>
            <a:r>
              <a:rPr lang="en-US" sz="1400" dirty="0">
                <a:solidFill>
                  <a:schemeClr val="bg2"/>
                </a:solidFill>
                <a:latin typeface="+mn-lt"/>
              </a:rPr>
              <a:t> contributors</a:t>
            </a:r>
          </a:p>
          <a:p>
            <a:pPr marL="1257300" lvl="2" indent="-342900">
              <a:buFont typeface="Wingdings" panose="05000000000000000000" pitchFamily="2" charset="2"/>
              <a:buChar char="ü"/>
            </a:pPr>
            <a:r>
              <a:rPr lang="en-US" sz="1400" dirty="0" err="1">
                <a:solidFill>
                  <a:schemeClr val="bg2"/>
                </a:solidFill>
                <a:latin typeface="+mn-lt"/>
              </a:rPr>
              <a:t>NonSmoothness</a:t>
            </a:r>
            <a:r>
              <a:rPr lang="en-US" sz="1400" dirty="0">
                <a:solidFill>
                  <a:schemeClr val="bg2"/>
                </a:solidFill>
                <a:latin typeface="+mn-lt"/>
              </a:rPr>
              <a:t> contributors</a:t>
            </a:r>
          </a:p>
          <a:p>
            <a:pPr marL="1257300" lvl="2" indent="-342900">
              <a:buFont typeface="Wingdings" panose="05000000000000000000" pitchFamily="2" charset="2"/>
              <a:buChar char="ü"/>
            </a:pPr>
            <a:r>
              <a:rPr lang="en-US" sz="1400" dirty="0" err="1">
                <a:solidFill>
                  <a:schemeClr val="bg2"/>
                </a:solidFill>
                <a:latin typeface="+mn-lt"/>
              </a:rPr>
              <a:t>ObjFunc</a:t>
            </a:r>
            <a:r>
              <a:rPr lang="en-US" sz="1400" dirty="0">
                <a:solidFill>
                  <a:schemeClr val="bg2"/>
                </a:solidFill>
                <a:latin typeface="+mn-lt"/>
              </a:rPr>
              <a:t> maximization</a:t>
            </a:r>
          </a:p>
          <a:p>
            <a:pPr marL="800100" lvl="1" indent="-342900">
              <a:buFont typeface="Courier New" panose="02070309020205020404" pitchFamily="49" charset="0"/>
              <a:buChar char="o"/>
            </a:pPr>
            <a:r>
              <a:rPr lang="en-US" sz="1600" dirty="0">
                <a:solidFill>
                  <a:schemeClr val="bg2"/>
                </a:solidFill>
                <a:latin typeface="+mn-lt"/>
              </a:rPr>
              <a:t>Outputs</a:t>
            </a:r>
          </a:p>
          <a:p>
            <a:pPr marL="1257300" lvl="2" indent="-342900">
              <a:buFont typeface="Wingdings" panose="05000000000000000000" pitchFamily="2" charset="2"/>
              <a:buChar char="ü"/>
            </a:pPr>
            <a:r>
              <a:rPr lang="en-US" sz="1400" dirty="0">
                <a:solidFill>
                  <a:schemeClr val="bg2"/>
                </a:solidFill>
                <a:latin typeface="+mn-lt"/>
              </a:rPr>
              <a:t>Optimal Profiles (and </a:t>
            </a:r>
            <a:r>
              <a:rPr lang="en-US" sz="1400" dirty="0" err="1">
                <a:solidFill>
                  <a:schemeClr val="bg2"/>
                </a:solidFill>
                <a:latin typeface="+mn-lt"/>
              </a:rPr>
              <a:t>TruckClass</a:t>
            </a:r>
            <a:r>
              <a:rPr lang="en-US" sz="1400" dirty="0">
                <a:solidFill>
                  <a:schemeClr val="bg2"/>
                </a:solidFill>
                <a:latin typeface="+mn-lt"/>
              </a:rPr>
              <a:t>)</a:t>
            </a:r>
          </a:p>
          <a:p>
            <a:endParaRPr lang="en-IN" dirty="0"/>
          </a:p>
        </p:txBody>
      </p:sp>
      <p:sp>
        <p:nvSpPr>
          <p:cNvPr id="4" name="Slide Number Placeholder 3"/>
          <p:cNvSpPr>
            <a:spLocks noGrp="1"/>
          </p:cNvSpPr>
          <p:nvPr>
            <p:ph type="sldNum" sz="quarter" idx="10"/>
          </p:nvPr>
        </p:nvSpPr>
        <p:spPr/>
        <p:txBody>
          <a:bodyPr/>
          <a:lstStyle/>
          <a:p>
            <a:fld id="{C40BBCC3-035C-4387-95D3-19CFC8C43534}" type="slidenum">
              <a:rPr lang="en-US" smtClean="0"/>
              <a:t>26</a:t>
            </a:fld>
            <a:endParaRPr lang="en-US" dirty="0"/>
          </a:p>
        </p:txBody>
      </p:sp>
    </p:spTree>
    <p:extLst>
      <p:ext uri="{BB962C8B-B14F-4D97-AF65-F5344CB8AC3E}">
        <p14:creationId xmlns:p14="http://schemas.microsoft.com/office/powerpoint/2010/main" val="3847259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40BBCC3-035C-4387-95D3-19CFC8C43534}" type="slidenum">
              <a:rPr lang="en-US" smtClean="0"/>
              <a:t>27</a:t>
            </a:fld>
            <a:endParaRPr lang="en-US" dirty="0"/>
          </a:p>
        </p:txBody>
      </p:sp>
    </p:spTree>
    <p:extLst>
      <p:ext uri="{BB962C8B-B14F-4D97-AF65-F5344CB8AC3E}">
        <p14:creationId xmlns:p14="http://schemas.microsoft.com/office/powerpoint/2010/main" val="1113291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40BBCC3-035C-4387-95D3-19CFC8C43534}" type="slidenum">
              <a:rPr lang="en-US" smtClean="0"/>
              <a:t>31</a:t>
            </a:fld>
            <a:endParaRPr lang="en-US" dirty="0"/>
          </a:p>
        </p:txBody>
      </p:sp>
    </p:spTree>
    <p:extLst>
      <p:ext uri="{BB962C8B-B14F-4D97-AF65-F5344CB8AC3E}">
        <p14:creationId xmlns:p14="http://schemas.microsoft.com/office/powerpoint/2010/main" val="376338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40BBCC3-035C-4387-95D3-19CFC8C43534}" type="slidenum">
              <a:rPr lang="en-US" smtClean="0"/>
              <a:t>33</a:t>
            </a:fld>
            <a:endParaRPr lang="en-US" dirty="0"/>
          </a:p>
        </p:txBody>
      </p:sp>
    </p:spTree>
    <p:extLst>
      <p:ext uri="{BB962C8B-B14F-4D97-AF65-F5344CB8AC3E}">
        <p14:creationId xmlns:p14="http://schemas.microsoft.com/office/powerpoint/2010/main" val="3964737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40BBCC3-035C-4387-95D3-19CFC8C43534}" type="slidenum">
              <a:rPr lang="en-US" smtClean="0"/>
              <a:t>2</a:t>
            </a:fld>
            <a:endParaRPr lang="en-US" dirty="0"/>
          </a:p>
        </p:txBody>
      </p:sp>
    </p:spTree>
    <p:extLst>
      <p:ext uri="{BB962C8B-B14F-4D97-AF65-F5344CB8AC3E}">
        <p14:creationId xmlns:p14="http://schemas.microsoft.com/office/powerpoint/2010/main" val="694735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40BBCC3-035C-4387-95D3-19CFC8C43534}" type="slidenum">
              <a:rPr lang="en-US" smtClean="0"/>
              <a:t>34</a:t>
            </a:fld>
            <a:endParaRPr lang="en-US" dirty="0"/>
          </a:p>
        </p:txBody>
      </p:sp>
    </p:spTree>
    <p:extLst>
      <p:ext uri="{BB962C8B-B14F-4D97-AF65-F5344CB8AC3E}">
        <p14:creationId xmlns:p14="http://schemas.microsoft.com/office/powerpoint/2010/main" val="703532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40BBCC3-035C-4387-95D3-19CFC8C43534}" type="slidenum">
              <a:rPr lang="en-US" smtClean="0"/>
              <a:t>35</a:t>
            </a:fld>
            <a:endParaRPr lang="en-US" dirty="0"/>
          </a:p>
        </p:txBody>
      </p:sp>
    </p:spTree>
    <p:extLst>
      <p:ext uri="{BB962C8B-B14F-4D97-AF65-F5344CB8AC3E}">
        <p14:creationId xmlns:p14="http://schemas.microsoft.com/office/powerpoint/2010/main" val="2102728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40BBCC3-035C-4387-95D3-19CFC8C43534}" type="slidenum">
              <a:rPr lang="en-US" smtClean="0"/>
              <a:t>36</a:t>
            </a:fld>
            <a:endParaRPr lang="en-US" dirty="0"/>
          </a:p>
        </p:txBody>
      </p:sp>
    </p:spTree>
    <p:extLst>
      <p:ext uri="{BB962C8B-B14F-4D97-AF65-F5344CB8AC3E}">
        <p14:creationId xmlns:p14="http://schemas.microsoft.com/office/powerpoint/2010/main" val="3675565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40BBCC3-035C-4387-95D3-19CFC8C43534}" type="slidenum">
              <a:rPr lang="en-US" smtClean="0"/>
              <a:t>37</a:t>
            </a:fld>
            <a:endParaRPr lang="en-US" dirty="0"/>
          </a:p>
        </p:txBody>
      </p:sp>
    </p:spTree>
    <p:extLst>
      <p:ext uri="{BB962C8B-B14F-4D97-AF65-F5344CB8AC3E}">
        <p14:creationId xmlns:p14="http://schemas.microsoft.com/office/powerpoint/2010/main" val="1921072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40BBCC3-035C-4387-95D3-19CFC8C43534}" type="slidenum">
              <a:rPr lang="en-US" smtClean="0"/>
              <a:t>38</a:t>
            </a:fld>
            <a:endParaRPr lang="en-US" dirty="0"/>
          </a:p>
        </p:txBody>
      </p:sp>
    </p:spTree>
    <p:extLst>
      <p:ext uri="{BB962C8B-B14F-4D97-AF65-F5344CB8AC3E}">
        <p14:creationId xmlns:p14="http://schemas.microsoft.com/office/powerpoint/2010/main" val="2312470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40BBCC3-035C-4387-95D3-19CFC8C43534}" type="slidenum">
              <a:rPr lang="en-US" smtClean="0"/>
              <a:t>39</a:t>
            </a:fld>
            <a:endParaRPr lang="en-US" dirty="0"/>
          </a:p>
        </p:txBody>
      </p:sp>
    </p:spTree>
    <p:extLst>
      <p:ext uri="{BB962C8B-B14F-4D97-AF65-F5344CB8AC3E}">
        <p14:creationId xmlns:p14="http://schemas.microsoft.com/office/powerpoint/2010/main" val="1460262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40BBCC3-035C-4387-95D3-19CFC8C43534}" type="slidenum">
              <a:rPr lang="en-US" smtClean="0"/>
              <a:t>41</a:t>
            </a:fld>
            <a:endParaRPr lang="en-US" dirty="0"/>
          </a:p>
        </p:txBody>
      </p:sp>
    </p:spTree>
    <p:extLst>
      <p:ext uri="{BB962C8B-B14F-4D97-AF65-F5344CB8AC3E}">
        <p14:creationId xmlns:p14="http://schemas.microsoft.com/office/powerpoint/2010/main" val="162849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40BBCC3-035C-4387-95D3-19CFC8C43534}" type="slidenum">
              <a:rPr lang="en-US" smtClean="0"/>
              <a:t>45</a:t>
            </a:fld>
            <a:endParaRPr lang="en-US" dirty="0"/>
          </a:p>
        </p:txBody>
      </p:sp>
    </p:spTree>
    <p:extLst>
      <p:ext uri="{BB962C8B-B14F-4D97-AF65-F5344CB8AC3E}">
        <p14:creationId xmlns:p14="http://schemas.microsoft.com/office/powerpoint/2010/main" val="18975545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FEBE11-42BB-4359-A6C1-ADF1396848B5}" type="slidenum">
              <a:rPr lang="en-US" smtClean="0"/>
              <a:t>46</a:t>
            </a:fld>
            <a:endParaRPr lang="en-US" dirty="0"/>
          </a:p>
        </p:txBody>
      </p:sp>
    </p:spTree>
    <p:extLst>
      <p:ext uri="{BB962C8B-B14F-4D97-AF65-F5344CB8AC3E}">
        <p14:creationId xmlns:p14="http://schemas.microsoft.com/office/powerpoint/2010/main" val="2543409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FEBE11-42BB-4359-A6C1-ADF1396848B5}" type="slidenum">
              <a:rPr lang="en-US" smtClean="0"/>
              <a:t>47</a:t>
            </a:fld>
            <a:endParaRPr lang="en-US" dirty="0"/>
          </a:p>
        </p:txBody>
      </p:sp>
    </p:spTree>
    <p:extLst>
      <p:ext uri="{BB962C8B-B14F-4D97-AF65-F5344CB8AC3E}">
        <p14:creationId xmlns:p14="http://schemas.microsoft.com/office/powerpoint/2010/main" val="2425884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40BBCC3-035C-4387-95D3-19CFC8C43534}" type="slidenum">
              <a:rPr lang="en-US" smtClean="0"/>
              <a:t>7</a:t>
            </a:fld>
            <a:endParaRPr lang="en-US" dirty="0"/>
          </a:p>
        </p:txBody>
      </p:sp>
    </p:spTree>
    <p:extLst>
      <p:ext uri="{BB962C8B-B14F-4D97-AF65-F5344CB8AC3E}">
        <p14:creationId xmlns:p14="http://schemas.microsoft.com/office/powerpoint/2010/main" val="26736319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40BBCC3-035C-4387-95D3-19CFC8C43534}" type="slidenum">
              <a:rPr lang="en-US" smtClean="0"/>
              <a:t>52</a:t>
            </a:fld>
            <a:endParaRPr lang="en-US" dirty="0"/>
          </a:p>
        </p:txBody>
      </p:sp>
    </p:spTree>
    <p:extLst>
      <p:ext uri="{BB962C8B-B14F-4D97-AF65-F5344CB8AC3E}">
        <p14:creationId xmlns:p14="http://schemas.microsoft.com/office/powerpoint/2010/main" val="162849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40BBCC3-035C-4387-95D3-19CFC8C43534}" type="slidenum">
              <a:rPr lang="en-US" smtClean="0"/>
              <a:t>54</a:t>
            </a:fld>
            <a:endParaRPr lang="en-US" dirty="0"/>
          </a:p>
        </p:txBody>
      </p:sp>
    </p:spTree>
    <p:extLst>
      <p:ext uri="{BB962C8B-B14F-4D97-AF65-F5344CB8AC3E}">
        <p14:creationId xmlns:p14="http://schemas.microsoft.com/office/powerpoint/2010/main" val="3039794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40BBCC3-035C-4387-95D3-19CFC8C43534}" type="slidenum">
              <a:rPr lang="en-US" smtClean="0"/>
              <a:t>55</a:t>
            </a:fld>
            <a:endParaRPr lang="en-US" dirty="0"/>
          </a:p>
        </p:txBody>
      </p:sp>
    </p:spTree>
    <p:extLst>
      <p:ext uri="{BB962C8B-B14F-4D97-AF65-F5344CB8AC3E}">
        <p14:creationId xmlns:p14="http://schemas.microsoft.com/office/powerpoint/2010/main" val="26890868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40BBCC3-035C-4387-95D3-19CFC8C43534}" type="slidenum">
              <a:rPr lang="en-US" smtClean="0"/>
              <a:t>62</a:t>
            </a:fld>
            <a:endParaRPr lang="en-US" dirty="0"/>
          </a:p>
        </p:txBody>
      </p:sp>
    </p:spTree>
    <p:extLst>
      <p:ext uri="{BB962C8B-B14F-4D97-AF65-F5344CB8AC3E}">
        <p14:creationId xmlns:p14="http://schemas.microsoft.com/office/powerpoint/2010/main" val="2517995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40BBCC3-035C-4387-95D3-19CFC8C43534}" type="slidenum">
              <a:rPr lang="en-US" smtClean="0"/>
              <a:t>70</a:t>
            </a:fld>
            <a:endParaRPr lang="en-US" dirty="0"/>
          </a:p>
        </p:txBody>
      </p:sp>
    </p:spTree>
    <p:extLst>
      <p:ext uri="{BB962C8B-B14F-4D97-AF65-F5344CB8AC3E}">
        <p14:creationId xmlns:p14="http://schemas.microsoft.com/office/powerpoint/2010/main" val="38571497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dirty="0"/>
              <a:t>Microsoft Panel</a:t>
            </a:r>
            <a:r>
              <a:rPr lang="en-IN" b="0" baseline="0" dirty="0"/>
              <a:t> Miner</a:t>
            </a:r>
          </a:p>
          <a:p>
            <a:endParaRPr lang="en-IN" baseline="0" dirty="0"/>
          </a:p>
          <a:p>
            <a:r>
              <a:rPr lang="en-US" sz="1200" b="1" dirty="0">
                <a:solidFill>
                  <a:srgbClr val="44546A"/>
                </a:solidFill>
              </a:rPr>
              <a:t>Business Objective:</a:t>
            </a:r>
          </a:p>
          <a:p>
            <a:r>
              <a:rPr lang="en-US" sz="1200" dirty="0">
                <a:solidFill>
                  <a:srgbClr val="000000"/>
                </a:solidFill>
              </a:rPr>
              <a:t>Help identify signals that influence the whole user search experience and  also increase the user engagement on client’s  search engine</a:t>
            </a:r>
          </a:p>
          <a:p>
            <a:endParaRPr lang="en-US" sz="1200" dirty="0">
              <a:solidFill>
                <a:srgbClr val="000000"/>
              </a:solidFill>
            </a:endParaRPr>
          </a:p>
          <a:p>
            <a:r>
              <a:rPr lang="en-US" sz="1200" b="1" dirty="0" err="1">
                <a:solidFill>
                  <a:srgbClr val="000000"/>
                </a:solidFill>
              </a:rPr>
              <a:t>LatentView</a:t>
            </a:r>
            <a:r>
              <a:rPr lang="en-US" sz="1200" b="1" baseline="0" dirty="0">
                <a:solidFill>
                  <a:srgbClr val="000000"/>
                </a:solidFill>
              </a:rPr>
              <a:t> Solution:</a:t>
            </a:r>
          </a:p>
          <a:p>
            <a:pPr marL="171450" indent="-171450" algn="just">
              <a:lnSpc>
                <a:spcPct val="150000"/>
              </a:lnSpc>
              <a:buClr>
                <a:srgbClr val="000000"/>
              </a:buClr>
              <a:buSzPct val="100000"/>
              <a:buFont typeface="Arial" panose="020B0604020202020204" pitchFamily="34" charset="0"/>
              <a:buChar char="•"/>
            </a:pPr>
            <a:r>
              <a:rPr lang="en-US" sz="1200" dirty="0" err="1">
                <a:solidFill>
                  <a:srgbClr val="000000"/>
                </a:solidFill>
                <a:sym typeface="Calibri"/>
              </a:rPr>
              <a:t>LatentView’s</a:t>
            </a:r>
            <a:r>
              <a:rPr lang="en-US" sz="1200" dirty="0">
                <a:solidFill>
                  <a:srgbClr val="000000"/>
                </a:solidFill>
                <a:sym typeface="Calibri"/>
              </a:rPr>
              <a:t> Panel Miner solution was applied to convert unstructured HTML data to structured tabular data </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LV’s seamless data processing pipeline is composed of ETL operations followed by Hadoop processing and finally migration to database for storage and reporting</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Over 300 GB per week of data  is  hosted in AWS cloud environment</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Web dashboards and automated Excel reports were built for reporting of outputs</a:t>
            </a:r>
          </a:p>
          <a:p>
            <a:endParaRPr lang="en-US" sz="1200" baseline="0" dirty="0">
              <a:solidFill>
                <a:srgbClr val="000000"/>
              </a:solidFill>
            </a:endParaRPr>
          </a:p>
          <a:p>
            <a:r>
              <a:rPr lang="en-US" sz="1200" b="1" baseline="0" dirty="0">
                <a:solidFill>
                  <a:srgbClr val="000000"/>
                </a:solidFill>
              </a:rPr>
              <a:t>Business Benefit:</a:t>
            </a:r>
            <a:endParaRPr lang="en-US" sz="1200" b="1" dirty="0">
              <a:solidFill>
                <a:srgbClr val="000000"/>
              </a:solidFill>
            </a:endParaRP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Weekly reports on the feature coverage, feature distribution, CTR(Click Through Rates) of search result pages along with competition to benchmark key performance differentiators</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Weekly news flash on new features introduced by competition, their Ad footprint to measure key performance indicators such as ad density, ad impression yield that can influence decisions taken by Product Planning Group.</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Deep dive analysis of Click Stream data to infer users position in purchase funnel and thereby identify signals</a:t>
            </a:r>
          </a:p>
          <a:p>
            <a:pPr marL="171450" indent="-171450" algn="just">
              <a:lnSpc>
                <a:spcPct val="150000"/>
              </a:lnSpc>
              <a:buClr>
                <a:srgbClr val="000000"/>
              </a:buClr>
              <a:buSzPct val="100000"/>
              <a:buFont typeface="Arial" panose="020B0604020202020204" pitchFamily="34" charset="0"/>
              <a:buChar char="•"/>
            </a:pPr>
            <a:r>
              <a:rPr lang="en-US" sz="1200" dirty="0">
                <a:solidFill>
                  <a:srgbClr val="000000"/>
                </a:solidFill>
                <a:sym typeface="Calibri"/>
              </a:rPr>
              <a:t>Selected for Presentation in AWS Re-Invent-2014</a:t>
            </a:r>
          </a:p>
          <a:p>
            <a:pPr marL="171450" marR="0" lvl="0" indent="-171450" algn="just" defTabSz="914400" rtl="0" eaLnBrk="1" fontAlgn="auto" latinLnBrk="0" hangingPunct="1">
              <a:lnSpc>
                <a:spcPct val="150000"/>
              </a:lnSpc>
              <a:spcBef>
                <a:spcPts val="0"/>
              </a:spcBef>
              <a:spcAft>
                <a:spcPts val="0"/>
              </a:spcAft>
              <a:buClr>
                <a:srgbClr val="000000"/>
              </a:buClr>
              <a:buSzPct val="100000"/>
              <a:buFont typeface="Arial" panose="020B0604020202020204" pitchFamily="34" charset="0"/>
              <a:buChar char="•"/>
              <a:tabLst/>
              <a:defRPr/>
            </a:pPr>
            <a:r>
              <a:rPr lang="en-US" sz="1200">
                <a:solidFill>
                  <a:prstClr val="black"/>
                </a:solidFill>
                <a:latin typeface="Verdana" panose="020B0604030504040204" pitchFamily="34" charset="0"/>
                <a:ea typeface="Verdana" panose="020B0604030504040204" pitchFamily="34" charset="0"/>
                <a:cs typeface="Verdana" panose="020B0604030504040204" pitchFamily="34" charset="0"/>
              </a:rPr>
              <a:t>For 4.5M searches per month, with 12% of them clicking through to brokerage sites, assuming an ad revenue of $1 - $6 per click, potential monetization benefit realized is between $3M to $18M annually</a:t>
            </a:r>
          </a:p>
          <a:p>
            <a:pPr marL="171450" indent="-171450" algn="just">
              <a:lnSpc>
                <a:spcPct val="150000"/>
              </a:lnSpc>
              <a:buClr>
                <a:srgbClr val="000000"/>
              </a:buClr>
              <a:buSzPct val="100000"/>
              <a:buFont typeface="Arial" panose="020B0604020202020204" pitchFamily="34" charset="0"/>
              <a:buChar char="•"/>
            </a:pPr>
            <a:endParaRPr lang="en-US" sz="1200" dirty="0">
              <a:solidFill>
                <a:srgbClr val="000000"/>
              </a:solidFill>
              <a:sym typeface="Calibri"/>
            </a:endParaRPr>
          </a:p>
          <a:p>
            <a:endParaRPr lang="en-US" sz="1200" dirty="0">
              <a:solidFill>
                <a:srgbClr val="000000"/>
              </a:solidFill>
            </a:endParaRPr>
          </a:p>
          <a:p>
            <a:endParaRPr lang="en-IN" dirty="0"/>
          </a:p>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2423320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72</a:t>
            </a:fld>
            <a:endParaRPr lang="en-US" dirty="0"/>
          </a:p>
        </p:txBody>
      </p:sp>
    </p:spTree>
    <p:extLst>
      <p:ext uri="{BB962C8B-B14F-4D97-AF65-F5344CB8AC3E}">
        <p14:creationId xmlns:p14="http://schemas.microsoft.com/office/powerpoint/2010/main" val="4187156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413" y="1338263"/>
            <a:ext cx="6424612" cy="3614737"/>
          </a:xfrm>
        </p:spPr>
      </p:sp>
      <p:sp>
        <p:nvSpPr>
          <p:cNvPr id="3" name="Notes Placeholder 2"/>
          <p:cNvSpPr>
            <a:spLocks noGrp="1"/>
          </p:cNvSpPr>
          <p:nvPr>
            <p:ph type="body" idx="1"/>
          </p:nvPr>
        </p:nvSpPr>
        <p:spPr/>
        <p:txBody>
          <a:bodyPr/>
          <a:lstStyle/>
          <a:p>
            <a:r>
              <a:rPr lang="en-US" sz="1200" b="1" baseline="0" dirty="0">
                <a:latin typeface="+mj-lt"/>
              </a:rPr>
              <a:t>Hitachi Data Systems – Marketing Framework Consulting</a:t>
            </a:r>
          </a:p>
          <a:p>
            <a:endParaRPr lang="en-US" sz="1200" b="1" baseline="0" dirty="0">
              <a:latin typeface="+mj-lt"/>
            </a:endParaRPr>
          </a:p>
          <a:p>
            <a:r>
              <a:rPr lang="en-US" sz="1200" b="1" baseline="0" dirty="0">
                <a:latin typeface="+mj-lt"/>
              </a:rPr>
              <a:t>Business Objective:</a:t>
            </a:r>
          </a:p>
          <a:p>
            <a:pPr lvl="0">
              <a:defRPr/>
            </a:pPr>
            <a:r>
              <a:rPr lang="en-IN" sz="1200" dirty="0">
                <a:solidFill>
                  <a:srgbClr val="000000"/>
                </a:solidFill>
                <a:latin typeface="Segoe UI" panose="020B0502040204020203" pitchFamily="34" charset="0"/>
                <a:ea typeface="Segoe UI" panose="020B0502040204020203" pitchFamily="34" charset="0"/>
                <a:cs typeface="Segoe UI" panose="020B0502040204020203" pitchFamily="34" charset="0"/>
              </a:rPr>
              <a:t>Client’s current marketing analytics environment, consisting of a number of reports delivered to various stakeholders, has the following limitations:</a:t>
            </a:r>
          </a:p>
          <a:p>
            <a:pPr marL="171450" lvl="0" indent="-171450">
              <a:buFont typeface="Arial" panose="020B0604020202020204" pitchFamily="34" charset="0"/>
              <a:buChar char="•"/>
              <a:defRPr/>
            </a:pPr>
            <a:r>
              <a:rPr lang="en-US" sz="1200" b="1" i="1" dirty="0">
                <a:solidFill>
                  <a:srgbClr val="000000"/>
                </a:solidFill>
                <a:latin typeface="Segoe UI" panose="020B0502040204020203" pitchFamily="34" charset="0"/>
                <a:ea typeface="Segoe UI" panose="020B0502040204020203" pitchFamily="34" charset="0"/>
                <a:cs typeface="Segoe UI" panose="020B0502040204020203" pitchFamily="34" charset="0"/>
              </a:rPr>
              <a:t>Manual effort </a:t>
            </a:r>
            <a:r>
              <a:rPr lang="en-US" sz="1200" i="1" dirty="0">
                <a:solidFill>
                  <a:srgbClr val="000000"/>
                </a:solidFill>
                <a:latin typeface="Segoe UI" panose="020B0502040204020203" pitchFamily="34" charset="0"/>
                <a:ea typeface="Segoe UI" panose="020B0502040204020203" pitchFamily="34" charset="0"/>
                <a:cs typeface="Segoe UI" panose="020B0502040204020203" pitchFamily="34" charset="0"/>
              </a:rPr>
              <a:t>required to generate dashboards </a:t>
            </a:r>
            <a:endParaRPr lang="en-IN" sz="1200" i="1"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defRPr/>
            </a:pPr>
            <a:r>
              <a:rPr lang="en-US" sz="1200" i="1" dirty="0">
                <a:solidFill>
                  <a:srgbClr val="000000"/>
                </a:solidFill>
                <a:latin typeface="Segoe UI" panose="020B0502040204020203" pitchFamily="34" charset="0"/>
                <a:ea typeface="Segoe UI" panose="020B0502040204020203" pitchFamily="34" charset="0"/>
                <a:cs typeface="Segoe UI" panose="020B0502040204020203" pitchFamily="34" charset="0"/>
              </a:rPr>
              <a:t>Dashboards offering </a:t>
            </a:r>
            <a:r>
              <a:rPr lang="en-US" sz="1200" b="1" i="1" dirty="0">
                <a:solidFill>
                  <a:srgbClr val="000000"/>
                </a:solidFill>
                <a:latin typeface="Segoe UI" panose="020B0502040204020203" pitchFamily="34" charset="0"/>
                <a:ea typeface="Segoe UI" panose="020B0502040204020203" pitchFamily="34" charset="0"/>
                <a:cs typeface="Segoe UI" panose="020B0502040204020203" pitchFamily="34" charset="0"/>
              </a:rPr>
              <a:t>limited perspective</a:t>
            </a:r>
          </a:p>
          <a:p>
            <a:pPr marL="171450" lvl="0" indent="-171450">
              <a:buFont typeface="Arial" panose="020B0604020202020204" pitchFamily="34" charset="0"/>
              <a:buChar char="•"/>
              <a:defRPr/>
            </a:pPr>
            <a:r>
              <a:rPr lang="en-US" sz="1200" i="1" dirty="0">
                <a:solidFill>
                  <a:srgbClr val="000000"/>
                </a:solidFill>
                <a:latin typeface="Segoe UI" panose="020B0502040204020203" pitchFamily="34" charset="0"/>
                <a:ea typeface="Segoe UI" panose="020B0502040204020203" pitchFamily="34" charset="0"/>
                <a:cs typeface="Segoe UI" panose="020B0502040204020203" pitchFamily="34" charset="0"/>
              </a:rPr>
              <a:t>Multiple sources of data providing </a:t>
            </a:r>
            <a:r>
              <a:rPr lang="en-US" sz="1200" b="1" i="1" dirty="0">
                <a:solidFill>
                  <a:srgbClr val="000000"/>
                </a:solidFill>
                <a:latin typeface="Segoe UI" panose="020B0502040204020203" pitchFamily="34" charset="0"/>
                <a:ea typeface="Segoe UI" panose="020B0502040204020203" pitchFamily="34" charset="0"/>
                <a:cs typeface="Segoe UI" panose="020B0502040204020203" pitchFamily="34" charset="0"/>
              </a:rPr>
              <a:t>multiple versions of truth</a:t>
            </a:r>
          </a:p>
          <a:p>
            <a:endParaRPr lang="en-US" sz="1200" baseline="0" dirty="0">
              <a:latin typeface="+mj-lt"/>
            </a:endParaRPr>
          </a:p>
          <a:p>
            <a:r>
              <a:rPr lang="en-US" sz="1200" baseline="0" dirty="0">
                <a:latin typeface="+mj-lt"/>
              </a:rPr>
              <a:t>LV Solution:</a:t>
            </a:r>
          </a:p>
          <a:p>
            <a:pPr lvl="0">
              <a:defRPr/>
            </a:pPr>
            <a:r>
              <a:rPr lang="en-IN" sz="1200" dirty="0">
                <a:solidFill>
                  <a:srgbClr val="000000"/>
                </a:solidFill>
                <a:latin typeface="Segoe UI" panose="020B0502040204020203" pitchFamily="34" charset="0"/>
                <a:ea typeface="Segoe UI" panose="020B0502040204020203" pitchFamily="34" charset="0"/>
                <a:cs typeface="Segoe UI" panose="020B0502040204020203" pitchFamily="34" charset="0"/>
              </a:rPr>
              <a:t>The approach followed by LatentView for refining HDS reporting structure:</a:t>
            </a:r>
          </a:p>
          <a:p>
            <a:pPr marL="171450" lvl="0" indent="-171450">
              <a:buFont typeface="Arial" panose="020B0604020202020204" pitchFamily="34" charset="0"/>
              <a:buChar char="•"/>
              <a:defRPr/>
            </a:pPr>
            <a:r>
              <a:rPr lang="en-US" sz="1200" b="1" dirty="0">
                <a:solidFill>
                  <a:srgbClr val="000000"/>
                </a:solidFill>
                <a:latin typeface="Segoe UI" panose="020B0502040204020203" pitchFamily="34" charset="0"/>
                <a:ea typeface="Segoe UI" panose="020B0502040204020203" pitchFamily="34" charset="0"/>
                <a:cs typeface="Segoe UI" panose="020B0502040204020203" pitchFamily="34" charset="0"/>
              </a:rPr>
              <a:t>Audit Current Reports &amp; Refine KPI’s: </a:t>
            </a:r>
            <a:r>
              <a:rPr lang="en-IN" sz="1200" dirty="0">
                <a:solidFill>
                  <a:srgbClr val="000000"/>
                </a:solidFill>
                <a:latin typeface="Segoe UI" panose="020B0502040204020203" pitchFamily="34" charset="0"/>
                <a:ea typeface="Segoe UI" panose="020B0502040204020203" pitchFamily="34" charset="0"/>
                <a:cs typeface="Segoe UI" panose="020B0502040204020203" pitchFamily="34" charset="0"/>
              </a:rPr>
              <a:t>Identify gaps in KPIs &amp; segments in the context of current reports;</a:t>
            </a:r>
            <a:r>
              <a:rPr lang="en-US" sz="1200" b="1" dirty="0">
                <a:solidFill>
                  <a:srgbClr val="000000"/>
                </a:solidFill>
                <a:latin typeface="Segoe UI" panose="020B0502040204020203" pitchFamily="34" charset="0"/>
                <a:ea typeface="Segoe UI" panose="020B0502040204020203" pitchFamily="34" charset="0"/>
                <a:cs typeface="Segoe UI" panose="020B0502040204020203" pitchFamily="34" charset="0"/>
              </a:rPr>
              <a:t> </a:t>
            </a:r>
            <a:r>
              <a:rPr lang="en-IN" sz="1200" dirty="0">
                <a:solidFill>
                  <a:srgbClr val="000000"/>
                </a:solidFill>
                <a:latin typeface="Segoe UI" panose="020B0502040204020203" pitchFamily="34" charset="0"/>
                <a:ea typeface="Segoe UI" panose="020B0502040204020203" pitchFamily="34" charset="0"/>
                <a:cs typeface="Segoe UI" panose="020B0502040204020203" pitchFamily="34" charset="0"/>
              </a:rPr>
              <a:t>Understand data sources, data flows; User interviews; </a:t>
            </a:r>
            <a:r>
              <a:rPr lang="en-US" sz="1200" dirty="0">
                <a:solidFill>
                  <a:srgbClr val="000000"/>
                </a:solidFill>
                <a:latin typeface="Segoe UI" panose="020B0502040204020203" pitchFamily="34" charset="0"/>
                <a:ea typeface="Segoe UI" panose="020B0502040204020203" pitchFamily="34" charset="0"/>
                <a:cs typeface="Segoe UI" panose="020B0502040204020203" pitchFamily="34" charset="0"/>
              </a:rPr>
              <a:t>Identify business objectives; Define KPI’s required vs used leveraging </a:t>
            </a:r>
            <a:r>
              <a:rPr lang="en-US" sz="1200" i="1" dirty="0">
                <a:solidFill>
                  <a:srgbClr val="000000"/>
                </a:solidFill>
                <a:latin typeface="Segoe UI" panose="020B0502040204020203" pitchFamily="34" charset="0"/>
                <a:ea typeface="Segoe UI" panose="020B0502040204020203" pitchFamily="34" charset="0"/>
                <a:cs typeface="Segoe UI" panose="020B0502040204020203" pitchFamily="34" charset="0"/>
              </a:rPr>
              <a:t>Digital Measurement Model </a:t>
            </a:r>
            <a:r>
              <a:rPr lang="en-US" sz="1200" dirty="0">
                <a:solidFill>
                  <a:srgbClr val="000000"/>
                </a:solidFill>
                <a:latin typeface="Segoe UI" panose="020B0502040204020203" pitchFamily="34" charset="0"/>
                <a:ea typeface="Segoe UI" panose="020B0502040204020203" pitchFamily="34" charset="0"/>
                <a:cs typeface="Segoe UI" panose="020B0502040204020203" pitchFamily="34" charset="0"/>
              </a:rPr>
              <a:t>(S.M.A.R.T KPI Framework)</a:t>
            </a:r>
            <a:endParaRPr lang="en-US" sz="12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defRPr/>
            </a:pPr>
            <a:r>
              <a:rPr lang="en-US" sz="1200" b="1" dirty="0">
                <a:solidFill>
                  <a:srgbClr val="000000"/>
                </a:solidFill>
                <a:latin typeface="Segoe UI" panose="020B0502040204020203" pitchFamily="34" charset="0"/>
                <a:ea typeface="Segoe UI" panose="020B0502040204020203" pitchFamily="34" charset="0"/>
                <a:cs typeface="Segoe UI" panose="020B0502040204020203" pitchFamily="34" charset="0"/>
              </a:rPr>
              <a:t>Design Wireframes</a:t>
            </a:r>
            <a:r>
              <a:rPr lang="en-US" sz="1200" dirty="0">
                <a:solidFill>
                  <a:srgbClr val="000000"/>
                </a:solidFill>
                <a:latin typeface="Segoe UI" panose="020B0502040204020203" pitchFamily="34" charset="0"/>
                <a:ea typeface="Segoe UI" panose="020B0502040204020203" pitchFamily="34" charset="0"/>
                <a:cs typeface="Segoe UI" panose="020B0502040204020203" pitchFamily="34" charset="0"/>
              </a:rPr>
              <a:t>: Understand detailed wireframe requirements; Iterate on wireframes and review with potential end users; Prioritize wireframes based on business needs and complexity of implementation; </a:t>
            </a:r>
            <a:r>
              <a:rPr lang="en-US" sz="1200" i="1" dirty="0">
                <a:solidFill>
                  <a:srgbClr val="000000"/>
                </a:solidFill>
                <a:latin typeface="Segoe UI" panose="020B0502040204020203" pitchFamily="34" charset="0"/>
                <a:ea typeface="Segoe UI" panose="020B0502040204020203" pitchFamily="34" charset="0"/>
                <a:cs typeface="Segoe UI" panose="020B0502040204020203" pitchFamily="34" charset="0"/>
              </a:rPr>
              <a:t>Beckon’s Formatting </a:t>
            </a:r>
            <a:r>
              <a:rPr lang="en-US" sz="1200" dirty="0">
                <a:solidFill>
                  <a:srgbClr val="000000"/>
                </a:solidFill>
                <a:latin typeface="Segoe UI" panose="020B0502040204020203" pitchFamily="34" charset="0"/>
                <a:ea typeface="Segoe UI" panose="020B0502040204020203" pitchFamily="34" charset="0"/>
                <a:cs typeface="Segoe UI" panose="020B0502040204020203" pitchFamily="34" charset="0"/>
              </a:rPr>
              <a:t>for increased readability of wireframes</a:t>
            </a:r>
          </a:p>
          <a:p>
            <a:pPr marL="171450" lvl="0" indent="-171450">
              <a:buFont typeface="Arial" panose="020B0604020202020204" pitchFamily="34" charset="0"/>
              <a:buChar char="•"/>
              <a:defRPr/>
            </a:pPr>
            <a:r>
              <a:rPr lang="en-US" sz="1200" b="1" dirty="0">
                <a:solidFill>
                  <a:srgbClr val="000000"/>
                </a:solidFill>
                <a:latin typeface="Segoe UI" panose="020B0502040204020203" pitchFamily="34" charset="0"/>
                <a:ea typeface="Segoe UI" panose="020B0502040204020203" pitchFamily="34" charset="0"/>
                <a:cs typeface="Segoe UI" panose="020B0502040204020203" pitchFamily="34" charset="0"/>
              </a:rPr>
              <a:t>Data Integration</a:t>
            </a:r>
            <a:r>
              <a:rPr lang="en-US" sz="1200" dirty="0">
                <a:solidFill>
                  <a:srgbClr val="000000"/>
                </a:solidFill>
                <a:latin typeface="Segoe UI" panose="020B0502040204020203" pitchFamily="34" charset="0"/>
                <a:ea typeface="Segoe UI" panose="020B0502040204020203" pitchFamily="34" charset="0"/>
                <a:cs typeface="Segoe UI" panose="020B0502040204020203" pitchFamily="34" charset="0"/>
              </a:rPr>
              <a:t>: Define architecture for the data integration layer; Design the data model for the analysis data mart; Recommendations on Data Integration process for report deployment on Pentaho</a:t>
            </a:r>
          </a:p>
          <a:p>
            <a:endParaRPr lang="en-US" sz="1200" baseline="0" dirty="0">
              <a:latin typeface="+mj-lt"/>
            </a:endParaRPr>
          </a:p>
          <a:p>
            <a:r>
              <a:rPr lang="en-US" sz="1200" baseline="0" dirty="0">
                <a:latin typeface="+mj-lt"/>
              </a:rPr>
              <a:t>Business Benefits</a:t>
            </a:r>
          </a:p>
          <a:p>
            <a:pPr marL="171450" lvl="0" indent="-171450">
              <a:buFont typeface="Arial" panose="020B0604020202020204" pitchFamily="34" charset="0"/>
              <a:buChar char="•"/>
              <a:defRPr/>
            </a:pPr>
            <a:r>
              <a:rPr lang="en-IN" sz="1200" dirty="0">
                <a:solidFill>
                  <a:srgbClr val="000000"/>
                </a:solidFill>
                <a:latin typeface="Segoe UI" panose="020B0502040204020203" pitchFamily="34" charset="0"/>
                <a:ea typeface="Segoe UI" panose="020B0502040204020203" pitchFamily="34" charset="0"/>
                <a:cs typeface="Segoe UI" panose="020B0502040204020203" pitchFamily="34" charset="0"/>
              </a:rPr>
              <a:t>Refined KPI framework that aligns with the business goals and targets</a:t>
            </a:r>
          </a:p>
          <a:p>
            <a:pPr marL="171450" lvl="0" indent="-171450">
              <a:buFont typeface="Arial" panose="020B0604020202020204" pitchFamily="34" charset="0"/>
              <a:buChar char="•"/>
              <a:defRPr/>
            </a:pPr>
            <a:r>
              <a:rPr lang="en-IN" sz="1200" dirty="0">
                <a:solidFill>
                  <a:srgbClr val="000000"/>
                </a:solidFill>
                <a:latin typeface="Segoe UI" panose="020B0502040204020203" pitchFamily="34" charset="0"/>
                <a:ea typeface="Segoe UI" panose="020B0502040204020203" pitchFamily="34" charset="0"/>
                <a:cs typeface="Segoe UI" panose="020B0502040204020203" pitchFamily="34" charset="0"/>
              </a:rPr>
              <a:t>Visually insightful wireframes that will be implemented as dashboards to drive business decisions</a:t>
            </a:r>
          </a:p>
          <a:p>
            <a:pPr marL="171450" lvl="0" indent="-171450">
              <a:buFont typeface="Arial" panose="020B0604020202020204" pitchFamily="34" charset="0"/>
              <a:buChar char="•"/>
              <a:defRPr/>
            </a:pPr>
            <a:r>
              <a:rPr lang="en-IN" sz="1200" dirty="0">
                <a:solidFill>
                  <a:srgbClr val="000000"/>
                </a:solidFill>
                <a:latin typeface="Segoe UI" panose="020B0502040204020203" pitchFamily="34" charset="0"/>
                <a:ea typeface="Segoe UI" panose="020B0502040204020203" pitchFamily="34" charset="0"/>
                <a:cs typeface="Segoe UI" panose="020B0502040204020203" pitchFamily="34" charset="0"/>
              </a:rPr>
              <a:t>Detailed data model and data flow for implementation of the wireframes</a:t>
            </a:r>
          </a:p>
          <a:p>
            <a:pPr marL="171450" lvl="0" indent="-171450">
              <a:buFont typeface="Arial" panose="020B0604020202020204" pitchFamily="34" charset="0"/>
              <a:buChar char="•"/>
              <a:defRPr/>
            </a:pPr>
            <a:r>
              <a:rPr lang="en-IN" sz="1200" dirty="0">
                <a:solidFill>
                  <a:srgbClr val="000000"/>
                </a:solidFill>
                <a:latin typeface="Segoe UI" panose="020B0502040204020203" pitchFamily="34" charset="0"/>
                <a:ea typeface="Segoe UI" panose="020B0502040204020203" pitchFamily="34" charset="0"/>
                <a:cs typeface="Segoe UI" panose="020B0502040204020203" pitchFamily="34" charset="0"/>
              </a:rPr>
              <a:t>Future analytics road map laid out based on the data model, for better understanding of the business to help drive successful business decisions</a:t>
            </a:r>
          </a:p>
          <a:p>
            <a:endParaRPr lang="en-US" sz="1200" baseline="0" dirty="0">
              <a:latin typeface="+mj-lt"/>
            </a:endParaRPr>
          </a:p>
        </p:txBody>
      </p:sp>
      <p:sp>
        <p:nvSpPr>
          <p:cNvPr id="4" name="Slide Number Placeholder 3"/>
          <p:cNvSpPr>
            <a:spLocks noGrp="1"/>
          </p:cNvSpPr>
          <p:nvPr>
            <p:ph type="sldNum" sz="quarter" idx="10"/>
          </p:nvPr>
        </p:nvSpPr>
        <p:spPr/>
        <p:txBody>
          <a:bodyPr/>
          <a:lstStyle/>
          <a:p>
            <a:fld id="{D2A25927-BB9A-4002-8246-FE8A4333C5BE}" type="slidenum">
              <a:rPr lang="en-US" smtClean="0"/>
              <a:t>73</a:t>
            </a:fld>
            <a:endParaRPr lang="en-US" dirty="0"/>
          </a:p>
        </p:txBody>
      </p:sp>
    </p:spTree>
    <p:extLst>
      <p:ext uri="{BB962C8B-B14F-4D97-AF65-F5344CB8AC3E}">
        <p14:creationId xmlns:p14="http://schemas.microsoft.com/office/powerpoint/2010/main" val="27231386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40BBCC3-035C-4387-95D3-19CFC8C43534}" type="slidenum">
              <a:rPr lang="en-US" smtClean="0"/>
              <a:t>74</a:t>
            </a:fld>
            <a:endParaRPr lang="en-US" dirty="0"/>
          </a:p>
        </p:txBody>
      </p:sp>
    </p:spTree>
    <p:extLst>
      <p:ext uri="{BB962C8B-B14F-4D97-AF65-F5344CB8AC3E}">
        <p14:creationId xmlns:p14="http://schemas.microsoft.com/office/powerpoint/2010/main" val="19418569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Chemoil</a:t>
            </a:r>
            <a:r>
              <a:rPr lang="en-IN" baseline="0" dirty="0"/>
              <a:t> – Trading Analytics</a:t>
            </a:r>
          </a:p>
          <a:p>
            <a:endParaRPr lang="en-IN" baseline="0" dirty="0"/>
          </a:p>
          <a:p>
            <a:r>
              <a:rPr lang="en-IN" b="1" baseline="0" dirty="0"/>
              <a:t>Business Objective:</a:t>
            </a:r>
          </a:p>
          <a:p>
            <a:endParaRPr lang="en-IN" baseline="0" dirty="0"/>
          </a:p>
          <a:p>
            <a:pPr marL="285750" indent="-285750" fontAlgn="base">
              <a:spcBef>
                <a:spcPts val="600"/>
              </a:spcBef>
              <a:spcAft>
                <a:spcPct val="0"/>
              </a:spcAft>
              <a:buClr>
                <a:srgbClr val="0061B2"/>
              </a:buClr>
              <a:buFont typeface="Arial" panose="020B0604020202020204" pitchFamily="34" charset="0"/>
              <a:buChar char="•"/>
            </a:pPr>
            <a:r>
              <a:rPr lang="en-US" sz="1200" kern="0" dirty="0">
                <a:solidFill>
                  <a:srgbClr val="000000"/>
                </a:solidFill>
                <a:latin typeface="Segoe UI Light" panose="020B0502040204020203" pitchFamily="34" charset="0"/>
              </a:rPr>
              <a:t>Develop a robust risk management strategy to account for the high levels of volatility in the crude oil market </a:t>
            </a:r>
          </a:p>
          <a:p>
            <a:pPr marL="285750" indent="-285750" fontAlgn="base">
              <a:spcBef>
                <a:spcPts val="600"/>
              </a:spcBef>
              <a:spcAft>
                <a:spcPct val="0"/>
              </a:spcAft>
              <a:buClr>
                <a:srgbClr val="0061B2"/>
              </a:buClr>
              <a:buFont typeface="Arial" panose="020B0604020202020204" pitchFamily="34" charset="0"/>
              <a:buChar char="•"/>
            </a:pPr>
            <a:r>
              <a:rPr lang="en-US" sz="1200" kern="0" dirty="0">
                <a:solidFill>
                  <a:srgbClr val="000000"/>
                </a:solidFill>
                <a:latin typeface="Segoe UI Light" panose="020B0502040204020203" pitchFamily="34" charset="0"/>
              </a:rPr>
              <a:t>Validate existing hypotheses around the relationships between various  portfolio  indices and its corresponding hedge instruments</a:t>
            </a:r>
          </a:p>
          <a:p>
            <a:pPr marL="0" indent="0" fontAlgn="base">
              <a:spcBef>
                <a:spcPts val="600"/>
              </a:spcBef>
              <a:spcAft>
                <a:spcPct val="0"/>
              </a:spcAft>
              <a:buClr>
                <a:srgbClr val="0061B2"/>
              </a:buClr>
              <a:buFont typeface="Arial" panose="020B0604020202020204" pitchFamily="34" charset="0"/>
              <a:buNone/>
            </a:pPr>
            <a:endParaRPr lang="en-US" sz="1200" kern="0" dirty="0">
              <a:solidFill>
                <a:srgbClr val="000000"/>
              </a:solidFill>
              <a:latin typeface="Segoe UI Light" panose="020B0502040204020203" pitchFamily="34" charset="0"/>
            </a:endParaRPr>
          </a:p>
          <a:p>
            <a:pPr marL="0" indent="0" fontAlgn="base">
              <a:spcBef>
                <a:spcPts val="600"/>
              </a:spcBef>
              <a:spcAft>
                <a:spcPct val="0"/>
              </a:spcAft>
              <a:buClr>
                <a:srgbClr val="0061B2"/>
              </a:buClr>
              <a:buFont typeface="Arial" panose="020B0604020202020204" pitchFamily="34" charset="0"/>
              <a:buNone/>
            </a:pPr>
            <a:r>
              <a:rPr lang="en-US" sz="1200" b="1" kern="0" dirty="0" err="1">
                <a:solidFill>
                  <a:srgbClr val="000000"/>
                </a:solidFill>
                <a:latin typeface="Segoe UI Light" panose="020B0502040204020203" pitchFamily="34" charset="0"/>
              </a:rPr>
              <a:t>LatentView’s</a:t>
            </a:r>
            <a:r>
              <a:rPr lang="en-US" sz="1200" b="1" kern="0" dirty="0">
                <a:solidFill>
                  <a:srgbClr val="000000"/>
                </a:solidFill>
                <a:latin typeface="Segoe UI Light" panose="020B0502040204020203" pitchFamily="34" charset="0"/>
              </a:rPr>
              <a:t> Solution:</a:t>
            </a:r>
          </a:p>
          <a:p>
            <a:pPr marL="285750" indent="-285750" fontAlgn="base">
              <a:spcBef>
                <a:spcPts val="600"/>
              </a:spcBef>
              <a:spcAft>
                <a:spcPct val="0"/>
              </a:spcAft>
              <a:buClr>
                <a:srgbClr val="0061B2"/>
              </a:buClr>
              <a:buFont typeface="Arial" panose="020B0604020202020204" pitchFamily="34" charset="0"/>
              <a:buChar char="•"/>
            </a:pPr>
            <a:r>
              <a:rPr lang="en-US" sz="1200" kern="0" dirty="0">
                <a:solidFill>
                  <a:srgbClr val="000000"/>
                </a:solidFill>
                <a:latin typeface="Segoe UI Light" panose="020B0502040204020203" pitchFamily="34" charset="0"/>
              </a:rPr>
              <a:t>Price forecasting models using time series techniques were developed on both the portfolio indices and hedging instruments. </a:t>
            </a:r>
          </a:p>
          <a:p>
            <a:pPr marL="285750" indent="-285750" fontAlgn="base">
              <a:spcBef>
                <a:spcPts val="600"/>
              </a:spcBef>
              <a:spcAft>
                <a:spcPct val="0"/>
              </a:spcAft>
              <a:buClr>
                <a:srgbClr val="0061B2"/>
              </a:buClr>
              <a:buFont typeface="Arial" panose="020B0604020202020204" pitchFamily="34" charset="0"/>
              <a:buChar char="•"/>
            </a:pPr>
            <a:r>
              <a:rPr lang="en-US" sz="1200" kern="0" dirty="0">
                <a:solidFill>
                  <a:srgbClr val="000000"/>
                </a:solidFill>
                <a:latin typeface="Segoe UI Light" panose="020B0502040204020203" pitchFamily="34" charset="0"/>
              </a:rPr>
              <a:t>Quantification of portfolio risk based on profiling the historical inventory data for average depletion rates/day by portfolio indices</a:t>
            </a:r>
          </a:p>
          <a:p>
            <a:pPr marL="285750" indent="-285750" fontAlgn="base">
              <a:spcBef>
                <a:spcPts val="600"/>
              </a:spcBef>
              <a:spcAft>
                <a:spcPct val="0"/>
              </a:spcAft>
              <a:buClr>
                <a:srgbClr val="0061B2"/>
              </a:buClr>
              <a:buFont typeface="Arial" panose="020B0604020202020204" pitchFamily="34" charset="0"/>
              <a:buChar char="•"/>
            </a:pPr>
            <a:r>
              <a:rPr lang="en-US" sz="1200" kern="0" dirty="0">
                <a:solidFill>
                  <a:srgbClr val="000000"/>
                </a:solidFill>
                <a:latin typeface="Segoe UI Light" panose="020B0502040204020203" pitchFamily="34" charset="0"/>
              </a:rPr>
              <a:t>Non-linear optimization framework that combines the price predictions with the risk quantification to arrive at an optimal hedging strategy that minimized the portfolio risk while maximizing its returns</a:t>
            </a:r>
          </a:p>
          <a:p>
            <a:pPr marL="0" indent="0" fontAlgn="base">
              <a:spcBef>
                <a:spcPts val="600"/>
              </a:spcBef>
              <a:spcAft>
                <a:spcPct val="0"/>
              </a:spcAft>
              <a:buClr>
                <a:srgbClr val="0061B2"/>
              </a:buClr>
              <a:buFont typeface="Arial" panose="020B0604020202020204" pitchFamily="34" charset="0"/>
              <a:buNone/>
            </a:pPr>
            <a:endParaRPr lang="en-US" sz="1200" kern="0" dirty="0">
              <a:solidFill>
                <a:srgbClr val="000000"/>
              </a:solidFill>
              <a:latin typeface="Segoe UI Light" panose="020B0502040204020203" pitchFamily="34" charset="0"/>
            </a:endParaRPr>
          </a:p>
          <a:p>
            <a:pPr marL="0" indent="0" fontAlgn="base">
              <a:spcBef>
                <a:spcPts val="600"/>
              </a:spcBef>
              <a:spcAft>
                <a:spcPct val="0"/>
              </a:spcAft>
              <a:buClr>
                <a:srgbClr val="0061B2"/>
              </a:buClr>
              <a:buFont typeface="Arial" panose="020B0604020202020204" pitchFamily="34" charset="0"/>
              <a:buNone/>
            </a:pPr>
            <a:r>
              <a:rPr lang="en-US" sz="1200" b="1" kern="0" dirty="0">
                <a:solidFill>
                  <a:srgbClr val="000000"/>
                </a:solidFill>
                <a:latin typeface="Segoe UI Light" panose="020B0502040204020203" pitchFamily="34" charset="0"/>
              </a:rPr>
              <a:t>Business Benefits:</a:t>
            </a:r>
          </a:p>
          <a:p>
            <a:pPr marL="285750" indent="-285750" fontAlgn="base">
              <a:spcBef>
                <a:spcPts val="600"/>
              </a:spcBef>
              <a:spcAft>
                <a:spcPct val="0"/>
              </a:spcAft>
              <a:buClr>
                <a:srgbClr val="0061B2"/>
              </a:buClr>
              <a:buFont typeface="Arial" panose="020B0604020202020204" pitchFamily="34" charset="0"/>
              <a:buChar char="•"/>
            </a:pPr>
            <a:r>
              <a:rPr lang="en-US" sz="1300" kern="0" dirty="0">
                <a:solidFill>
                  <a:srgbClr val="000000"/>
                </a:solidFill>
                <a:latin typeface="Segoe UI Light" panose="020B0502040204020203" pitchFamily="34" charset="0"/>
              </a:rPr>
              <a:t>Robust hedging strategy that maximizes returns while minimizing portfolio risks</a:t>
            </a:r>
          </a:p>
          <a:p>
            <a:pPr marL="285750" indent="-285750" fontAlgn="base">
              <a:spcBef>
                <a:spcPts val="600"/>
              </a:spcBef>
              <a:spcAft>
                <a:spcPct val="0"/>
              </a:spcAft>
              <a:buClr>
                <a:srgbClr val="0061B2"/>
              </a:buClr>
              <a:buFont typeface="Arial" panose="020B0604020202020204" pitchFamily="34" charset="0"/>
              <a:buChar char="•"/>
            </a:pPr>
            <a:r>
              <a:rPr lang="en-US" sz="1300" kern="0" dirty="0">
                <a:solidFill>
                  <a:srgbClr val="000000"/>
                </a:solidFill>
                <a:latin typeface="Segoe UI Light" panose="020B0502040204020203" pitchFamily="34" charset="0"/>
              </a:rPr>
              <a:t>Enabled the client answer quantitatively:</a:t>
            </a:r>
          </a:p>
          <a:p>
            <a:pPr marL="742950" lvl="1" indent="-285750" fontAlgn="base">
              <a:spcBef>
                <a:spcPts val="600"/>
              </a:spcBef>
              <a:spcAft>
                <a:spcPct val="0"/>
              </a:spcAft>
              <a:buClr>
                <a:srgbClr val="0061B2"/>
              </a:buClr>
              <a:buFont typeface="Arial" panose="020B0604020202020204" pitchFamily="34" charset="0"/>
              <a:buChar char="•"/>
            </a:pPr>
            <a:r>
              <a:rPr lang="en-US" sz="1300" kern="0" dirty="0">
                <a:solidFill>
                  <a:srgbClr val="000000"/>
                </a:solidFill>
                <a:latin typeface="Segoe UI Light" panose="020B0502040204020203" pitchFamily="34" charset="0"/>
              </a:rPr>
              <a:t>What is the amount of risk carried in the portfolio?</a:t>
            </a:r>
          </a:p>
          <a:p>
            <a:pPr marL="742950" lvl="1" indent="-285750" fontAlgn="base">
              <a:spcBef>
                <a:spcPts val="600"/>
              </a:spcBef>
              <a:spcAft>
                <a:spcPct val="0"/>
              </a:spcAft>
              <a:buClr>
                <a:srgbClr val="0061B2"/>
              </a:buClr>
              <a:buFont typeface="Arial" panose="020B0604020202020204" pitchFamily="34" charset="0"/>
              <a:buChar char="•"/>
            </a:pPr>
            <a:r>
              <a:rPr lang="en-US" sz="1300" kern="0" dirty="0">
                <a:solidFill>
                  <a:srgbClr val="000000"/>
                </a:solidFill>
                <a:latin typeface="Segoe UI Light" panose="020B0502040204020203" pitchFamily="34" charset="0"/>
              </a:rPr>
              <a:t>What instruments should be used for the hedge and in which direction? </a:t>
            </a:r>
          </a:p>
          <a:p>
            <a:pPr marL="742950" lvl="1" indent="-285750" fontAlgn="base">
              <a:spcBef>
                <a:spcPts val="600"/>
              </a:spcBef>
              <a:spcAft>
                <a:spcPct val="0"/>
              </a:spcAft>
              <a:buClr>
                <a:srgbClr val="0061B2"/>
              </a:buClr>
              <a:buFont typeface="Arial" panose="020B0604020202020204" pitchFamily="34" charset="0"/>
              <a:buChar char="•"/>
            </a:pPr>
            <a:r>
              <a:rPr lang="en-US" sz="1300" kern="0" dirty="0">
                <a:solidFill>
                  <a:srgbClr val="000000"/>
                </a:solidFill>
                <a:latin typeface="Segoe UI Light" panose="020B0502040204020203" pitchFamily="34" charset="0"/>
              </a:rPr>
              <a:t>How much of the portfolio should be hedged for maximum returns?</a:t>
            </a:r>
          </a:p>
          <a:p>
            <a:pPr marL="0" indent="0" fontAlgn="base">
              <a:spcBef>
                <a:spcPts val="600"/>
              </a:spcBef>
              <a:spcAft>
                <a:spcPct val="0"/>
              </a:spcAft>
              <a:buClr>
                <a:srgbClr val="0061B2"/>
              </a:buClr>
              <a:buFont typeface="Arial" panose="020B0604020202020204" pitchFamily="34" charset="0"/>
              <a:buNone/>
            </a:pPr>
            <a:endParaRPr lang="en-US" sz="1200" kern="0" dirty="0">
              <a:solidFill>
                <a:srgbClr val="000000"/>
              </a:solidFill>
              <a:latin typeface="Segoe UI Light" panose="020B0502040204020203" pitchFamily="34" charset="0"/>
            </a:endParaRPr>
          </a:p>
          <a:p>
            <a:pPr marL="0" indent="0" fontAlgn="base">
              <a:spcBef>
                <a:spcPts val="600"/>
              </a:spcBef>
              <a:spcAft>
                <a:spcPct val="0"/>
              </a:spcAft>
              <a:buClr>
                <a:srgbClr val="0061B2"/>
              </a:buClr>
              <a:buFont typeface="Arial" panose="020B0604020202020204" pitchFamily="34" charset="0"/>
              <a:buNone/>
            </a:pPr>
            <a:endParaRPr lang="en-US" sz="1200" kern="0" dirty="0">
              <a:solidFill>
                <a:srgbClr val="000000"/>
              </a:solidFill>
              <a:latin typeface="Segoe UI Light" panose="020B0502040204020203" pitchFamily="34" charset="0"/>
            </a:endParaRPr>
          </a:p>
          <a:p>
            <a:endParaRPr lang="en-IN" baseline="0" dirty="0"/>
          </a:p>
          <a:p>
            <a:endParaRPr lang="en-IN" baseline="0" dirty="0"/>
          </a:p>
          <a:p>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75</a:t>
            </a:fld>
            <a:endParaRPr lang="en-US" dirty="0"/>
          </a:p>
        </p:txBody>
      </p:sp>
    </p:spTree>
    <p:extLst>
      <p:ext uri="{BB962C8B-B14F-4D97-AF65-F5344CB8AC3E}">
        <p14:creationId xmlns:p14="http://schemas.microsoft.com/office/powerpoint/2010/main" val="944279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318469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Hotwire-</a:t>
            </a:r>
            <a:r>
              <a:rPr lang="en-IN" b="1" baseline="0" dirty="0"/>
              <a:t> OPM bidding</a:t>
            </a:r>
          </a:p>
          <a:p>
            <a:endParaRPr lang="en-IN" baseline="0" dirty="0"/>
          </a:p>
          <a:p>
            <a:pPr algn="just">
              <a:buClr>
                <a:srgbClr val="0061B2"/>
              </a:buClr>
              <a:buSzPct val="100000"/>
              <a:defRPr/>
            </a:pPr>
            <a:r>
              <a:rPr lang="en-US" sz="1200" b="1" dirty="0">
                <a:solidFill>
                  <a:srgbClr val="44546A"/>
                </a:solidFill>
              </a:rPr>
              <a:t>Business Objective:</a:t>
            </a:r>
          </a:p>
          <a:p>
            <a:pPr algn="just">
              <a:buClr>
                <a:srgbClr val="0061B2"/>
              </a:buClr>
              <a:buSzPct val="100000"/>
              <a:defRPr/>
            </a:pPr>
            <a:r>
              <a:rPr lang="en-US" sz="1200" b="0" dirty="0">
                <a:solidFill>
                  <a:srgbClr val="44546A"/>
                </a:solidFill>
              </a:rPr>
              <a:t>Minimize the bidding</a:t>
            </a:r>
            <a:r>
              <a:rPr lang="en-US" sz="1200" b="0" baseline="0" dirty="0">
                <a:solidFill>
                  <a:srgbClr val="44546A"/>
                </a:solidFill>
              </a:rPr>
              <a:t> cost to reduce advertisement cost and higher conversion rate by getting the first spots.</a:t>
            </a:r>
            <a:endParaRPr lang="en-US" sz="1200" dirty="0">
              <a:solidFill>
                <a:srgbClr val="000000"/>
              </a:solidFill>
            </a:endParaRPr>
          </a:p>
          <a:p>
            <a:pPr marL="0" indent="0">
              <a:buFont typeface="Wingdings" panose="05000000000000000000" pitchFamily="2" charset="2"/>
              <a:buNone/>
            </a:pP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LatentView Solution: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dirty="0">
                <a:latin typeface="Segoe UI" panose="020B0502040204020203" pitchFamily="34" charset="0"/>
                <a:cs typeface="Segoe UI" panose="020B0502040204020203" pitchFamily="34" charset="0"/>
              </a:rPr>
              <a:t>K-means clustering was used and 2,514 cities were put under 10 clusters.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dirty="0">
                <a:latin typeface="Segoe UI" panose="020B0502040204020203" pitchFamily="34" charset="0"/>
                <a:cs typeface="Segoe UI" panose="020B0502040204020203" pitchFamily="34" charset="0"/>
              </a:rPr>
              <a:t>Entire Forecasting process which uses exponential smoothing is automated and acts a tool for prediction.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dirty="0">
                <a:latin typeface="Segoe UI" panose="020B0502040204020203" pitchFamily="34" charset="0"/>
                <a:cs typeface="Segoe UI" panose="020B0502040204020203" pitchFamily="34" charset="0"/>
              </a:rPr>
              <a:t>This tool iterates through every city at each DTA(Days to arrival) level and does prediction for the upcoming week</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dirty="0">
                <a:latin typeface="Segoe UI" panose="020B0502040204020203" pitchFamily="34" charset="0"/>
                <a:cs typeface="Segoe UI" panose="020B0502040204020203" pitchFamily="34" charset="0"/>
              </a:rPr>
              <a:t>We get the forecasted Quoters, Txns and PR as a result and the tool also calculates the breakeven CPC for each City * DTA combination.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1" i="0" u="none" strike="noStrike" kern="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Quoters : </a:t>
            </a:r>
            <a:r>
              <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No. of people who will hit the </a:t>
            </a:r>
            <a:r>
              <a:rPr lang="en-US" sz="1200" b="0" i="0" kern="1200" dirty="0">
                <a:solidFill>
                  <a:schemeClr val="tx1"/>
                </a:solidFill>
                <a:effectLst/>
                <a:latin typeface="+mn-lt"/>
                <a:ea typeface="+mn-ea"/>
                <a:cs typeface="+mn-cs"/>
              </a:rPr>
              <a:t>hotwire site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Transaction : </a:t>
            </a:r>
            <a:r>
              <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No. of people who transit on hotwire  </a:t>
            </a:r>
            <a:r>
              <a:rPr lang="en-US" sz="1400" b="0" i="0" kern="1200" dirty="0">
                <a:solidFill>
                  <a:schemeClr val="tx1"/>
                </a:solidFill>
                <a:effectLst/>
                <a:latin typeface="+mn-lt"/>
                <a:ea typeface="+mn-ea"/>
                <a:cs typeface="+mn-cs"/>
              </a:rPr>
              <a:t>after redirecting </a:t>
            </a:r>
            <a:endPar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AU" sz="12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Purchase Rate </a:t>
            </a:r>
            <a:r>
              <a:rPr kumimoji="0" lang="en-AU" sz="12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 </a:t>
            </a:r>
            <a:r>
              <a:rPr kumimoji="0" lang="en-US" sz="1200" b="0" i="0" u="none" strike="noStrike" kern="1200" cap="none" spc="0" normalizeH="0" baseline="0" noProof="0" dirty="0">
                <a:ln>
                  <a:noFill/>
                </a:ln>
                <a:solidFill>
                  <a:schemeClr val="tx1"/>
                </a:solidFill>
                <a:effectLst/>
                <a:uLnTx/>
                <a:uFillTx/>
                <a:latin typeface="+mn-lt"/>
                <a:ea typeface="+mn-ea"/>
                <a:cs typeface="+mn-cs"/>
              </a:rPr>
              <a:t> T</a:t>
            </a:r>
            <a:r>
              <a:rPr lang="en-US" sz="1200" b="0" i="0" kern="1200" dirty="0" err="1">
                <a:solidFill>
                  <a:schemeClr val="tx1"/>
                </a:solidFill>
                <a:effectLst/>
                <a:latin typeface="+mn-lt"/>
                <a:ea typeface="+mn-ea"/>
                <a:cs typeface="+mn-cs"/>
              </a:rPr>
              <a:t>ransaction</a:t>
            </a:r>
            <a:r>
              <a:rPr lang="en-US" sz="1200" b="0" i="0" kern="1200" dirty="0">
                <a:solidFill>
                  <a:schemeClr val="tx1"/>
                </a:solidFill>
                <a:effectLst/>
                <a:latin typeface="+mn-lt"/>
                <a:ea typeface="+mn-ea"/>
                <a:cs typeface="+mn-cs"/>
              </a:rPr>
              <a:t>/Quoters</a:t>
            </a:r>
            <a:endParaRPr kumimoji="0" lang="en-AU" sz="12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800100" marR="0" lvl="1" indent="-342900" algn="ctr"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AU" sz="12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1" i="0" u="none" strike="noStrike" kern="0" cap="none" spc="-96" normalizeH="0" baseline="0" noProof="0" dirty="0">
              <a:ln w="3175">
                <a:noFill/>
              </a:ln>
              <a:solidFill>
                <a:sysClr val="windowText" lastClr="000000"/>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1" i="0" u="none" strike="noStrike" kern="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76</a:t>
            </a:fld>
            <a:endParaRPr lang="en-US" dirty="0"/>
          </a:p>
        </p:txBody>
      </p:sp>
    </p:spTree>
    <p:extLst>
      <p:ext uri="{BB962C8B-B14F-4D97-AF65-F5344CB8AC3E}">
        <p14:creationId xmlns:p14="http://schemas.microsoft.com/office/powerpoint/2010/main" val="37920680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77</a:t>
            </a:fld>
            <a:endParaRPr lang="en-US" dirty="0"/>
          </a:p>
        </p:txBody>
      </p:sp>
    </p:spTree>
    <p:extLst>
      <p:ext uri="{BB962C8B-B14F-4D97-AF65-F5344CB8AC3E}">
        <p14:creationId xmlns:p14="http://schemas.microsoft.com/office/powerpoint/2010/main" val="3922828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40BBCC3-035C-4387-95D3-19CFC8C43534}" type="slidenum">
              <a:rPr lang="en-US" smtClean="0"/>
              <a:t>78</a:t>
            </a:fld>
            <a:endParaRPr lang="en-US" dirty="0"/>
          </a:p>
        </p:txBody>
      </p:sp>
    </p:spTree>
    <p:extLst>
      <p:ext uri="{BB962C8B-B14F-4D97-AF65-F5344CB8AC3E}">
        <p14:creationId xmlns:p14="http://schemas.microsoft.com/office/powerpoint/2010/main" val="2958013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79</a:t>
            </a:fld>
            <a:endParaRPr lang="en-US" dirty="0"/>
          </a:p>
        </p:txBody>
      </p:sp>
    </p:spTree>
    <p:extLst>
      <p:ext uri="{BB962C8B-B14F-4D97-AF65-F5344CB8AC3E}">
        <p14:creationId xmlns:p14="http://schemas.microsoft.com/office/powerpoint/2010/main" val="1833028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Cisco - Early Warning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Notes:</a:t>
            </a:r>
          </a:p>
          <a:p>
            <a:r>
              <a:rPr lang="en-US" sz="1200" b="1" dirty="0">
                <a:solidFill>
                  <a:srgbClr val="44546A"/>
                </a:solidFill>
              </a:rPr>
              <a:t>Business Objective:</a:t>
            </a:r>
          </a:p>
          <a:p>
            <a:r>
              <a:rPr lang="en-US" sz="1200" dirty="0">
                <a:solidFill>
                  <a:srgbClr val="000000"/>
                </a:solidFill>
              </a:rPr>
              <a:t>A POC to build an Early Warning System (EWS) to predict the probability of an incoming service request (SR) turning CAP.</a:t>
            </a:r>
          </a:p>
          <a:p>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44546A"/>
                </a:solidFill>
              </a:rPr>
              <a:t>LatentView Solution: </a:t>
            </a:r>
          </a:p>
          <a:p>
            <a:r>
              <a:rPr lang="en-US" sz="1200" dirty="0">
                <a:solidFill>
                  <a:srgbClr val="000000"/>
                </a:solidFill>
              </a:rPr>
              <a:t>Phase 1 - Data Profiling</a:t>
            </a:r>
          </a:p>
          <a:p>
            <a:r>
              <a:rPr lang="en-US" sz="1200" dirty="0">
                <a:solidFill>
                  <a:srgbClr val="000000"/>
                </a:solidFill>
                <a:ea typeface="Times New Roman" panose="02020603050405020304" pitchFamily="18" charset="0"/>
                <a:cs typeface="Mangal" panose="02040503050203030202" pitchFamily="18" charset="0"/>
              </a:rPr>
              <a:t>Phase II - EWS – Model building for Structured Data</a:t>
            </a:r>
          </a:p>
          <a:p>
            <a:r>
              <a:rPr lang="en-US" sz="1200" dirty="0">
                <a:solidFill>
                  <a:srgbClr val="000000"/>
                </a:solidFill>
                <a:ea typeface="Times New Roman" panose="02020603050405020304" pitchFamily="18" charset="0"/>
                <a:cs typeface="Mangal" panose="02040503050203030202" pitchFamily="18" charset="0"/>
              </a:rPr>
              <a:t>Phase III - EWS - Model for Unstructured Data</a:t>
            </a:r>
          </a:p>
          <a:p>
            <a:r>
              <a:rPr lang="en-US" sz="1200" dirty="0">
                <a:solidFill>
                  <a:srgbClr val="000000"/>
                </a:solidFill>
                <a:ea typeface="Times New Roman" panose="02020603050405020304" pitchFamily="18" charset="0"/>
                <a:cs typeface="Mangal" panose="02040503050203030202" pitchFamily="18" charset="0"/>
              </a:rPr>
              <a:t>Finding Recommendations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44546A"/>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44546A"/>
                </a:solidFill>
              </a:rPr>
              <a:t>Business Benefits: </a:t>
            </a:r>
          </a:p>
          <a:p>
            <a:pPr>
              <a:buSzPct val="120000"/>
            </a:pPr>
            <a:r>
              <a:rPr lang="en-US" sz="1200" dirty="0">
                <a:solidFill>
                  <a:srgbClr val="000000"/>
                </a:solidFill>
              </a:rPr>
              <a:t>Phase I - Nearly 90% of the SR’s raised had initial severity level 3 for the period of Jan-Mar 13’</a:t>
            </a:r>
          </a:p>
          <a:p>
            <a:pPr>
              <a:buSzPct val="120000"/>
            </a:pPr>
            <a:r>
              <a:rPr lang="en-US" sz="1200" dirty="0">
                <a:solidFill>
                  <a:srgbClr val="000000"/>
                </a:solidFill>
              </a:rPr>
              <a:t>Incidents with severity level 3 and resolved within 8 days and severity level 4 have a very low probability of turning CAP</a:t>
            </a:r>
          </a:p>
          <a:p>
            <a:pPr>
              <a:buSzPct val="120000"/>
            </a:pPr>
            <a:r>
              <a:rPr lang="en-US" sz="1200" dirty="0">
                <a:solidFill>
                  <a:prstClr val="black"/>
                </a:solidFill>
              </a:rPr>
              <a:t>The structured model captures 85% of the CAP SRs within 10% of the total SRs</a:t>
            </a:r>
          </a:p>
          <a:p>
            <a:pPr>
              <a:buSzPct val="120000"/>
            </a:pPr>
            <a:r>
              <a:rPr lang="en-IN" sz="1200" dirty="0">
                <a:solidFill>
                  <a:prstClr val="black"/>
                </a:solidFill>
              </a:rPr>
              <a:t>Model with unstructured data captures 90% CAPs within 10% of SRs, whereas model with structured data captures only 85% CAPs</a:t>
            </a:r>
          </a:p>
          <a:p>
            <a:pPr>
              <a:buSzPct val="120000"/>
            </a:pPr>
            <a:r>
              <a:rPr lang="en-US" sz="1200" dirty="0">
                <a:solidFill>
                  <a:prstClr val="black"/>
                </a:solidFill>
              </a:rPr>
              <a:t>Model recommends that 5000 SRs should be serviced as potential cap SRs when 3 months of SR data are used for scoring</a:t>
            </a:r>
          </a:p>
          <a:p>
            <a:pPr>
              <a:buSzPct val="120000"/>
            </a:pPr>
            <a:r>
              <a:rPr lang="en-US" sz="1200" dirty="0">
                <a:solidFill>
                  <a:prstClr val="black"/>
                </a:solidFill>
              </a:rPr>
              <a:t>The overall benefit of servicing 5000 SRs recommended by the model would be around $30 Million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44546A"/>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44546A"/>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44546A"/>
              </a:solidFill>
            </a:endParaRP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80</a:t>
            </a:fld>
            <a:endParaRPr lang="en-US" dirty="0"/>
          </a:p>
        </p:txBody>
      </p:sp>
    </p:spTree>
    <p:extLst>
      <p:ext uri="{BB962C8B-B14F-4D97-AF65-F5344CB8AC3E}">
        <p14:creationId xmlns:p14="http://schemas.microsoft.com/office/powerpoint/2010/main" val="13165011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Philips</a:t>
            </a:r>
            <a:r>
              <a:rPr lang="en-IN" baseline="0" dirty="0"/>
              <a:t> Market Penetration Analysis</a:t>
            </a:r>
            <a:endParaRPr lang="en-IN" dirty="0"/>
          </a:p>
          <a:p>
            <a:endParaRPr lang="en-IN" baseline="0" dirty="0"/>
          </a:p>
          <a:p>
            <a:r>
              <a:rPr lang="en-US" sz="1200" b="1" dirty="0">
                <a:solidFill>
                  <a:srgbClr val="44546A"/>
                </a:solidFill>
              </a:rPr>
              <a:t>Business Objective:</a:t>
            </a:r>
          </a:p>
          <a:p>
            <a:pPr marL="285750" lvl="0" indent="-285750" algn="just">
              <a:buClr>
                <a:srgbClr val="0061B2"/>
              </a:buClr>
              <a:buSzPct val="100000"/>
              <a:buFont typeface="Wingdings" panose="05000000000000000000" pitchFamily="2" charset="2"/>
              <a:buChar char="§"/>
              <a:defRPr/>
            </a:pPr>
            <a:r>
              <a:rPr lang="en-IN" sz="1200" kern="0" dirty="0">
                <a:solidFill>
                  <a:srgbClr val="000000"/>
                </a:solidFill>
                <a:ea typeface="Calibri"/>
                <a:cs typeface="Calibri"/>
                <a:sym typeface="Calibri"/>
                <a:rtl val="0"/>
              </a:rPr>
              <a:t>Identify the key macro &amp; micro drives of PTB penetration in five focus markets</a:t>
            </a:r>
          </a:p>
          <a:p>
            <a:pPr marL="285750" lvl="0" indent="-285750" algn="just">
              <a:spcBef>
                <a:spcPts val="451"/>
              </a:spcBef>
              <a:buClr>
                <a:srgbClr val="0061B2"/>
              </a:buClr>
              <a:buSzPct val="100000"/>
              <a:buFont typeface="Wingdings" panose="05000000000000000000" pitchFamily="2" charset="2"/>
              <a:buChar char="§"/>
              <a:defRPr/>
            </a:pPr>
            <a:r>
              <a:rPr lang="en-IN" sz="1200" kern="0" dirty="0">
                <a:solidFill>
                  <a:srgbClr val="000000"/>
                </a:solidFill>
                <a:ea typeface="Calibri"/>
                <a:cs typeface="Calibri"/>
                <a:sym typeface="Calibri"/>
                <a:rtl val="0"/>
              </a:rPr>
              <a:t>Focus on existing markets and identify new markets for engagement at macro level</a:t>
            </a:r>
          </a:p>
          <a:p>
            <a:pPr marL="285750" lvl="0" indent="-285750" algn="just">
              <a:spcBef>
                <a:spcPts val="451"/>
              </a:spcBef>
              <a:buClr>
                <a:srgbClr val="0061B2"/>
              </a:buClr>
              <a:buSzPct val="100000"/>
              <a:buFont typeface="Wingdings" panose="05000000000000000000" pitchFamily="2" charset="2"/>
              <a:buChar char="§"/>
              <a:defRPr/>
            </a:pPr>
            <a:r>
              <a:rPr lang="en-IN" sz="1200" kern="0" dirty="0">
                <a:solidFill>
                  <a:srgbClr val="000000"/>
                </a:solidFill>
                <a:ea typeface="Calibri"/>
                <a:cs typeface="Calibri"/>
                <a:sym typeface="Calibri"/>
                <a:rtl val="0"/>
              </a:rPr>
              <a:t>To allocate resources in individual markets based on  the key micro drivers identified</a:t>
            </a:r>
          </a:p>
          <a:p>
            <a:pPr marL="0" indent="0">
              <a:buFont typeface="Wingdings" panose="05000000000000000000" pitchFamily="2" charset="2"/>
              <a:buNone/>
            </a:pP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LatentView Solution: </a:t>
            </a:r>
          </a:p>
          <a:p>
            <a:r>
              <a:rPr lang="en-US" sz="1200" dirty="0">
                <a:solidFill>
                  <a:srgbClr val="000000"/>
                </a:solidFill>
              </a:rPr>
              <a:t>Identify key macro &amp; micro drivers using Causal &amp; Bayesian Models</a:t>
            </a:r>
          </a:p>
          <a:p>
            <a:r>
              <a:rPr lang="en-US" sz="1200" dirty="0">
                <a:solidFill>
                  <a:srgbClr val="000000"/>
                </a:solidFill>
              </a:rPr>
              <a:t>Prioritize existing markets using Rank Order Algorithm</a:t>
            </a:r>
          </a:p>
          <a:p>
            <a:r>
              <a:rPr lang="en-US" sz="1200" dirty="0">
                <a:solidFill>
                  <a:srgbClr val="000000"/>
                </a:solidFill>
              </a:rPr>
              <a:t>Identify &amp; prioritize new markets using Cluster Analysis</a:t>
            </a:r>
          </a:p>
          <a:p>
            <a:r>
              <a:rPr lang="en-US" sz="1200" dirty="0">
                <a:solidFill>
                  <a:srgbClr val="000000"/>
                </a:solidFill>
              </a:rPr>
              <a:t>Optimize resource allocation using Optimization Framework</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Business Benefits:</a:t>
            </a:r>
          </a:p>
          <a:p>
            <a:pPr>
              <a:buSzPct val="120000"/>
            </a:pPr>
            <a:r>
              <a:rPr lang="en-US" sz="1400" dirty="0">
                <a:solidFill>
                  <a:srgbClr val="000000"/>
                </a:solidFill>
              </a:rPr>
              <a:t>Provide framework to prioritize existing markets and identify new markets using Cluster </a:t>
            </a:r>
            <a:r>
              <a:rPr lang="en-US" sz="1400" dirty="0" err="1">
                <a:solidFill>
                  <a:srgbClr val="000000"/>
                </a:solidFill>
              </a:rPr>
              <a:t>Dendogram</a:t>
            </a:r>
            <a:endParaRPr lang="en-US" sz="1400" dirty="0">
              <a:solidFill>
                <a:srgbClr val="000000"/>
              </a:solidFill>
            </a:endParaRPr>
          </a:p>
          <a:p>
            <a:pPr>
              <a:buSzPct val="120000"/>
            </a:pPr>
            <a:r>
              <a:rPr lang="en-US" sz="1400" dirty="0">
                <a:solidFill>
                  <a:srgbClr val="000000"/>
                </a:solidFill>
              </a:rPr>
              <a:t>Optimize resource allocation within specific countries to </a:t>
            </a:r>
            <a:r>
              <a:rPr lang="en-US" sz="1400" dirty="0" err="1">
                <a:solidFill>
                  <a:srgbClr val="000000"/>
                </a:solidFill>
              </a:rPr>
              <a:t>maximise</a:t>
            </a:r>
            <a:r>
              <a:rPr lang="en-US" sz="1400" dirty="0">
                <a:solidFill>
                  <a:srgbClr val="000000"/>
                </a:solidFill>
              </a:rPr>
              <a:t> penetration</a:t>
            </a:r>
          </a:p>
          <a:p>
            <a:pPr>
              <a:buSzPct val="120000"/>
            </a:pPr>
            <a:r>
              <a:rPr lang="en-US" sz="1400" dirty="0">
                <a:solidFill>
                  <a:srgbClr val="000000"/>
                </a:solidFill>
              </a:rPr>
              <a:t>Create a comprehensive snapshot of the key drives that impact business goals</a:t>
            </a:r>
          </a:p>
          <a:p>
            <a:pPr>
              <a:buSzPct val="120000"/>
            </a:pPr>
            <a:endParaRPr lang="en-US" sz="14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1" i="0" u="none" strike="noStrike" kern="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 </a:t>
            </a:r>
            <a:endParaRPr kumimoji="0" lang="en-AU" sz="12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800100" marR="0" lvl="1" indent="-342900" algn="ctr"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AU" sz="12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1" i="0" u="none" strike="noStrike" kern="0" cap="none" spc="-96" normalizeH="0" baseline="0" noProof="0" dirty="0">
              <a:ln w="3175">
                <a:noFill/>
              </a:ln>
              <a:solidFill>
                <a:sysClr val="windowText" lastClr="000000"/>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1" i="0" u="none" strike="noStrike" kern="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81</a:t>
            </a:fld>
            <a:endParaRPr lang="en-US" dirty="0"/>
          </a:p>
        </p:txBody>
      </p:sp>
    </p:spTree>
    <p:extLst>
      <p:ext uri="{BB962C8B-B14F-4D97-AF65-F5344CB8AC3E}">
        <p14:creationId xmlns:p14="http://schemas.microsoft.com/office/powerpoint/2010/main" val="36817844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Sears – Media</a:t>
            </a:r>
            <a:r>
              <a:rPr lang="en-IN" baseline="0" dirty="0"/>
              <a:t> Mix Modelling</a:t>
            </a:r>
          </a:p>
          <a:p>
            <a:endParaRPr lang="en-IN" baseline="0" dirty="0"/>
          </a:p>
          <a:p>
            <a:r>
              <a:rPr lang="en-US" sz="1200" b="1" dirty="0">
                <a:solidFill>
                  <a:srgbClr val="44546A"/>
                </a:solidFill>
              </a:rPr>
              <a:t>Business Objective:</a:t>
            </a:r>
          </a:p>
          <a:p>
            <a:pPr marL="285750" indent="-285750">
              <a:buFont typeface="Wingdings" panose="05000000000000000000" pitchFamily="2" charset="2"/>
              <a:buChar char="§"/>
            </a:pPr>
            <a:r>
              <a:rPr lang="en-US" sz="1200" dirty="0">
                <a:ea typeface="Segoe UI" panose="020B0502040204020203" pitchFamily="34" charset="0"/>
                <a:cs typeface="Segoe UI" panose="020B0502040204020203" pitchFamily="34" charset="0"/>
              </a:rPr>
              <a:t>Analytical solution to develop a media strategy in the digital space. The repair market was the key target area</a:t>
            </a:r>
          </a:p>
          <a:p>
            <a:pPr marL="285750" indent="-285750">
              <a:buFont typeface="Wingdings" panose="05000000000000000000" pitchFamily="2" charset="2"/>
              <a:buChar char="§"/>
            </a:pPr>
            <a:r>
              <a:rPr lang="en-US" sz="1200" dirty="0">
                <a:ea typeface="Segoe UI" panose="020B0502040204020203" pitchFamily="34" charset="0"/>
                <a:cs typeface="Segoe UI" panose="020B0502040204020203" pitchFamily="34" charset="0"/>
              </a:rPr>
              <a:t>The objective was to optimize marketing spend by allocating dollars to different marketing channels in order to maximize revenue. </a:t>
            </a:r>
          </a:p>
          <a:p>
            <a:pPr marL="0" indent="0">
              <a:buFont typeface="Wingdings" panose="05000000000000000000" pitchFamily="2" charset="2"/>
              <a:buNone/>
            </a:pP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LatentView Solution: </a:t>
            </a:r>
          </a:p>
          <a:p>
            <a:r>
              <a:rPr lang="en-US" sz="1200" dirty="0">
                <a:solidFill>
                  <a:prstClr val="black">
                    <a:lumMod val="85000"/>
                    <a:lumOff val="15000"/>
                  </a:prstClr>
                </a:solidFill>
                <a:ea typeface="Segoe UI" panose="020B0502040204020203" pitchFamily="34" charset="0"/>
                <a:cs typeface="Segoe UI" panose="020B0502040204020203" pitchFamily="34" charset="0"/>
              </a:rPr>
              <a:t>LatentView built a regression model for different channels using clicks as IDV to determine the equation that best defines the relation</a:t>
            </a:r>
          </a:p>
          <a:p>
            <a:r>
              <a:rPr lang="en-US" sz="1200" dirty="0">
                <a:solidFill>
                  <a:prstClr val="black">
                    <a:lumMod val="85000"/>
                    <a:lumOff val="15000"/>
                  </a:prstClr>
                </a:solidFill>
                <a:ea typeface="Segoe UI" panose="020B0502040204020203" pitchFamily="34" charset="0"/>
                <a:cs typeface="Segoe UI" panose="020B0502040204020203" pitchFamily="34" charset="0"/>
              </a:rPr>
              <a:t>The Solution included finding optimized spends across all channels</a:t>
            </a:r>
          </a:p>
          <a:p>
            <a:r>
              <a:rPr lang="en-US" sz="1200" dirty="0">
                <a:solidFill>
                  <a:prstClr val="black">
                    <a:lumMod val="85000"/>
                    <a:lumOff val="15000"/>
                  </a:prstClr>
                </a:solidFill>
                <a:ea typeface="Segoe UI" panose="020B0502040204020203" pitchFamily="34" charset="0"/>
                <a:cs typeface="Segoe UI" panose="020B0502040204020203" pitchFamily="34" charset="0"/>
              </a:rPr>
              <a:t>The data was then analyzed and various Key insights and recommendations were presented</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Business Benefits:</a:t>
            </a:r>
          </a:p>
          <a:p>
            <a:r>
              <a:rPr lang="en-US" sz="1400" dirty="0">
                <a:solidFill>
                  <a:srgbClr val="000000"/>
                </a:solidFill>
              </a:rPr>
              <a:t>The Marketing team could use the predictive models to optimally allocate budgets to maximize ROI</a:t>
            </a:r>
          </a:p>
          <a:p>
            <a:r>
              <a:rPr lang="en-US" sz="1400" dirty="0">
                <a:solidFill>
                  <a:srgbClr val="000000"/>
                </a:solidFill>
              </a:rPr>
              <a:t>Seasonality trends were identified to optimize spends</a:t>
            </a:r>
          </a:p>
          <a:p>
            <a:r>
              <a:rPr lang="en-US" sz="1400" dirty="0">
                <a:solidFill>
                  <a:srgbClr val="000000"/>
                </a:solidFill>
              </a:rPr>
              <a:t>Customer attribution analysis help reallocate revenue to the first interaction channels</a:t>
            </a:r>
          </a:p>
          <a:p>
            <a:r>
              <a:rPr lang="en-US" sz="1400" dirty="0">
                <a:solidFill>
                  <a:srgbClr val="000000"/>
                </a:solidFill>
              </a:rPr>
              <a:t>Optimized spends could now be tackled at a national and metro area level</a:t>
            </a:r>
          </a:p>
          <a:p>
            <a:pPr>
              <a:buSzPct val="120000"/>
            </a:pPr>
            <a:endParaRPr lang="en-US" sz="14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In Home Repair</a:t>
            </a: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	Marketing Plan		MMM Tool Recommendation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	Spend	Revenue	Spend	Revenue	% Increase in Revenue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Oct-16	 $ 993,645.93 	 $ 6,068,482.66 	 $ 993,645.93 	 $ 6,171,075.30 	1.69%</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Nov-16	 $ 977,109.36 	 $ 5,962,044.50 	 $ 977,108.97 	 $ 6,069,487.09 	1.80%</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Dec-16	 $ 962,170.84 	 $ 6,949,069.31 	 $ 962,171.00 	 $ 7,021,408.07 	1.04%</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Jan-17	 $ 713,704.56 	 $ 4,964,827.14 	 $ 713,704.56 	 $ 5,267,162.26 	6.09%</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Feb-17	 $ 1,322,296.00 	 $ 6,396,758.70 	 $ 1,322,296.00 	 $ 6,480,428.72 	1.31%</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Mar-17	 $ 1,537,296.00 	 $ 7,764,377.07 	 $ 1,537,295.00 	 $ 7,883,590.29 	1.54%</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Apr-17	 $ 1,597,296.00 	 $ 6,646,772.38 	 $ 1,597,296.00 	 $ 6,713,611.94 	1.01%</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Total	 $ 8,103,518.69 	 $ 44,752,331.76 	 $ 8,103,517.46 	 $ 45,606,763.67 	1.91%</a:t>
            </a:r>
            <a:endParaRPr kumimoji="0" lang="en-US"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1" i="0" u="none" strike="noStrike" kern="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 </a:t>
            </a:r>
            <a:r>
              <a:rPr kumimoji="0" lang="en-IN" sz="14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Home Improvement</a:t>
            </a: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	Marketing Plan		MMM Tool Recommendation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	Spend	Revenue	Spend	Revenue	% Increase in Revenue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Dec-16	 $ 3,033,318.24 	 $ 29,367,635.26 	 $ 3,033,318.00 	 $ 29,929,169.26 	1.91%</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Jan-17	 $ 3,033,318.24 	 $ 30,867,677.34 	 $ 3,033,318.00 	 $ 31,524,870.79 	2.13%</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Feb-17	 $ 3,479,150.41 	 $ 33,179,330.81 	 $ 3,479,150.00 	 $ 34,638,447.22 	4.40%</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Mar-17	 $ 4,522,939.34 	 $ 43,564,916.36 	 $ 4,522,939.00 	 $ 44,065,445.80 	1.15%</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rPr>
              <a:t>Total	 $ 14,068,726.23 	 $ 136,979,559.77 	 $ 14,068,725.00 	 $ 140,157,933.07 	2.32%</a:t>
            </a:r>
            <a:endParaRPr kumimoji="0" lang="en-AU" sz="1200" b="0"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800100" marR="0" lvl="1" indent="-342900" algn="ctr"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AU" sz="1200" b="1" i="0" u="none" strike="noStrike" kern="1200" cap="none" spc="-96" normalizeH="0" baseline="0" noProof="0" dirty="0">
              <a:ln w="3175">
                <a:noFill/>
              </a:ln>
              <a:solidFill>
                <a:schemeClr val="tx1"/>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1" i="0" u="none" strike="noStrike" kern="0" cap="none" spc="-96" normalizeH="0" baseline="0" noProof="0" dirty="0">
              <a:ln w="3175">
                <a:noFill/>
              </a:ln>
              <a:solidFill>
                <a:sysClr val="windowText" lastClr="000000"/>
              </a:solidFill>
              <a:effectLst/>
              <a:uLnTx/>
              <a:uFillTx/>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1" i="0" u="none" strike="noStrike" kern="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82</a:t>
            </a:fld>
            <a:endParaRPr lang="en-US" dirty="0"/>
          </a:p>
        </p:txBody>
      </p:sp>
    </p:spTree>
    <p:extLst>
      <p:ext uri="{BB962C8B-B14F-4D97-AF65-F5344CB8AC3E}">
        <p14:creationId xmlns:p14="http://schemas.microsoft.com/office/powerpoint/2010/main" val="26427132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1"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HP Enterprises – Media Mix Modeling</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just" defTabSz="68318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sng"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C9F45-6BF4-425C-B6BC-17048751A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98253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1"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Standard Life Investments – Enhancing Client &amp; Marketing Relations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0" i="0" u="sng"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Business Objective</a:t>
            </a:r>
          </a:p>
          <a:p>
            <a:r>
              <a:rPr lang="en-US" sz="1200" b="1" kern="0" dirty="0">
                <a:solidFill>
                  <a:srgbClr val="44546A"/>
                </a:solidFill>
                <a:latin typeface="Segoe UI" panose="020B0502040204020203" pitchFamily="34" charset="0"/>
                <a:cs typeface="Segoe UI" panose="020B0502040204020203" pitchFamily="34" charset="0"/>
              </a:rPr>
              <a:t>Digital transformation &amp; Data driven strategy to drive engagement among both institutional &amp; wholesale clients</a:t>
            </a:r>
          </a:p>
          <a:p>
            <a:pPr marL="61901" marR="0" lvl="0" indent="-61901" algn="just" defTabSz="914400" rtl="0" eaLnBrk="1" fontAlgn="auto" latinLnBrk="0" hangingPunct="1">
              <a:lnSpc>
                <a:spcPct val="100000"/>
              </a:lnSpc>
              <a:spcBef>
                <a:spcPts val="0"/>
              </a:spcBef>
              <a:spcAft>
                <a:spcPts val="0"/>
              </a:spcAft>
              <a:buClr>
                <a:srgbClr val="0061B2"/>
              </a:buClr>
              <a:buSzPct val="100000"/>
              <a:buFont typeface="Calibri"/>
              <a:buChar char="•"/>
              <a:tabLst/>
              <a:defRPr/>
            </a:pPr>
            <a:r>
              <a:rPr lang="en-US" sz="1200" kern="0" dirty="0">
                <a:solidFill>
                  <a:srgbClr val="44546A"/>
                </a:solidFill>
                <a:latin typeface="Segoe UI" panose="020B0502040204020203" pitchFamily="34" charset="0"/>
                <a:cs typeface="Segoe UI" panose="020B0502040204020203" pitchFamily="34" charset="0"/>
              </a:rPr>
              <a:t>Maintain appropriate levels of Relationship Management &amp; Communication Contact with clients</a:t>
            </a:r>
          </a:p>
          <a:p>
            <a:pPr marL="61901" marR="0" lvl="0" indent="-61901" algn="just" defTabSz="914400" rtl="0" eaLnBrk="1" fontAlgn="auto" latinLnBrk="0" hangingPunct="1">
              <a:lnSpc>
                <a:spcPct val="100000"/>
              </a:lnSpc>
              <a:spcBef>
                <a:spcPts val="0"/>
              </a:spcBef>
              <a:spcAft>
                <a:spcPts val="0"/>
              </a:spcAft>
              <a:buClr>
                <a:srgbClr val="0061B2"/>
              </a:buClr>
              <a:buSzPct val="100000"/>
              <a:buFont typeface="Calibri"/>
              <a:buChar char="•"/>
              <a:tabLst/>
              <a:defRPr/>
            </a:pPr>
            <a:r>
              <a:rPr lang="en-US" sz="1200" kern="0" dirty="0">
                <a:solidFill>
                  <a:srgbClr val="44546A"/>
                </a:solidFill>
                <a:latin typeface="Segoe UI" panose="020B0502040204020203" pitchFamily="34" charset="0"/>
                <a:cs typeface="Segoe UI" panose="020B0502040204020203" pitchFamily="34" charset="0"/>
              </a:rPr>
              <a:t>Institutional Clients - </a:t>
            </a:r>
            <a:r>
              <a:rPr lang="en-US" sz="1200" b="1" kern="0" dirty="0">
                <a:solidFill>
                  <a:srgbClr val="44546A"/>
                </a:solidFill>
                <a:latin typeface="Segoe UI" panose="020B0502040204020203" pitchFamily="34" charset="0"/>
                <a:cs typeface="Segoe UI" panose="020B0502040204020203" pitchFamily="34" charset="0"/>
              </a:rPr>
              <a:t>Reduce retention risk &amp; Disinvestments </a:t>
            </a:r>
            <a:r>
              <a:rPr lang="en-US" sz="1200" kern="0" dirty="0">
                <a:solidFill>
                  <a:srgbClr val="44546A"/>
                </a:solidFill>
                <a:latin typeface="Segoe UI" panose="020B0502040204020203" pitchFamily="34" charset="0"/>
                <a:cs typeface="Segoe UI" panose="020B0502040204020203" pitchFamily="34" charset="0"/>
              </a:rPr>
              <a:t>through optimum engagement  </a:t>
            </a:r>
          </a:p>
          <a:p>
            <a:pPr marL="61901" marR="0" lvl="0" indent="-61901" algn="just" defTabSz="914400" rtl="0" eaLnBrk="1" fontAlgn="auto" latinLnBrk="0" hangingPunct="1">
              <a:lnSpc>
                <a:spcPct val="100000"/>
              </a:lnSpc>
              <a:spcBef>
                <a:spcPts val="0"/>
              </a:spcBef>
              <a:spcAft>
                <a:spcPts val="0"/>
              </a:spcAft>
              <a:buClr>
                <a:srgbClr val="0061B2"/>
              </a:buClr>
              <a:buSzPct val="100000"/>
              <a:buFont typeface="Calibri"/>
              <a:buChar char="•"/>
              <a:tabLst/>
              <a:defRPr/>
            </a:pPr>
            <a:r>
              <a:rPr lang="en-US" sz="1200" kern="0" dirty="0">
                <a:solidFill>
                  <a:srgbClr val="44546A"/>
                </a:solidFill>
                <a:latin typeface="Segoe UI" panose="020B0502040204020203" pitchFamily="34" charset="0"/>
                <a:cs typeface="Segoe UI" panose="020B0502040204020203" pitchFamily="34" charset="0"/>
              </a:rPr>
              <a:t>Whole Sale Clients - </a:t>
            </a:r>
            <a:r>
              <a:rPr lang="en-US" sz="1200" b="1" kern="0" dirty="0">
                <a:solidFill>
                  <a:srgbClr val="44546A"/>
                </a:solidFill>
                <a:latin typeface="Segoe UI" panose="020B0502040204020203" pitchFamily="34" charset="0"/>
                <a:cs typeface="Segoe UI" panose="020B0502040204020203" pitchFamily="34" charset="0"/>
              </a:rPr>
              <a:t>Drive product diversification </a:t>
            </a:r>
            <a:r>
              <a:rPr lang="en-US" sz="1200" kern="0" dirty="0">
                <a:solidFill>
                  <a:srgbClr val="44546A"/>
                </a:solidFill>
                <a:latin typeface="Segoe UI" panose="020B0502040204020203" pitchFamily="34" charset="0"/>
                <a:cs typeface="Segoe UI" panose="020B0502040204020203" pitchFamily="34" charset="0"/>
              </a:rPr>
              <a:t>(Cross sell) through optimum engagement &amp; personalized “</a:t>
            </a:r>
            <a:r>
              <a:rPr lang="en-US" sz="1200" b="1" kern="0" dirty="0">
                <a:solidFill>
                  <a:srgbClr val="44546A"/>
                </a:solidFill>
                <a:latin typeface="Segoe UI" panose="020B0502040204020203" pitchFamily="34" charset="0"/>
                <a:cs typeface="Segoe UI" panose="020B0502040204020203" pitchFamily="34" charset="0"/>
              </a:rPr>
              <a:t>Next Buy Offer”</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0" i="0" u="sng"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LV Solution</a:t>
            </a:r>
          </a:p>
          <a:p>
            <a:pPr marR="0" lvl="0" defTabSz="914400" eaLnBrk="1" fontAlgn="auto" latinLnBrk="0" hangingPunct="1">
              <a:spcBef>
                <a:spcPts val="0"/>
              </a:spcBef>
              <a:spcAft>
                <a:spcPts val="0"/>
              </a:spcAft>
              <a:buClrTx/>
              <a:buSzPct val="120000"/>
              <a:tabLst/>
              <a:defRPr/>
            </a:pPr>
            <a:r>
              <a:rPr kumimoji="0" lang="en-US" sz="1200" b="0" i="0" u="none" strike="noStrike" kern="0" cap="none" spc="0" normalizeH="0" baseline="0" noProof="0" dirty="0">
                <a:ln>
                  <a:noFill/>
                </a:ln>
                <a:solidFill>
                  <a:schemeClr val="accent2">
                    <a:lumMod val="40000"/>
                    <a:lumOff val="60000"/>
                  </a:schemeClr>
                </a:solidFill>
                <a:effectLst/>
                <a:uLnTx/>
                <a:uFillTx/>
                <a:latin typeface="Segoe UI" panose="020B0502040204020203" pitchFamily="34" charset="0"/>
                <a:cs typeface="Segoe UI" panose="020B0502040204020203" pitchFamily="34" charset="0"/>
              </a:rPr>
              <a:t>Assessed Analytics/Data maturity</a:t>
            </a:r>
          </a:p>
          <a:p>
            <a:pPr marL="0" marR="0" lvl="0" indent="0" algn="l" defTabSz="914400" rtl="0" eaLnBrk="1" fontAlgn="auto" latinLnBrk="0" hangingPunct="1">
              <a:lnSpc>
                <a:spcPct val="100000"/>
              </a:lnSpc>
              <a:spcBef>
                <a:spcPts val="0"/>
              </a:spcBef>
              <a:spcAft>
                <a:spcPts val="0"/>
              </a:spcAft>
              <a:buClrTx/>
              <a:buSzPct val="120000"/>
              <a:buFontTx/>
              <a:buNone/>
              <a:tabLst/>
              <a:defRPr/>
            </a:pPr>
            <a:r>
              <a:rPr kumimoji="0" lang="en-US" sz="1200" b="0" i="0" u="none" strike="noStrike" kern="0" cap="none" spc="0" normalizeH="0" baseline="0" noProof="0" dirty="0">
                <a:ln>
                  <a:noFill/>
                </a:ln>
                <a:solidFill>
                  <a:schemeClr val="accent2">
                    <a:lumMod val="40000"/>
                    <a:lumOff val="60000"/>
                  </a:schemeClr>
                </a:solidFill>
                <a:effectLst/>
                <a:uLnTx/>
                <a:uFillTx/>
                <a:latin typeface="Segoe UI" panose="020B0502040204020203" pitchFamily="34" charset="0"/>
                <a:cs typeface="Segoe UI" panose="020B0502040204020203" pitchFamily="34" charset="0"/>
              </a:rPr>
              <a:t>Assessed Technology landscape &amp; Execution feasibility</a:t>
            </a:r>
          </a:p>
          <a:p>
            <a:pPr>
              <a:buSzPct val="120000"/>
            </a:pPr>
            <a:r>
              <a:rPr lang="en-GB" sz="1200" b="0" kern="0" dirty="0">
                <a:solidFill>
                  <a:schemeClr val="accent2">
                    <a:lumMod val="40000"/>
                    <a:lumOff val="60000"/>
                  </a:schemeClr>
                </a:solidFill>
                <a:latin typeface="Segoe UI" panose="020B0502040204020203" pitchFamily="34" charset="0"/>
                <a:cs typeface="Segoe UI" panose="020B0502040204020203" pitchFamily="34" charset="0"/>
              </a:rPr>
              <a:t>Harness Data for </a:t>
            </a:r>
            <a:endParaRPr lang="en-GB" sz="1200" b="0" kern="0" dirty="0">
              <a:solidFill>
                <a:schemeClr val="accent2">
                  <a:lumMod val="60000"/>
                  <a:lumOff val="4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GB" sz="1200" dirty="0">
                <a:solidFill>
                  <a:schemeClr val="bg1">
                    <a:lumMod val="95000"/>
                  </a:schemeClr>
                </a:solidFill>
              </a:rPr>
              <a:t>Governance for client engagement – </a:t>
            </a:r>
            <a:r>
              <a:rPr lang="en-GB" sz="1200" b="1" kern="0" dirty="0">
                <a:solidFill>
                  <a:schemeClr val="accent2">
                    <a:lumMod val="40000"/>
                    <a:lumOff val="60000"/>
                  </a:schemeClr>
                </a:solidFill>
                <a:latin typeface="Segoe UI" panose="020B0502040204020203" pitchFamily="34" charset="0"/>
                <a:cs typeface="Segoe UI" panose="020B0502040204020203" pitchFamily="34" charset="0"/>
              </a:rPr>
              <a:t>Account / Contact Profiling</a:t>
            </a:r>
          </a:p>
          <a:p>
            <a:pPr marL="285750" indent="-285750">
              <a:buFont typeface="Arial" panose="020B0604020202020204" pitchFamily="34" charset="0"/>
              <a:buChar char="•"/>
            </a:pPr>
            <a:r>
              <a:rPr lang="en-GB" sz="1200" dirty="0">
                <a:solidFill>
                  <a:schemeClr val="bg1">
                    <a:lumMod val="95000"/>
                  </a:schemeClr>
                </a:solidFill>
              </a:rPr>
              <a:t>Alerting at Actionable early stage – </a:t>
            </a:r>
            <a:r>
              <a:rPr lang="en-GB" sz="1200" b="1" kern="0" dirty="0">
                <a:solidFill>
                  <a:schemeClr val="accent2">
                    <a:lumMod val="40000"/>
                    <a:lumOff val="60000"/>
                  </a:schemeClr>
                </a:solidFill>
                <a:latin typeface="Segoe UI" panose="020B0502040204020203" pitchFamily="34" charset="0"/>
                <a:cs typeface="Segoe UI" panose="020B0502040204020203" pitchFamily="34" charset="0"/>
              </a:rPr>
              <a:t>Client Retention</a:t>
            </a:r>
          </a:p>
          <a:p>
            <a:pPr marL="285750" indent="-285750">
              <a:buFont typeface="Arial" panose="020B0604020202020204" pitchFamily="34" charset="0"/>
              <a:buChar char="•"/>
            </a:pPr>
            <a:r>
              <a:rPr lang="en-GB" sz="1200" dirty="0">
                <a:solidFill>
                  <a:schemeClr val="bg1">
                    <a:lumMod val="95000"/>
                  </a:schemeClr>
                </a:solidFill>
              </a:rPr>
              <a:t>Campaign Prospecting – </a:t>
            </a:r>
            <a:r>
              <a:rPr lang="en-GB" sz="1200" b="1" kern="0" dirty="0">
                <a:solidFill>
                  <a:schemeClr val="accent2">
                    <a:lumMod val="40000"/>
                    <a:lumOff val="60000"/>
                  </a:schemeClr>
                </a:solidFill>
                <a:latin typeface="Segoe UI" panose="020B0502040204020203" pitchFamily="34" charset="0"/>
                <a:cs typeface="Segoe UI" panose="020B0502040204020203" pitchFamily="34" charset="0"/>
              </a:rPr>
              <a:t>Target Audience Identification</a:t>
            </a:r>
          </a:p>
          <a:p>
            <a:pPr marL="0" marR="0" lvl="0" indent="0" algn="just" defTabSz="68318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just" defTabSz="68318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sng"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Business Impact</a:t>
            </a:r>
          </a:p>
          <a:p>
            <a:pPr marL="0" marR="0" lvl="0" indent="0" algn="just" defTabSz="68318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1) </a:t>
            </a:r>
            <a:r>
              <a:rPr lang="en-US" sz="1200" b="1" dirty="0">
                <a:solidFill>
                  <a:schemeClr val="tx2">
                    <a:lumMod val="75000"/>
                  </a:schemeClr>
                </a:solidFill>
                <a:latin typeface="Segoe UI" panose="020B0502040204020203" pitchFamily="34" charset="0"/>
                <a:cs typeface="Segoe UI" panose="020B0502040204020203" pitchFamily="34" charset="0"/>
              </a:rPr>
              <a:t>Institutional Clients </a:t>
            </a:r>
            <a:r>
              <a:rPr lang="en-US" sz="1200" b="0" dirty="0">
                <a:solidFill>
                  <a:schemeClr val="tx2">
                    <a:lumMod val="75000"/>
                  </a:schemeClr>
                </a:solidFill>
                <a:latin typeface="Segoe UI" panose="020B0502040204020203" pitchFamily="34" charset="0"/>
                <a:cs typeface="Segoe UI" panose="020B0502040204020203" pitchFamily="34" charset="0"/>
              </a:rPr>
              <a:t>- Retention Model captures 40% more disinvestments than the current risk evaluation (</a:t>
            </a:r>
            <a:r>
              <a:rPr lang="en-US" sz="1200" dirty="0">
                <a:solidFill>
                  <a:schemeClr val="tx1">
                    <a:lumMod val="85000"/>
                    <a:lumOff val="15000"/>
                  </a:schemeClr>
                </a:solidFill>
                <a:latin typeface="Segoe UI" panose="020B0502040204020203" pitchFamily="34" charset="0"/>
                <a:cs typeface="Segoe UI" panose="020B0502040204020203" pitchFamily="34" charset="0"/>
              </a:rPr>
              <a:t>Model identified </a:t>
            </a:r>
            <a:r>
              <a:rPr lang="en-US" sz="2000" dirty="0"/>
              <a:t>£</a:t>
            </a:r>
            <a:r>
              <a:rPr lang="en-US" sz="1200" dirty="0">
                <a:solidFill>
                  <a:schemeClr val="tx1">
                    <a:lumMod val="85000"/>
                    <a:lumOff val="15000"/>
                  </a:schemeClr>
                </a:solidFill>
                <a:latin typeface="Segoe UI" panose="020B0502040204020203" pitchFamily="34" charset="0"/>
                <a:cs typeface="Segoe UI" panose="020B0502040204020203" pitchFamily="34" charset="0"/>
              </a:rPr>
              <a:t>444 </a:t>
            </a:r>
            <a:r>
              <a:rPr lang="en-US" sz="1200" dirty="0" err="1">
                <a:solidFill>
                  <a:schemeClr val="tx1">
                    <a:lumMod val="85000"/>
                    <a:lumOff val="15000"/>
                  </a:schemeClr>
                </a:solidFill>
                <a:latin typeface="Segoe UI" panose="020B0502040204020203" pitchFamily="34" charset="0"/>
                <a:cs typeface="Segoe UI" panose="020B0502040204020203" pitchFamily="34" charset="0"/>
              </a:rPr>
              <a:t>Mn</a:t>
            </a:r>
            <a:r>
              <a:rPr lang="en-US" sz="1200" dirty="0">
                <a:solidFill>
                  <a:schemeClr val="tx1">
                    <a:lumMod val="85000"/>
                    <a:lumOff val="15000"/>
                  </a:schemeClr>
                </a:solidFill>
                <a:latin typeface="Segoe UI" panose="020B0502040204020203" pitchFamily="34" charset="0"/>
                <a:cs typeface="Segoe UI" panose="020B0502040204020203" pitchFamily="34" charset="0"/>
              </a:rPr>
              <a:t> out of </a:t>
            </a:r>
            <a:r>
              <a:rPr lang="en-US" sz="2000" dirty="0"/>
              <a:t>£</a:t>
            </a:r>
            <a:r>
              <a:rPr lang="en-US" sz="1200" dirty="0">
                <a:solidFill>
                  <a:schemeClr val="tx1">
                    <a:lumMod val="85000"/>
                    <a:lumOff val="15000"/>
                  </a:schemeClr>
                </a:solidFill>
                <a:latin typeface="Segoe UI" panose="020B0502040204020203" pitchFamily="34" charset="0"/>
                <a:cs typeface="Segoe UI" panose="020B0502040204020203" pitchFamily="34" charset="0"/>
              </a:rPr>
              <a:t>804 </a:t>
            </a:r>
            <a:r>
              <a:rPr lang="en-US" sz="1200" dirty="0" err="1">
                <a:solidFill>
                  <a:schemeClr val="tx1">
                    <a:lumMod val="85000"/>
                    <a:lumOff val="15000"/>
                  </a:schemeClr>
                </a:solidFill>
                <a:latin typeface="Segoe UI" panose="020B0502040204020203" pitchFamily="34" charset="0"/>
                <a:cs typeface="Segoe UI" panose="020B0502040204020203" pitchFamily="34" charset="0"/>
              </a:rPr>
              <a:t>Mn</a:t>
            </a:r>
            <a:r>
              <a:rPr lang="en-US" sz="1200" dirty="0">
                <a:solidFill>
                  <a:schemeClr val="tx1">
                    <a:lumMod val="85000"/>
                    <a:lumOff val="15000"/>
                  </a:schemeClr>
                </a:solidFill>
                <a:latin typeface="Segoe UI" panose="020B0502040204020203" pitchFamily="34" charset="0"/>
                <a:cs typeface="Segoe UI" panose="020B0502040204020203" pitchFamily="34" charset="0"/>
              </a:rPr>
              <a:t>     </a:t>
            </a:r>
          </a:p>
          <a:p>
            <a:pPr>
              <a:lnSpc>
                <a:spcPct val="150000"/>
              </a:lnSpc>
            </a:pPr>
            <a:r>
              <a:rPr lang="en-US" sz="1200" dirty="0">
                <a:solidFill>
                  <a:schemeClr val="tx1">
                    <a:lumMod val="85000"/>
                    <a:lumOff val="15000"/>
                  </a:schemeClr>
                </a:solidFill>
                <a:latin typeface="Segoe UI" panose="020B0502040204020203" pitchFamily="34" charset="0"/>
                <a:cs typeface="Segoe UI" panose="020B0502040204020203" pitchFamily="34" charset="0"/>
              </a:rPr>
              <a:t>      redemptions i.e. 40% more than current process)</a:t>
            </a:r>
          </a:p>
          <a:p>
            <a:pPr>
              <a:lnSpc>
                <a:spcPct val="150000"/>
              </a:lnSpc>
            </a:pPr>
            <a:r>
              <a:rPr lang="en-US" sz="1200" b="1" dirty="0">
                <a:solidFill>
                  <a:schemeClr val="tx1">
                    <a:lumMod val="85000"/>
                    <a:lumOff val="15000"/>
                  </a:schemeClr>
                </a:solidFill>
                <a:latin typeface="Segoe UI" panose="020B0502040204020203" pitchFamily="34" charset="0"/>
                <a:cs typeface="Segoe UI" panose="020B0502040204020203" pitchFamily="34" charset="0"/>
              </a:rPr>
              <a:t>2) </a:t>
            </a:r>
            <a:r>
              <a:rPr lang="en-US" sz="1200" b="1" dirty="0">
                <a:solidFill>
                  <a:schemeClr val="tx2">
                    <a:lumMod val="75000"/>
                  </a:schemeClr>
                </a:solidFill>
                <a:latin typeface="Segoe UI" panose="020B0502040204020203" pitchFamily="34" charset="0"/>
                <a:cs typeface="Segoe UI" panose="020B0502040204020203" pitchFamily="34" charset="0"/>
              </a:rPr>
              <a:t>Wholesale</a:t>
            </a:r>
            <a:r>
              <a:rPr lang="en-US" sz="1200" b="1" baseline="0" dirty="0">
                <a:solidFill>
                  <a:schemeClr val="tx2">
                    <a:lumMod val="75000"/>
                  </a:schemeClr>
                </a:solidFill>
                <a:latin typeface="Segoe UI" panose="020B0502040204020203" pitchFamily="34" charset="0"/>
                <a:cs typeface="Segoe UI" panose="020B0502040204020203" pitchFamily="34" charset="0"/>
              </a:rPr>
              <a:t> Clients - </a:t>
            </a:r>
            <a:r>
              <a:rPr lang="en-US" sz="1200" b="0" dirty="0">
                <a:solidFill>
                  <a:schemeClr val="tx2">
                    <a:lumMod val="75000"/>
                  </a:schemeClr>
                </a:solidFill>
                <a:latin typeface="Segoe UI" panose="020B0502040204020203" pitchFamily="34" charset="0"/>
                <a:cs typeface="Segoe UI" panose="020B0502040204020203" pitchFamily="34" charset="0"/>
              </a:rPr>
              <a:t>Investment uplift of &gt;£50 Million (23.6%) is expected in the leads generated using investment behavior for the fund X</a:t>
            </a:r>
          </a:p>
          <a:p>
            <a:pPr marL="0" marR="0" lvl="0" indent="0" algn="just" defTabSz="68318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sng"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C9F45-6BF4-425C-B6BC-17048751A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15780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40BBCC3-035C-4387-95D3-19CFC8C43534}" type="slidenum">
              <a:rPr lang="en-US" smtClean="0"/>
              <a:t>85</a:t>
            </a:fld>
            <a:endParaRPr lang="en-US" dirty="0"/>
          </a:p>
        </p:txBody>
      </p:sp>
    </p:spTree>
    <p:extLst>
      <p:ext uri="{BB962C8B-B14F-4D97-AF65-F5344CB8AC3E}">
        <p14:creationId xmlns:p14="http://schemas.microsoft.com/office/powerpoint/2010/main" val="4217729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9588288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Pepsi</a:t>
            </a:r>
            <a:r>
              <a:rPr lang="en-IN" baseline="0" dirty="0"/>
              <a:t> – Flavour Trend Analysis</a:t>
            </a:r>
          </a:p>
          <a:p>
            <a:endParaRPr lang="en-IN" baseline="0" dirty="0"/>
          </a:p>
          <a:p>
            <a:r>
              <a:rPr lang="en-US" sz="1200" b="1" dirty="0">
                <a:solidFill>
                  <a:srgbClr val="44546A"/>
                </a:solidFill>
              </a:rPr>
              <a:t>Business Objective:</a:t>
            </a:r>
          </a:p>
          <a:p>
            <a:pPr marL="285750" indent="-285750">
              <a:buFont typeface="Wingdings" panose="05000000000000000000" pitchFamily="2" charset="2"/>
              <a:buChar char="§"/>
            </a:pPr>
            <a:r>
              <a:rPr lang="en-US" sz="1200" dirty="0">
                <a:solidFill>
                  <a:srgbClr val="000000"/>
                </a:solidFill>
              </a:rPr>
              <a:t>Explore social media conversations to identify emerging ingredients in Breads, Muffins, Spreads and fillings.</a:t>
            </a:r>
          </a:p>
          <a:p>
            <a:pPr marL="285750" indent="-285750">
              <a:buFont typeface="Wingdings" panose="05000000000000000000" pitchFamily="2" charset="2"/>
              <a:buChar char="§"/>
            </a:pPr>
            <a:r>
              <a:rPr lang="en-US" sz="1200" dirty="0">
                <a:solidFill>
                  <a:srgbClr val="000000"/>
                </a:solidFill>
              </a:rPr>
              <a:t>Understand how a complete meal is split into different individual components and comprehend people’s mind-set on these components</a:t>
            </a:r>
          </a:p>
          <a:p>
            <a:pPr marL="285750" indent="-285750">
              <a:buFont typeface="Wingdings" panose="05000000000000000000" pitchFamily="2" charset="2"/>
              <a:buChar char="§"/>
            </a:pP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LatentView Solution: </a:t>
            </a:r>
          </a:p>
          <a:p>
            <a:r>
              <a:rPr lang="en-US" sz="1200" dirty="0">
                <a:solidFill>
                  <a:srgbClr val="000000"/>
                </a:solidFill>
              </a:rPr>
              <a:t>An exhaustive list of bread varieties was compiled based on market research and social media conversations were extracted for nearly 2 quarters.</a:t>
            </a:r>
          </a:p>
          <a:p>
            <a:r>
              <a:rPr lang="en-US" sz="1200" dirty="0">
                <a:solidFill>
                  <a:srgbClr val="000000"/>
                </a:solidFill>
              </a:rPr>
              <a:t>Identify various ingredients or combination of ingredients based breads</a:t>
            </a:r>
          </a:p>
          <a:p>
            <a:r>
              <a:rPr lang="en-US" sz="1200" dirty="0">
                <a:solidFill>
                  <a:srgbClr val="000000"/>
                </a:solidFill>
              </a:rPr>
              <a:t>Segregate the constantly emerging and seasonally emerging flavors/ingredients based on historical data</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dirty="0">
                <a:solidFill>
                  <a:srgbClr val="44546A"/>
                </a:solidFill>
              </a:rPr>
              <a:t>Business Benefits: </a:t>
            </a:r>
          </a:p>
          <a:p>
            <a:pPr>
              <a:buSzPct val="120000"/>
            </a:pPr>
            <a:r>
              <a:rPr lang="en-US" sz="1200" dirty="0">
                <a:solidFill>
                  <a:srgbClr val="000000"/>
                </a:solidFill>
              </a:rPr>
              <a:t>Stay close to the emotions and excitement of the consumers by studying their food habits.</a:t>
            </a:r>
          </a:p>
          <a:p>
            <a:pPr>
              <a:buSzPct val="120000"/>
            </a:pPr>
            <a:r>
              <a:rPr lang="en-US" sz="1200" dirty="0">
                <a:solidFill>
                  <a:srgbClr val="000000"/>
                </a:solidFill>
              </a:rPr>
              <a:t>Early indication of bubbling trends to increase competitive advantage</a:t>
            </a:r>
          </a:p>
          <a:p>
            <a:pPr>
              <a:buSzPct val="120000"/>
            </a:pPr>
            <a:r>
              <a:rPr lang="en-US" sz="1200" dirty="0">
                <a:solidFill>
                  <a:srgbClr val="000000"/>
                </a:solidFill>
              </a:rPr>
              <a:t>Sharpen the focus for primary research just on the flavors which has an increasing trend of buzz</a:t>
            </a:r>
          </a:p>
          <a:p>
            <a:pPr>
              <a:buSzPct val="120000"/>
            </a:pPr>
            <a:r>
              <a:rPr lang="en-US" sz="1200" dirty="0">
                <a:solidFill>
                  <a:srgbClr val="000000"/>
                </a:solidFill>
              </a:rPr>
              <a:t>Time to market is shortened.</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solidFill>
                <a:srgbClr val="44546A"/>
              </a:solidFill>
            </a:endParaRPr>
          </a:p>
          <a:p>
            <a:pPr marL="0" indent="0">
              <a:buFont typeface="Wingdings" panose="05000000000000000000" pitchFamily="2" charset="2"/>
              <a:buNone/>
            </a:pPr>
            <a:endParaRPr lang="en-IN" dirty="0"/>
          </a:p>
        </p:txBody>
      </p:sp>
      <p:sp>
        <p:nvSpPr>
          <p:cNvPr id="4" name="Slide Number Placeholder 3"/>
          <p:cNvSpPr>
            <a:spLocks noGrp="1"/>
          </p:cNvSpPr>
          <p:nvPr>
            <p:ph type="sldNum" sz="quarter" idx="10"/>
          </p:nvPr>
        </p:nvSpPr>
        <p:spPr/>
        <p:txBody>
          <a:bodyPr/>
          <a:lstStyle/>
          <a:p>
            <a:fld id="{DE7C9F45-6BF4-425C-B6BC-17048751ADD4}" type="slidenum">
              <a:rPr lang="en-US" smtClean="0"/>
              <a:pPr/>
              <a:t>86</a:t>
            </a:fld>
            <a:endParaRPr lang="en-US" dirty="0"/>
          </a:p>
        </p:txBody>
      </p:sp>
    </p:spTree>
    <p:extLst>
      <p:ext uri="{BB962C8B-B14F-4D97-AF65-F5344CB8AC3E}">
        <p14:creationId xmlns:p14="http://schemas.microsoft.com/office/powerpoint/2010/main" val="3019100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Ardent</a:t>
            </a:r>
            <a:r>
              <a:rPr lang="en-IN" baseline="0" dirty="0"/>
              <a:t> Mills – Bread </a:t>
            </a:r>
            <a:r>
              <a:rPr lang="en-IN" baseline="0" dirty="0" err="1"/>
              <a:t>Flavor</a:t>
            </a:r>
            <a:r>
              <a:rPr lang="en-IN" baseline="0" dirty="0"/>
              <a:t> Analysis</a:t>
            </a:r>
            <a:endParaRPr lang="en-IN" dirty="0"/>
          </a:p>
        </p:txBody>
      </p:sp>
      <p:sp>
        <p:nvSpPr>
          <p:cNvPr id="4" name="Slide Number Placeholder 3"/>
          <p:cNvSpPr>
            <a:spLocks noGrp="1"/>
          </p:cNvSpPr>
          <p:nvPr>
            <p:ph type="sldNum" sz="quarter" idx="10"/>
          </p:nvPr>
        </p:nvSpPr>
        <p:spPr/>
        <p:txBody>
          <a:bodyPr/>
          <a:lstStyle/>
          <a:p>
            <a:fld id="{11108784-18DD-41AA-8AE8-DFB480592277}" type="slidenum">
              <a:rPr lang="en-IN" smtClean="0"/>
              <a:t>87</a:t>
            </a:fld>
            <a:endParaRPr lang="en-IN"/>
          </a:p>
        </p:txBody>
      </p:sp>
    </p:spTree>
    <p:extLst>
      <p:ext uri="{BB962C8B-B14F-4D97-AF65-F5344CB8AC3E}">
        <p14:creationId xmlns:p14="http://schemas.microsoft.com/office/powerpoint/2010/main" val="13211783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Whirlpool</a:t>
            </a:r>
            <a:r>
              <a:rPr lang="en-IN" b="1" baseline="0" dirty="0"/>
              <a:t> Crowd Funding tool</a:t>
            </a:r>
          </a:p>
        </p:txBody>
      </p:sp>
      <p:sp>
        <p:nvSpPr>
          <p:cNvPr id="4" name="Slide Number Placeholder 3"/>
          <p:cNvSpPr>
            <a:spLocks noGrp="1"/>
          </p:cNvSpPr>
          <p:nvPr>
            <p:ph type="sldNum" sz="quarter" idx="10"/>
          </p:nvPr>
        </p:nvSpPr>
        <p:spPr/>
        <p:txBody>
          <a:bodyPr/>
          <a:lstStyle/>
          <a:p>
            <a:fld id="{DE7C9F45-6BF4-425C-B6BC-17048751ADD4}" type="slidenum">
              <a:rPr lang="en-US" smtClean="0">
                <a:solidFill>
                  <a:prstClr val="black"/>
                </a:solidFill>
              </a:rPr>
              <a:pPr/>
              <a:t>88</a:t>
            </a:fld>
            <a:endParaRPr lang="en-US" dirty="0">
              <a:solidFill>
                <a:prstClr val="black"/>
              </a:solidFill>
            </a:endParaRPr>
          </a:p>
        </p:txBody>
      </p:sp>
    </p:spTree>
    <p:extLst>
      <p:ext uri="{BB962C8B-B14F-4D97-AF65-F5344CB8AC3E}">
        <p14:creationId xmlns:p14="http://schemas.microsoft.com/office/powerpoint/2010/main" val="186870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590172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40BBCC3-035C-4387-95D3-19CFC8C43534}" type="slidenum">
              <a:rPr lang="en-US" smtClean="0"/>
              <a:t>11</a:t>
            </a:fld>
            <a:endParaRPr lang="en-US" dirty="0"/>
          </a:p>
        </p:txBody>
      </p:sp>
    </p:spTree>
    <p:extLst>
      <p:ext uri="{BB962C8B-B14F-4D97-AF65-F5344CB8AC3E}">
        <p14:creationId xmlns:p14="http://schemas.microsoft.com/office/powerpoint/2010/main" val="2394736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310387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88C2B-5681-4065-AE4F-4E5210754A72}"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976337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4997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5824656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1_Nur Titel">
    <p:spTree>
      <p:nvGrpSpPr>
        <p:cNvPr id="1" name=""/>
        <p:cNvGrpSpPr/>
        <p:nvPr/>
      </p:nvGrpSpPr>
      <p:grpSpPr>
        <a:xfrm>
          <a:off x="0" y="0"/>
          <a:ext cx="0" cy="0"/>
          <a:chOff x="0" y="0"/>
          <a:chExt cx="0" cy="0"/>
        </a:xfrm>
      </p:grpSpPr>
      <p:sp>
        <p:nvSpPr>
          <p:cNvPr id="2" name="Titel 1"/>
          <p:cNvSpPr>
            <a:spLocks noGrp="1"/>
          </p:cNvSpPr>
          <p:nvPr>
            <p:ph type="title"/>
          </p:nvPr>
        </p:nvSpPr>
        <p:spPr>
          <a:xfrm>
            <a:off x="324042" y="238543"/>
            <a:ext cx="11543103" cy="616455"/>
          </a:xfrm>
          <a:prstGeom prst="rect">
            <a:avLst/>
          </a:prstGeom>
        </p:spPr>
        <p:txBody>
          <a:bodyPr anchor="ctr" anchorCtr="0">
            <a:noAutofit/>
          </a:bodyPr>
          <a:lstStyle>
            <a:lvl1pPr>
              <a:lnSpc>
                <a:spcPct val="100000"/>
              </a:lnSpc>
              <a:defRPr/>
            </a:lvl1pPr>
          </a:lstStyle>
          <a:p>
            <a:endParaRPr lang="de-DE" dirty="0"/>
          </a:p>
        </p:txBody>
      </p:sp>
      <p:sp>
        <p:nvSpPr>
          <p:cNvPr id="9" name="Textplatzhalter 7"/>
          <p:cNvSpPr>
            <a:spLocks noGrp="1"/>
          </p:cNvSpPr>
          <p:nvPr>
            <p:ph type="body" sz="quarter" idx="13"/>
          </p:nvPr>
        </p:nvSpPr>
        <p:spPr>
          <a:xfrm>
            <a:off x="324041" y="854994"/>
            <a:ext cx="11543103" cy="336244"/>
          </a:xfrm>
          <a:prstGeom prst="rect">
            <a:avLst/>
          </a:prstGeom>
        </p:spPr>
        <p:txBody>
          <a:bodyPr lIns="0" tIns="0" rIns="0" bIns="0" anchor="t" anchorCtr="0">
            <a:noAutofit/>
          </a:bodyPr>
          <a:lstStyle>
            <a:lvl1pPr marL="0" indent="0">
              <a:buNone/>
              <a:defRPr sz="2000"/>
            </a:lvl1pPr>
          </a:lstStyle>
          <a:p>
            <a:pPr lvl="0"/>
            <a:r>
              <a:rPr lang="en-US" dirty="0"/>
              <a:t>Click to edit Master text styles</a:t>
            </a:r>
          </a:p>
        </p:txBody>
      </p:sp>
    </p:spTree>
    <p:extLst>
      <p:ext uri="{BB962C8B-B14F-4D97-AF65-F5344CB8AC3E}">
        <p14:creationId xmlns:p14="http://schemas.microsoft.com/office/powerpoint/2010/main" val="9848225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1_Leer">
    <p:spTree>
      <p:nvGrpSpPr>
        <p:cNvPr id="1" name=""/>
        <p:cNvGrpSpPr/>
        <p:nvPr/>
      </p:nvGrpSpPr>
      <p:grpSpPr>
        <a:xfrm>
          <a:off x="0" y="0"/>
          <a:ext cx="0" cy="0"/>
          <a:chOff x="0" y="0"/>
          <a:chExt cx="0" cy="0"/>
        </a:xfrm>
      </p:grpSpPr>
      <p:sp>
        <p:nvSpPr>
          <p:cNvPr id="8" name="Foliennummernplatzhalter 1"/>
          <p:cNvSpPr txBox="1">
            <a:spLocks/>
          </p:cNvSpPr>
          <p:nvPr userDrawn="1"/>
        </p:nvSpPr>
        <p:spPr>
          <a:xfrm>
            <a:off x="235465" y="6418833"/>
            <a:ext cx="586484" cy="365125"/>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8004D2-D520-4FA7-90AC-2FA42E418E7D}" type="slidenum">
              <a:rPr lang="de-DE" smtClean="0">
                <a:solidFill>
                  <a:prstClr val="black">
                    <a:tint val="75000"/>
                  </a:prstClr>
                </a:solidFill>
              </a:rPr>
              <a:pPr/>
              <a:t>‹#›</a:t>
            </a:fld>
            <a:endParaRPr lang="de-DE" dirty="0">
              <a:solidFill>
                <a:prstClr val="black">
                  <a:tint val="75000"/>
                </a:prstClr>
              </a:solidFill>
            </a:endParaRPr>
          </a:p>
        </p:txBody>
      </p:sp>
    </p:spTree>
    <p:extLst>
      <p:ext uri="{BB962C8B-B14F-4D97-AF65-F5344CB8AC3E}">
        <p14:creationId xmlns:p14="http://schemas.microsoft.com/office/powerpoint/2010/main" val="15612675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358886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6120"/>
            <a:ext cx="10369731" cy="340270"/>
          </a:xfrm>
        </p:spPr>
        <p:txBody>
          <a:bodyPr/>
          <a:lstStyle>
            <a:lvl1pPr>
              <a:defRPr sz="3200">
                <a:solidFill>
                  <a:schemeClr val="bg1"/>
                </a:solidFill>
                <a:latin typeface="Cambria" panose="02040503050406030204" pitchFamily="18" charset="0"/>
              </a:defRPr>
            </a:lvl1pPr>
          </a:lstStyle>
          <a:p>
            <a:r>
              <a:rPr lang="en-US" dirty="0"/>
              <a:t>Click to edit Master title style</a:t>
            </a:r>
          </a:p>
        </p:txBody>
      </p:sp>
      <p:sp>
        <p:nvSpPr>
          <p:cNvPr id="5" name="Slide Number Placeholder 1"/>
          <p:cNvSpPr>
            <a:spLocks noGrp="1"/>
          </p:cNvSpPr>
          <p:nvPr>
            <p:ph type="sldNum" sz="quarter" idx="4"/>
          </p:nvPr>
        </p:nvSpPr>
        <p:spPr>
          <a:xfrm>
            <a:off x="5807969" y="6492878"/>
            <a:ext cx="57606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B4D6C6-E9DC-4C53-84A2-C6618C29E345}"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33683055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Rectangle 4"/>
          <p:cNvSpPr/>
          <p:nvPr userDrawn="1"/>
        </p:nvSpPr>
        <p:spPr>
          <a:xfrm>
            <a:off x="0" y="6613540"/>
            <a:ext cx="12192000" cy="24446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endParaRPr>
          </a:p>
        </p:txBody>
      </p:sp>
      <p:sp>
        <p:nvSpPr>
          <p:cNvPr id="6" name="TextBox 5"/>
          <p:cNvSpPr txBox="1"/>
          <p:nvPr userDrawn="1"/>
        </p:nvSpPr>
        <p:spPr>
          <a:xfrm>
            <a:off x="11593202" y="6604658"/>
            <a:ext cx="595167" cy="246221"/>
          </a:xfrm>
          <a:prstGeom prst="rect">
            <a:avLst/>
          </a:prstGeom>
          <a:noFill/>
        </p:spPr>
        <p:txBody>
          <a:bodyPr wrap="square" rtlCol="0" anchor="t">
            <a:spAutoFit/>
          </a:bodyPr>
          <a:lstStyle/>
          <a:p>
            <a:pPr algn="ctr" defTabSz="457200"/>
            <a:fld id="{1C2845D7-22DA-3B46-92A8-88FE0EBE9504}" type="slidenum">
              <a:rPr lang="en-US" sz="1000">
                <a:solidFill>
                  <a:srgbClr val="FFFFFF"/>
                </a:solidFill>
              </a:rPr>
              <a:pPr algn="ctr" defTabSz="457200"/>
              <a:t>‹#›</a:t>
            </a:fld>
            <a:endParaRPr lang="en-US" sz="1000" dirty="0">
              <a:solidFill>
                <a:srgbClr val="FFFFFF"/>
              </a:solidFill>
            </a:endParaRPr>
          </a:p>
        </p:txBody>
      </p:sp>
      <p:sp>
        <p:nvSpPr>
          <p:cNvPr id="9" name="Title 16"/>
          <p:cNvSpPr>
            <a:spLocks noGrp="1"/>
          </p:cNvSpPr>
          <p:nvPr>
            <p:ph type="title"/>
          </p:nvPr>
        </p:nvSpPr>
        <p:spPr>
          <a:xfrm>
            <a:off x="334183" y="224243"/>
            <a:ext cx="11259357" cy="513911"/>
          </a:xfrm>
          <a:ln>
            <a:noFill/>
          </a:ln>
        </p:spPr>
        <p:txBody>
          <a:bodyPr>
            <a:noAutofit/>
          </a:bodyPr>
          <a:lstStyle>
            <a:lvl1pPr algn="l">
              <a:defRPr sz="3200">
                <a:solidFill>
                  <a:schemeClr val="accent1"/>
                </a:solidFill>
              </a:defRPr>
            </a:lvl1pPr>
          </a:lstStyle>
          <a:p>
            <a:r>
              <a:rPr lang="en-US" dirty="0"/>
              <a:t>Click to edit Master title style</a:t>
            </a:r>
          </a:p>
        </p:txBody>
      </p:sp>
      <p:sp>
        <p:nvSpPr>
          <p:cNvPr id="10" name="Content Placeholder 14"/>
          <p:cNvSpPr>
            <a:spLocks noGrp="1"/>
          </p:cNvSpPr>
          <p:nvPr>
            <p:ph sz="quarter" idx="14"/>
          </p:nvPr>
        </p:nvSpPr>
        <p:spPr>
          <a:xfrm>
            <a:off x="514351" y="1465031"/>
            <a:ext cx="10972800" cy="4652089"/>
          </a:xfrm>
        </p:spPr>
        <p:txBody>
          <a:bodyPr/>
          <a:lstStyle>
            <a:lvl1pPr marL="0" indent="0">
              <a:buNone/>
              <a:defRPr sz="2200"/>
            </a:lvl1pPr>
            <a:lvl2pPr marL="284163" indent="-284163">
              <a:buFont typeface="Arial"/>
              <a:buChar char="•"/>
              <a:defRPr sz="1700">
                <a:solidFill>
                  <a:schemeClr val="tx2"/>
                </a:solidFill>
              </a:defRPr>
            </a:lvl2pPr>
          </a:lstStyle>
          <a:p>
            <a:pPr lvl="0"/>
            <a:r>
              <a:rPr lang="en-US" dirty="0"/>
              <a:t>Click to edit Master text styles</a:t>
            </a:r>
          </a:p>
          <a:p>
            <a:pPr lvl="1"/>
            <a:r>
              <a:rPr lang="en-US" dirty="0"/>
              <a:t>Second level</a:t>
            </a:r>
          </a:p>
        </p:txBody>
      </p:sp>
      <p:pic>
        <p:nvPicPr>
          <p:cNvPr id="11" name="Picture 10" descr="HotwireLogowithR_fullwht.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2889" y="6665936"/>
            <a:ext cx="836667" cy="130942"/>
          </a:xfrm>
          <a:prstGeom prst="rect">
            <a:avLst/>
          </a:prstGeom>
        </p:spPr>
      </p:pic>
      <p:sp>
        <p:nvSpPr>
          <p:cNvPr id="12" name="Text Placeholder 18"/>
          <p:cNvSpPr>
            <a:spLocks noGrp="1"/>
          </p:cNvSpPr>
          <p:nvPr>
            <p:ph type="body" sz="quarter" idx="10"/>
          </p:nvPr>
        </p:nvSpPr>
        <p:spPr>
          <a:xfrm>
            <a:off x="334183" y="708840"/>
            <a:ext cx="11259357" cy="419710"/>
          </a:xfrm>
          <a:prstGeom prst="rect">
            <a:avLst/>
          </a:prstGeom>
        </p:spPr>
        <p:txBody>
          <a:bodyPr>
            <a:noAutofit/>
          </a:bodyPr>
          <a:lstStyle>
            <a:lvl1pPr marL="0" indent="0">
              <a:buNone/>
              <a:defRPr sz="2200"/>
            </a:lvl1pPr>
          </a:lstStyle>
          <a:p>
            <a:pPr lvl="0"/>
            <a:r>
              <a:rPr lang="en-US" dirty="0"/>
              <a:t>Click to edit Master text styles</a:t>
            </a:r>
          </a:p>
        </p:txBody>
      </p:sp>
    </p:spTree>
    <p:extLst>
      <p:ext uri="{BB962C8B-B14F-4D97-AF65-F5344CB8AC3E}">
        <p14:creationId xmlns:p14="http://schemas.microsoft.com/office/powerpoint/2010/main" val="4283098894"/>
      </p:ext>
    </p:extLst>
  </p:cSld>
  <p:clrMapOvr>
    <a:overrideClrMapping bg1="lt1" tx1="dk1" bg2="lt2" tx2="dk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324047" y="238544"/>
            <a:ext cx="11543103" cy="616455"/>
          </a:xfrm>
        </p:spPr>
        <p:txBody>
          <a:bodyPr anchor="ctr" anchorCtr="0">
            <a:noAutofit/>
          </a:bodyPr>
          <a:lstStyle>
            <a:lvl1pPr>
              <a:lnSpc>
                <a:spcPct val="100000"/>
              </a:lnSpc>
              <a:defRPr/>
            </a:lvl1pPr>
          </a:lstStyle>
          <a:p>
            <a:r>
              <a:rPr lang="en-US"/>
              <a:t>Click to edit Master title style</a:t>
            </a:r>
            <a:endParaRPr lang="de-DE" dirty="0"/>
          </a:p>
        </p:txBody>
      </p:sp>
      <p:sp>
        <p:nvSpPr>
          <p:cNvPr id="9" name="Textplatzhalter 7"/>
          <p:cNvSpPr>
            <a:spLocks noGrp="1"/>
          </p:cNvSpPr>
          <p:nvPr>
            <p:ph type="body" sz="quarter" idx="13"/>
          </p:nvPr>
        </p:nvSpPr>
        <p:spPr>
          <a:xfrm>
            <a:off x="324047" y="854994"/>
            <a:ext cx="11543103" cy="336244"/>
          </a:xfrm>
        </p:spPr>
        <p:txBody>
          <a:bodyPr lIns="0" tIns="0" rIns="0" bIns="0" anchor="t" anchorCtr="0">
            <a:noAutofit/>
          </a:bodyPr>
          <a:lstStyle>
            <a:lvl1pPr marL="0" indent="0">
              <a:buNone/>
              <a:defRPr sz="1500"/>
            </a:lvl1pPr>
          </a:lstStyle>
          <a:p>
            <a:pPr lvl="0"/>
            <a:r>
              <a:rPr lang="en-US"/>
              <a:t>Click to edit Master text styles</a:t>
            </a:r>
          </a:p>
        </p:txBody>
      </p:sp>
      <p:sp>
        <p:nvSpPr>
          <p:cNvPr id="11" name="Datumsplatzhalter 10"/>
          <p:cNvSpPr>
            <a:spLocks noGrp="1"/>
          </p:cNvSpPr>
          <p:nvPr>
            <p:ph type="dt" sz="half" idx="14"/>
          </p:nvPr>
        </p:nvSpPr>
        <p:spPr/>
        <p:txBody>
          <a:bodyPr/>
          <a:lstStyle/>
          <a:p>
            <a:endParaRPr lang="de-DE" dirty="0">
              <a:solidFill>
                <a:prstClr val="black">
                  <a:tint val="75000"/>
                </a:prstClr>
              </a:solidFill>
            </a:endParaRPr>
          </a:p>
        </p:txBody>
      </p:sp>
      <p:sp>
        <p:nvSpPr>
          <p:cNvPr id="12" name="Fußzeilenplatzhalter 11"/>
          <p:cNvSpPr>
            <a:spLocks noGrp="1"/>
          </p:cNvSpPr>
          <p:nvPr>
            <p:ph type="ftr" sz="quarter" idx="15"/>
          </p:nvPr>
        </p:nvSpPr>
        <p:spPr/>
        <p:txBody>
          <a:bodyPr/>
          <a:lstStyle/>
          <a:p>
            <a:endParaRPr lang="de-DE" dirty="0">
              <a:solidFill>
                <a:prstClr val="black">
                  <a:tint val="75000"/>
                </a:prstClr>
              </a:solidFill>
            </a:endParaRPr>
          </a:p>
        </p:txBody>
      </p:sp>
      <p:sp>
        <p:nvSpPr>
          <p:cNvPr id="13" name="Foliennummernplatzhalter 12"/>
          <p:cNvSpPr>
            <a:spLocks noGrp="1"/>
          </p:cNvSpPr>
          <p:nvPr>
            <p:ph type="sldNum" sz="quarter" idx="16"/>
          </p:nvPr>
        </p:nvSpPr>
        <p:spPr/>
        <p:txBody>
          <a:bodyPr/>
          <a:lstStyle/>
          <a:p>
            <a:fld id="{9DC1E638-3F78-4E0D-883A-B278700C48C0}" type="slidenum">
              <a:rPr lang="de-DE" smtClean="0">
                <a:solidFill>
                  <a:prstClr val="black">
                    <a:tint val="75000"/>
                  </a:prstClr>
                </a:solidFill>
              </a:rPr>
              <a:pPr/>
              <a:t>‹#›</a:t>
            </a:fld>
            <a:endParaRPr lang="de-DE" dirty="0">
              <a:solidFill>
                <a:prstClr val="black">
                  <a:tint val="75000"/>
                </a:prstClr>
              </a:solidFill>
            </a:endParaRPr>
          </a:p>
        </p:txBody>
      </p:sp>
    </p:spTree>
    <p:extLst>
      <p:ext uri="{BB962C8B-B14F-4D97-AF65-F5344CB8AC3E}">
        <p14:creationId xmlns:p14="http://schemas.microsoft.com/office/powerpoint/2010/main" val="18666890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5839" y="2766559"/>
            <a:ext cx="10294131" cy="3238456"/>
          </a:xfrm>
          <a:noFill/>
        </p:spPr>
        <p:txBody>
          <a:bodyPr tIns="91440" bIns="91440" anchor="t" anchorCtr="0"/>
          <a:lstStyle>
            <a:lvl1pPr>
              <a:defRPr sz="5400" spc="-98" baseline="0">
                <a:gradFill>
                  <a:gsLst>
                    <a:gs pos="100000">
                      <a:schemeClr val="tx1"/>
                    </a:gs>
                    <a:gs pos="0">
                      <a:schemeClr val="tx1"/>
                    </a:gs>
                  </a:gsLst>
                  <a:lin ang="5400000" scaled="0"/>
                </a:gradFill>
                <a:latin typeface="Segoe UI Light" panose="020B0502040204020203" pitchFamily="34" charset="0"/>
              </a:defRPr>
            </a:lvl1pPr>
          </a:lstStyle>
          <a:p>
            <a:r>
              <a:rPr lang="en-US" dirty="0"/>
              <a:t>Section title</a:t>
            </a:r>
          </a:p>
        </p:txBody>
      </p:sp>
    </p:spTree>
    <p:extLst>
      <p:ext uri="{BB962C8B-B14F-4D97-AF65-F5344CB8AC3E}">
        <p14:creationId xmlns:p14="http://schemas.microsoft.com/office/powerpoint/2010/main" val="2156015712"/>
      </p:ext>
    </p:extLst>
  </p:cSld>
  <p:clrMapOvr>
    <a:overrideClrMapping bg1="dk1" tx1="lt1" bg2="dk2" tx2="lt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Label Only">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70364" y="6409358"/>
            <a:ext cx="712304" cy="365125"/>
          </a:xfrm>
        </p:spPr>
        <p:txBody>
          <a:bodyPr/>
          <a:lstStyle/>
          <a:p>
            <a:fld id="{A4A1916C-D2C9-415B-B273-81792AF0231B}" type="slidenum">
              <a:rPr lang="en-IN" smtClean="0"/>
              <a:t>‹#›</a:t>
            </a:fld>
            <a:endParaRPr lang="en-IN" dirty="0"/>
          </a:p>
        </p:txBody>
      </p:sp>
      <p:sp>
        <p:nvSpPr>
          <p:cNvPr id="5" name="AutoShape 6" descr="data:image/jpeg;base64,/9j/4AAQSkZJRgABAQAAAQABAAD/2wCEAAkGBxMHBhIUBwgUExMXGB8aFxgYGBweHBsbIB0iHB4bISIiHignHyElICEeITIhJykvLi4xIB8zPjgsNyktLisBCgoKBQUFDgUFDisZExkrKysrKysrKysrKysrKysrKysrKysrKysrKysrKysrKysrKysrKysrKysrKysrKysrK//AABEIALEBHQMBIgACEQEDEQH/xAAbAAEBAQEBAQEBAAAAAAAAAAAABwYFBAIBA//EAEoQAAEDAgQCBAsDCgQEBwAAAAEAAgMEEQUGEiEHMRMiQVEUFTI3VmFxdJOy0jNzgSM1NkJSYpGhscE0cnXRg6LC8AgWJENTgpL/xAAUAQEAAAAAAAAAAAAAAAAAAAAA/8QAFBEBAAAAAAAAAAAAAAAAAAAAAP/aAAwDAQACEQMRAD8AuKIiAiIgIiICIiAiIgIiICIiAiIgIiICIiAiIgIiICIiAiIgIiICIiAiIgIiICIiDmw43DNj0lIxx6ZkYkcLbaXGw3/suksLhvnjrPc4vmK3SAiIgIiICIiAiIgIiICIiAiIgIiICL8JsNyuPiGa6HDXWrscpo3fsmVmr+F7oOyiyTuJmEtO+YIv+b6V9RcSMKldZuYYfxJH9QEGrRc2gzBSYl+b8Xp5f8krHf0K6SAiIgIiICIiAiIgIiICIiDC4b546z3OL5it0sLhvnjrPc4vmK3SAiIgIiICIiAiIgIiICIiAiLA554jtwaq8Ey9TGrr3bCNoLmsP79u0c9I7OZCDW45jlPgFCZcYrGxRjtdzPqAG7j6gCVPHcQcQzZIWcP8BPR3saqfZg7CQOW3Pm4/urn8OsptzzCMSznVvqnl7gyF20TNLrchzG3kiw77qwxRNhjDYWBrQLAAWAHcAgmTOGFVjT9WdM3TzX/9qLqRj+x/Bo/FdvDeFOE4f5OCtkPfI5z7/gTb+AW1RBw4sm4fE20eAUwH3TP9l8z5Lw6cflcv0x/4Tf8AZd5EGHxDhLhNa64wnond8b3tt7BfT/Jch/DWtwU6sn5znjA5RT9dnf7B/wDkqnogjGGcVq7CKmePNOC9OynkMc09OD1SO0i1je37v9lTMs5so80U+rBa9slvKbye32tO49vJZThkNWa8eDhceFn/AKl/TNPCunxCq8Iy5MaCsabtfFswu9bRyvvu23M3BQUJFL8vcQZ8DxRtDxGgEMp2jqRtFKOVyeQ/zCw7w1U9p1Nu03CD9REQEREBERBiMXzLX0tfNHS4DK8NMgjkERLTszozfXuLmTVt2D8ds3yd1IsyYF0ud5ZYctHS57dcr2R1IlsBe0Zs6Ow7Wu37lXRy2CDDYb546z3OL5it0sLhvnjrPc4vmK3SAubjmOQ4FA1+IGTS46RojfIb2vyY0ke1dJZDiXUilweMilrJXa7NbSvkYb6TvIWAkMHsO9tkHZwLMUGPF/i4ydS2rXFJH5V7W1tbfkeXJdZYLhXG8R1Dqyvq5Hu0EsnZM1kY61mxmYBz+3U71N2C3qAiIgIiICIiAiKY5/zZPi2LjCslPvUP+3mHKFnaLjke93ZcAdY7B+Z0zpUYxjJwzIXWnO09QD1YRydY947XdnIXdy0WSsjQZQw53Rflah4JlncOs4ncgdzb9n8ble3JWUoMn4O2HD2XdzkkI60ju8+ruHYu7N9k72FBguBnm8i+8l+cqgKf8DPN5F95L85VAQEREBERAREQTnhj+lmO+9/UqMpzwx/SzHfe/qVGQcnM2XafM+FugxenD2nkf1mO5amnsI/72U2wLHKjhjjTKDNk5koX/wCGqTfqD9l3qGwI/VvfyeVfXIzVl2HNGCSU+Jsu13Jw8pjhye31j+e4OxKDrA6hsV+qUcNMfmy7jbsFzQ7rx/4WTkHs5hgvz28n2Ob2AKroCIiAiIgnebsBLqqeeXDcNjYCHmo0vNS0Cx1gBg/KC23W7vYqGDcKT5pgp3ZpnfUMoGzNkYGU0lNqmqbtadQfqBu4ktBaCG237bVgbBBhsN88dZ7nF8xW6WFw3zx1nucXzFbpAXBzdWGio2FuYYaC7ra5WsIdseqNThv2/gu8slxHk04VG0VAYZJNAApxPK4lp6sTCQA6wJ1HYAFB5ciVD6vMVc9+YIa5vRwBr4iywIM1wWNe7SdxubX/AAW3WB4XUbKSWpHTv6VjIYjE+nEL2RMD+jc4AkPc7U68gNjp7LLfICIiAiIgIizWf83x5NwF00wDpHdWGO+73/7DmT/chBxeJ2cpML6Ohy2NeIVNmsA36Np21nuPO19hYuOw36vD7JseUMJ036Spk608p3L3c7XO+kG9vxPMrj8LsoSUAkr8ynXX1PWcXDeNh5M9RO17chZvZvQkBfE32TvYV9r4m+yd7CgwXAzzeRfeS/OVQFP+Bnm8i+8l+cqgICIiAiIgIiIJzwx/SzHfe/qVGU54Y/pZjvvf1KjICIiDCcWMnnMeDibDLtrab8pC5vlOtvov+Fx3H2le/hpm0Zuy22STaePqTt5WeBzt3O5/xHYtYo/mNh4a8RGV1O21BWnRUgcmSG51fx64/wCIEFgRfjXB7QWG4O4IX6gIiIMJimGYhNmNz8v64Gh41OqJmvicLDUWRaHub28nR77lbsct1JczRD/zlKJ6xjgZG6wX1gYA5rRHFKYx0TLHrAEi+q58resjYIMNhvnjrPc4vmK3SwuG+eOs9zi+YrdICx/EaRkFPSvFTPFUNmJp3QwmY6+jdqa6MeUwtvcCx2G4WwWV4gviZRU5kqZo6gTA0pgj6STpdDgRotZzdBdqvYW7Rsg8XD2oFbiVXJW1VRJVlkQk6WnNOGx3k6MMYd7X6Qk3NytusfkJkjp6mTEzVPqHiMPknhbC0tbr0sjY1xADbuJ3vdy2CAiIgIiIPPiFbHh1DJLWyhkcbS5zj2AC5UmynTOz/md+L5gGiipyRSxvtp6t7vdfbq+UT+0B2NX9M+Vsmf8ANzMIwaUiniIfWSN9R8n16dtt7uI/ZW4zThUMGQaimhf0EIgMYLWudpbaw6rQXO9dhc7oPXgma6PHagswrEWyPDdWncEtvbUAQNTb7ahsu0pplXGIcZxuk8IxtklVE+bS1lLNE3Q5luiaXtGkNsDpJJNgqWgL4m+yd7CvtfE32TvYUGC4GebyL7yX5yqAp/wM83kX3kvzlUBAXMzK+SPApjRGYSBt29A1jpLg8mh/VJ9q6a5GbaTw3LszC6MAgX6VzmssCD1nNIIHrBQY7IOKV1bjtsVxtpj0E+DTBrar2lojZYDkSLqkKT8McToq3HGCky7HHP0Zd00MzpmtHax5dvGT2NN/aqwgIiIJzwx/SzHfe/qVGU54Y/pZjvvf1KjICIp1mZwpcyznG6/Eoo3Bhp/BulMburpcyzGus/UCd7XBCCirlZpwKPMuAzU1aOrI2wPa13Nrh6wbFfzybHNFlamGLueZujGvWbvud7OPa4CwPrXZQZzh9hdVguVooMfqGSSx3aHMJI0A9UEkC5A25crLRoiAiIgxGOwwRV0oqM1iCCaZrJoCIzeTQ0lgcRdmpmku57G923W2HLZTzMfivD8blOK4fUh894do5DG8v069A8kufpYHOAubb9qoUTBHGBEwNaBYACwAHIAdiDD4b546z3OL5it0sLhvnjrPc4vmK3SAslxD6LwWm6RtSakzWpfBnNbL0mh2qxd1Q3Rq1F21lrVxMyvFO6CXxLNVPjeSwQ6bsJaWlx1PaCLEjt5oOXkOd3T1MdfU13Ts0aoqt0TtLTq0vjMbQC124J7222tvr1kMrYmcVzfXOqMIfTPbBTi0tukLS6Y76Xubpve1rHc3vtbXoCIiAsXxSzecr4FpoOtVzno4Gjc3OxfbttcW7yWha2vrGYfRPlrJQyNjS5zjyAAuSpZw/on55zbJjGMRkQsJZRRk7AC4Lrer5if2Qg1fDLKAyll8Co61TKdc773Jcf1b9ob/ADNz2rtZqrG4fl2oknq3wtawkvjALx/lBBBceQv2kLqrk5rEDsuVAxiFz4DGeka0EuLfUBvfusgxOVKIYdmWnGK0tfEZNb4enmikY+Yt67nFo1NlLLnT5PlWVMUpyDVjGcwQyxS1VVExrhHJU1NOTHta4ijJe55G2t24F1VkBfE32TvYV9r4m+yd7CgwXAzzeRfeS/OVQFP+Bnm8i+8l+cqgIC5uYqJ2I4PJHDBBI5wFmztLojYg9YDchdJcPO1G6vyxPHT1LY3EDdztDSAQSwu/VDhdt/Wg4OEivgzPSMrTSimDJrtpBIGA2Zp6QE279P8A9lulPMlU0MWOjwXKNJSu0u/KxVUUjvZpaAbHvVDQEREE54Y/pZjvvf1KjKc8Mf0sx33v6lRkBTDONPHFmlzsYzN4K18kWhnhb4rwhlpOq07Ev5ONuR3VPWFmxOlwnNVf4RSVFTJIY9YZSukDG9EAI9QvcHd1tvKPPmg7+S6WahyrTR4pUdLK1nXeHl+o3JvqPlbW3XbXCyNSChynTRskkcGtsDIwxutqNgWEktsLAAnkAu6gIiICIiCeYpliqOa5qnD6M6n2Ak8OLDoH6ob4O7QOfVDlQhy3UuzG+N+LVfhOOPAYZJIogCHMmY2IF9+kGoAHqNsN3O52VRabtQYbDfPHWe5xfMVulhcN88dZ7nF8xW6QFlc/zuZSQMo6mqbPJLpibTOY1zzpJOpz2kBgAJJ9i1SynEWldUYTG6ChmkfHJrbJDPHC+GzSC/VIQLWJaWnYgoPPkHXDXVUeKTVfhLWxlzKh8T7MOvS6N8bG6mk6gb8i3s7dmp9wmqhiAqpTTVTnksBqKiRsnS21dWNzAG6Gb+TcXcdyqCgIix/ErOAyrgwFINdXMdFPHzJcdtVu4XHtJA7UGY4i18mdMzR4NgshDARJWSN/VaDfR+Gxt+0WjsKp2HUMeGUEcNFEGxxtDWgdgGymv/h/pNOAVktZH/6l1U9sr3eUdLWmxP8Amc4+0lVNAXjxemdWYZIyCsdA5zbCRtrsPeLr2LwY9CKjB5WyYf4SC2xhu0a/3buIA/EoMHgOWjgGcKd+JVcFXLJra2dzpun2YTYN1Pj5Xuer+KpamGUsPgqM0MfheTX0RppHxyvD4SNRjvodZ5J2c03aCLketU9AXxN9k72Ffa+JvsnewoMFwM83kX3kvzlUBT/gZ5vIvvJfnKoCAuLnGQRZbnMjIyLC/SxulZzG5Y0XdbnYLtLy4nFLPQvbh1U2KUjqvczWAb9rbi/8UEu4c0NPHmlhpaxj3NbK8aaGaBxdKQXAucNOhliGN52PqVbWJpqCvps4UbsYxqOoj0TCzI2w2JDLXb0hMnI8h1bHvW2QEREE54Y/pZjvvf1KjKdcLutmfHXDl4aR/AuVFQFOsyZgdgGZKnwOtpYi/Q6TpIal7jZgAJLeoNu63r3VFUm4h1fTZndHV5kY2JgYPBX01Q9mpzQev0RAkLuYa4kepBRst4gcVwKGZ08che2+uMODDvzAduB7V01ycp1QrcuU74Zo3tczZ0UZjYRew0sO7R6l1kBERAREQTvOVOGTTuGT4A9x6tXI+lALrCzyJDc27iL7Khs8kKTZrpqWLNDqinrJX1DZ7uZJDHMyIMY3W+xcx7IQHtJs4kuIIBsqyOSDDYb546z3OL5it0sLhvnjrPc4vmK3SAuLmnLMGaaJkWKGTQ14eAx2m5HK/eB3FdpEHIwDAGYHr8HrKiQODRaWUvDQ29tIOzee9u4dy66LhZvzZTZSw0y4rPY/qRi2t57mj+/IIP65rzHBlXBn1GKSWaNmtHlPd2NaO0n+QuTsFheHmAT5jxs4xmyOz3f4SE3tEzkHW9nL2l3Mi3iy5lqp4hY43Ec7Q6KZv+GpDexHMFwPZ3nm8gcmgA14Cw2CCe8FfzLX/wCoT/0YqGp5wV/Mtf8A6hN/RioaAvPiFIK6ifG+V7A4W1McWuHsI5H1r0IgzeB5NhwTEDLSV1UXOcXPD5nOa9xGkucDzNgN/UFpERAXxN9k72Ffa+JvsnewoMFwM83kX3kvzlUBT/gZ5vIvvJfnKoCAvNiNJ4dROj8Ikj1frRu0uG99j2L0ogyGCZPdguZ3VDKsVDXtIc+cF1QzbZrJL20fu6R7SteiICIiCdcK/wA/477+/wDq5UVTrhX+f8d9/f8A1cqKgLkyZdglxB00jXF7pY5T1jbXG3Q027rdi6yIPDguFR4JhUcFA0iOMaWgm5te/Ne5EQEREBERB4pMJgkqJHvoYy+RobI7QLvaOQcbXIHrXtREGCwmUScZK7SD1aSIG4I31X2uNxvzGy3qlufuHNbmDNLqrBcbbTgxtYRqka46b89I5LiM4WY0wdXOh+LOgtq5uL49S4LEXYriUUI/ecAfwHM/gpDNwnxmcfls5XHcZZl46HgdWUlVrdiFHKe6Rsjm37yLb/ig1OJcU5canMHDrBpKuT/5nNLY2+uzrf8AMW/ivXlbhmfGQrM8VvhtZsQD9nGRysNg63ZsGju7V+0eAY7QU4ZQ4xh0bByayAtA/ANX9/FmYfSCh+E76UFART/xZmH0gofhO+lPFmYfSCh+E76UHxwV/Mtf/qE39GKhqV5fybjeXqeRmG49RBskrpXXjceu61/1eWw2XU8WZh9IKH4TvpQUBFP/ABZmH0gofhO+lPFmYfSCh+E76UFART/xZmH0gofhO+lPFmYfSCh+E76UFAXxN9k72FYLxZmH0gofhO+lfjsKzC5tjmCh+E76UH7wM83kX3kvzlUBSzLmTsby3hbYMLx6iEYJIDo3E3cbnfT3rp+LMw+kFD8J30oKAin/AIszD6QUPwnfSnizMPpBQ/Cd9KCgIp/4szD6QUPwnfSnizMPpBQ/Cd9KCgIp/wCLMw+kFD8J30p4szD6QUPwnfSg/lwr/P8Ajvv7/wCrlRVKsFyZjeC1NS+hx2iDqiUyyXjcbvN726uw35Lq+LMw+kFD8J30oKAin/izMPpBQ/Cd9KeLMw+kFD8J30oKAin/AIszD6QUPwnfSnizMPpBQ/Cd9KCgIuLlanraeieMz1sM0mu7TE0tAZYbEEDe9/5LtICIiAiIgIiICIiAiIgIiICIiAiIgIiICIiAiIgIiICIiAiIgIiICIstxBwXxxh0PR0hke2eLlzEZlZ0vbyLAb+pBqUUqxPA62OukdhlFJ+SrH1EIBs1zWQwhkdyfJeQ9v8AFeIZcqqWojbXUMkzGzTPeTGZQ4yRU7iQ0SN2MglAN9rcigsSIiAiIgIiICIiAiIgIiICIiAiIgIiICIiAiIgIiICIiAiIgIiICIiAiIgIiICIiAiIg//2Q=="/>
          <p:cNvSpPr>
            <a:spLocks noChangeAspect="1" noChangeArrowheads="1"/>
          </p:cNvSpPr>
          <p:nvPr userDrawn="1"/>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Rectangle 6"/>
          <p:cNvSpPr/>
          <p:nvPr userDrawn="1"/>
        </p:nvSpPr>
        <p:spPr>
          <a:xfrm>
            <a:off x="1" y="138905"/>
            <a:ext cx="12192000" cy="43474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Picture 8" descr="https://upload.wikimedia.org/wikipedia/en/d/d3/LatentView_Analytics_Logo_2010.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250677" y="80023"/>
            <a:ext cx="7182295" cy="562168"/>
          </a:xfrm>
          <a:solidFill>
            <a:schemeClr val="bg1"/>
          </a:solidFill>
        </p:spPr>
        <p:txBody>
          <a:bodyPr>
            <a:noAutofit/>
          </a:bodyPr>
          <a:lstStyle>
            <a:lvl1pPr algn="ctr">
              <a:defRPr lang="en-US" sz="2800" b="1" kern="1200" spc="-96" dirty="0">
                <a:ln w="3175">
                  <a:noFill/>
                </a:ln>
                <a:solidFill>
                  <a:srgbClr val="095879"/>
                </a:solidFill>
                <a:latin typeface="Segoe UI Semibold" panose="020B07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944616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09700" y="208007"/>
            <a:ext cx="7086600" cy="515910"/>
          </a:xfrm>
        </p:spPr>
        <p:txBody>
          <a:bodyPr lIns="0" tIns="0" rIns="0" bIns="0"/>
          <a:lstStyle/>
          <a:p>
            <a:r>
              <a:rPr lang="en-US" dirty="0"/>
              <a:t>Click to edit Master title style</a:t>
            </a:r>
          </a:p>
        </p:txBody>
      </p:sp>
      <p:sp>
        <p:nvSpPr>
          <p:cNvPr id="3" name="Pentagon 2"/>
          <p:cNvSpPr/>
          <p:nvPr userDrawn="1"/>
        </p:nvSpPr>
        <p:spPr bwMode="auto">
          <a:xfrm>
            <a:off x="-1" y="115369"/>
            <a:ext cx="1143000" cy="663806"/>
          </a:xfrm>
          <a:prstGeom prst="homePlate">
            <a:avLst>
              <a:gd name="adj" fmla="val 3086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2301351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BB7840A-690A-4F35-B726-3CDB406ECA87}" type="datetimeFigureOut">
              <a:rPr lang="en-US" smtClean="0"/>
              <a:t>12/7/2017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EED6F73-3782-444D-9664-140C1614846A}" type="slidenum">
              <a:rPr lang="en-US" smtClean="0"/>
              <a:t>‹#›</a:t>
            </a:fld>
            <a:endParaRPr lang="en-US" dirty="0"/>
          </a:p>
        </p:txBody>
      </p:sp>
      <p:sp>
        <p:nvSpPr>
          <p:cNvPr id="9" name="Picture Placeholder 8"/>
          <p:cNvSpPr>
            <a:spLocks noGrp="1"/>
          </p:cNvSpPr>
          <p:nvPr>
            <p:ph type="pic" sz="quarter" idx="13"/>
          </p:nvPr>
        </p:nvSpPr>
        <p:spPr>
          <a:xfrm>
            <a:off x="5949951" y="1350963"/>
            <a:ext cx="1027113" cy="2159000"/>
          </a:xfrm>
        </p:spPr>
        <p:txBody>
          <a:bodyPr/>
          <a:lstStyle/>
          <a:p>
            <a:endParaRPr lang="en-IN" dirty="0"/>
          </a:p>
        </p:txBody>
      </p:sp>
    </p:spTree>
    <p:extLst>
      <p:ext uri="{BB962C8B-B14F-4D97-AF65-F5344CB8AC3E}">
        <p14:creationId xmlns:p14="http://schemas.microsoft.com/office/powerpoint/2010/main" val="1234118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65774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logo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DEEA7F-0582-4F55-B988-C8F09FDB75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3506" y="52251"/>
            <a:ext cx="947057" cy="613954"/>
          </a:xfrm>
          <a:prstGeom prst="rect">
            <a:avLst/>
          </a:prstGeom>
          <a:noFill/>
        </p:spPr>
      </p:pic>
    </p:spTree>
    <p:extLst>
      <p:ext uri="{BB962C8B-B14F-4D97-AF65-F5344CB8AC3E}">
        <p14:creationId xmlns:p14="http://schemas.microsoft.com/office/powerpoint/2010/main" val="327243438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Master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16BC2D-84A6-42DC-A944-F064D37E0DDC}"/>
              </a:ext>
            </a:extLst>
          </p:cNvPr>
          <p:cNvSpPr/>
          <p:nvPr userDrawn="1"/>
        </p:nvSpPr>
        <p:spPr>
          <a:xfrm>
            <a:off x="0" y="130629"/>
            <a:ext cx="12192000" cy="4049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DD09FEDA-94C3-4383-9561-46C93591B8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3506" y="52251"/>
            <a:ext cx="947057" cy="613954"/>
          </a:xfrm>
          <a:prstGeom prst="rect">
            <a:avLst/>
          </a:prstGeom>
          <a:solidFill>
            <a:schemeClr val="bg1"/>
          </a:solidFill>
        </p:spPr>
      </p:pic>
      <p:sp>
        <p:nvSpPr>
          <p:cNvPr id="4" name="Title 3">
            <a:extLst>
              <a:ext uri="{FF2B5EF4-FFF2-40B4-BE49-F238E27FC236}">
                <a16:creationId xmlns:a16="http://schemas.microsoft.com/office/drawing/2014/main" id="{64213202-87E9-4D4D-BAE6-D8742E0C9662}"/>
              </a:ext>
            </a:extLst>
          </p:cNvPr>
          <p:cNvSpPr>
            <a:spLocks noGrp="1"/>
          </p:cNvSpPr>
          <p:nvPr>
            <p:ph type="title"/>
          </p:nvPr>
        </p:nvSpPr>
        <p:spPr>
          <a:xfrm>
            <a:off x="240544" y="75574"/>
            <a:ext cx="10665021" cy="540000"/>
          </a:xfrm>
        </p:spPr>
        <p:txBody>
          <a:bodyPr/>
          <a:lstStyle>
            <a:lvl1pPr>
              <a:defRPr sz="2600"/>
            </a:lvl1pPr>
          </a:lstStyle>
          <a:p>
            <a:r>
              <a:rPr lang="en-US"/>
              <a:t>Click to edit Master title style</a:t>
            </a:r>
            <a:endParaRPr lang="en-IN"/>
          </a:p>
        </p:txBody>
      </p:sp>
      <p:sp>
        <p:nvSpPr>
          <p:cNvPr id="7" name="Slide Number Placeholder 6">
            <a:extLst>
              <a:ext uri="{FF2B5EF4-FFF2-40B4-BE49-F238E27FC236}">
                <a16:creationId xmlns:a16="http://schemas.microsoft.com/office/drawing/2014/main" id="{828A8FC1-6BF5-431F-88B0-8D39CAD7947B}"/>
              </a:ext>
            </a:extLst>
          </p:cNvPr>
          <p:cNvSpPr>
            <a:spLocks noGrp="1"/>
          </p:cNvSpPr>
          <p:nvPr>
            <p:ph type="sldNum" sz="quarter" idx="12"/>
          </p:nvPr>
        </p:nvSpPr>
        <p:spPr>
          <a:xfrm>
            <a:off x="9448800" y="6602506"/>
            <a:ext cx="2743200" cy="239992"/>
          </a:xfrm>
        </p:spPr>
        <p:txBody>
          <a:bodyPr/>
          <a:lstStyle>
            <a:lvl1pPr>
              <a:defRPr sz="900">
                <a:latin typeface="Segoe UI" panose="020B0502040204020203" pitchFamily="34" charset="0"/>
                <a:ea typeface="Segoe UI" panose="020B0502040204020203" pitchFamily="34" charset="0"/>
                <a:cs typeface="Segoe UI" panose="020B0502040204020203" pitchFamily="34" charset="0"/>
              </a:defRPr>
            </a:lvl1p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466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grpSp>
        <p:nvGrpSpPr>
          <p:cNvPr id="12" name="Gruppieren 11"/>
          <p:cNvGrpSpPr/>
          <p:nvPr userDrawn="1"/>
        </p:nvGrpSpPr>
        <p:grpSpPr>
          <a:xfrm>
            <a:off x="4404778" y="324720"/>
            <a:ext cx="5921126" cy="6533280"/>
            <a:chOff x="2321944" y="0"/>
            <a:chExt cx="6214611" cy="6858000"/>
          </a:xfrm>
        </p:grpSpPr>
        <p:pic>
          <p:nvPicPr>
            <p:cNvPr id="13" name="Grafik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1944" y="0"/>
              <a:ext cx="6214611" cy="6858000"/>
            </a:xfrm>
            <a:prstGeom prst="rect">
              <a:avLst/>
            </a:prstGeom>
          </p:spPr>
        </p:pic>
        <p:pic>
          <p:nvPicPr>
            <p:cNvPr id="14" name="Grafik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33056" y="0"/>
              <a:ext cx="6103499" cy="6858000"/>
            </a:xfrm>
            <a:prstGeom prst="rect">
              <a:avLst/>
            </a:prstGeom>
          </p:spPr>
        </p:pic>
      </p:grpSp>
      <p:sp>
        <p:nvSpPr>
          <p:cNvPr id="11" name="Rechteck 10"/>
          <p:cNvSpPr/>
          <p:nvPr userDrawn="1"/>
        </p:nvSpPr>
        <p:spPr bwMode="auto">
          <a:xfrm>
            <a:off x="1" y="2368446"/>
            <a:ext cx="12192000" cy="4489554"/>
          </a:xfrm>
          <a:prstGeom prst="rect">
            <a:avLst/>
          </a:prstGeom>
          <a:gradFill>
            <a:gsLst>
              <a:gs pos="0">
                <a:srgbClr val="000000">
                  <a:alpha val="0"/>
                </a:srgbClr>
              </a:gs>
              <a:gs pos="100000">
                <a:schemeClr val="tx1">
                  <a:alpha val="15000"/>
                </a:schemeClr>
              </a:gs>
            </a:gsLst>
            <a:lin ang="5400000" scaled="0"/>
          </a:gradFill>
          <a:ln w="12700">
            <a:noFill/>
            <a:round/>
            <a:headEnd/>
            <a:tailEnd/>
          </a:ln>
        </p:spPr>
        <p:txBody>
          <a:bodyPr rtlCol="0" anchor="ctr"/>
          <a:lstStyle/>
          <a:p>
            <a:pPr algn="ctr"/>
            <a:endParaRPr lang="de-DE" dirty="0">
              <a:solidFill>
                <a:prstClr val="black"/>
              </a:solidFill>
            </a:endParaRPr>
          </a:p>
        </p:txBody>
      </p:sp>
      <p:sp>
        <p:nvSpPr>
          <p:cNvPr id="16" name="Titel 1"/>
          <p:cNvSpPr>
            <a:spLocks noGrp="1"/>
          </p:cNvSpPr>
          <p:nvPr>
            <p:ph type="ctrTitle"/>
          </p:nvPr>
        </p:nvSpPr>
        <p:spPr>
          <a:xfrm>
            <a:off x="707127" y="2351194"/>
            <a:ext cx="6078731" cy="1416050"/>
          </a:xfrm>
          <a:prstGeom prst="rect">
            <a:avLst/>
          </a:prstGeom>
        </p:spPr>
        <p:txBody>
          <a:bodyPr>
            <a:noAutofit/>
          </a:bodyPr>
          <a:lstStyle>
            <a:lvl1pPr algn="l">
              <a:defRPr sz="6000">
                <a:solidFill>
                  <a:schemeClr val="tx1">
                    <a:lumMod val="65000"/>
                    <a:lumOff val="35000"/>
                  </a:schemeClr>
                </a:solidFill>
                <a:effectLst>
                  <a:outerShdw blurRad="38100" dist="25400" dir="2700000" algn="tl" rotWithShape="0">
                    <a:prstClr val="black">
                      <a:alpha val="40000"/>
                    </a:prstClr>
                  </a:outerShdw>
                </a:effectLst>
              </a:defRPr>
            </a:lvl1pPr>
          </a:lstStyle>
          <a:p>
            <a:r>
              <a:rPr lang="de-DE" dirty="0"/>
              <a:t>Titelmasterformat durch Klicken bearbeiten</a:t>
            </a:r>
          </a:p>
        </p:txBody>
      </p:sp>
    </p:spTree>
    <p:extLst>
      <p:ext uri="{BB962C8B-B14F-4D97-AF65-F5344CB8AC3E}">
        <p14:creationId xmlns:p14="http://schemas.microsoft.com/office/powerpoint/2010/main" val="576607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ogo+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D93A3F-37BF-491C-B5B8-2777DAA9EF88}"/>
              </a:ext>
            </a:extLst>
          </p:cNvPr>
          <p:cNvSpPr/>
          <p:nvPr userDrawn="1"/>
        </p:nvSpPr>
        <p:spPr>
          <a:xfrm>
            <a:off x="0" y="130629"/>
            <a:ext cx="12192000" cy="404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47DA55F8-D969-4BD4-8261-55B87B53E5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3506" y="52251"/>
            <a:ext cx="947057" cy="613954"/>
          </a:xfrm>
          <a:prstGeom prst="rect">
            <a:avLst/>
          </a:prstGeom>
          <a:solidFill>
            <a:schemeClr val="bg1"/>
          </a:solidFill>
        </p:spPr>
      </p:pic>
      <p:sp>
        <p:nvSpPr>
          <p:cNvPr id="7" name="Slide Number Placeholder 6">
            <a:extLst>
              <a:ext uri="{FF2B5EF4-FFF2-40B4-BE49-F238E27FC236}">
                <a16:creationId xmlns:a16="http://schemas.microsoft.com/office/drawing/2014/main" id="{92291B60-2D4A-427C-82D4-5DF7F2307630}"/>
              </a:ext>
            </a:extLst>
          </p:cNvPr>
          <p:cNvSpPr>
            <a:spLocks noGrp="1"/>
          </p:cNvSpPr>
          <p:nvPr>
            <p:ph type="sldNum" sz="quarter" idx="12"/>
          </p:nvPr>
        </p:nvSpPr>
        <p:spPr>
          <a:xfrm>
            <a:off x="9448800" y="6557554"/>
            <a:ext cx="2743200" cy="300446"/>
          </a:xfrm>
        </p:spPr>
        <p:txBody>
          <a:bodyPr/>
          <a:lstStyle>
            <a:lvl1pPr>
              <a:defRPr sz="900">
                <a:latin typeface="Segoe UI" panose="020B0502040204020203" pitchFamily="34" charset="0"/>
                <a:ea typeface="Segoe UI" panose="020B0502040204020203" pitchFamily="34" charset="0"/>
                <a:cs typeface="Segoe UI" panose="020B0502040204020203" pitchFamily="34" charset="0"/>
              </a:defRPr>
            </a:lvl1p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027641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_for_case_stud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7545D7-11D3-4A5E-B3F4-C9932C4D10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5985"/>
          <a:stretch/>
        </p:blipFill>
        <p:spPr>
          <a:xfrm>
            <a:off x="865" y="487"/>
            <a:ext cx="12190271" cy="6849995"/>
          </a:xfrm>
          <a:prstGeom prst="rect">
            <a:avLst/>
          </a:prstGeom>
        </p:spPr>
      </p:pic>
      <p:sp>
        <p:nvSpPr>
          <p:cNvPr id="5" name="Rectangle 4">
            <a:extLst>
              <a:ext uri="{FF2B5EF4-FFF2-40B4-BE49-F238E27FC236}">
                <a16:creationId xmlns:a16="http://schemas.microsoft.com/office/drawing/2014/main" id="{873E6A14-E897-4CB7-9EAD-E19CDF3FEAD4}"/>
              </a:ext>
            </a:extLst>
          </p:cNvPr>
          <p:cNvSpPr/>
          <p:nvPr userDrawn="1"/>
        </p:nvSpPr>
        <p:spPr>
          <a:xfrm>
            <a:off x="0" y="-27738"/>
            <a:ext cx="12191136" cy="6885738"/>
          </a:xfrm>
          <a:prstGeom prst="rect">
            <a:avLst/>
          </a:prstGeom>
          <a:solidFill>
            <a:srgbClr val="44546A">
              <a:lumMod val="75000"/>
              <a:alpha val="95000"/>
            </a:srgbClr>
          </a:solidFill>
          <a:ln w="12700" cap="flat" cmpd="sng" algn="ctr">
            <a:noFill/>
            <a:prstDash val="solid"/>
            <a:miter lim="800000"/>
          </a:ln>
          <a:effectLst>
            <a:outerShdw blurRad="50800" dist="50800" dir="5400000" algn="ctr" rotWithShape="0">
              <a:srgbClr val="000000">
                <a:alpha val="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7BA402F-6E11-4C78-9CA5-C860BB503936}"/>
              </a:ext>
            </a:extLst>
          </p:cNvPr>
          <p:cNvSpPr>
            <a:spLocks noGrp="1"/>
          </p:cNvSpPr>
          <p:nvPr>
            <p:ph type="title"/>
          </p:nvPr>
        </p:nvSpPr>
        <p:spPr>
          <a:xfrm>
            <a:off x="736932" y="3013501"/>
            <a:ext cx="10666942" cy="830997"/>
          </a:xfrm>
          <a:noFill/>
        </p:spPr>
        <p:txBody>
          <a:bodyPr/>
          <a:lstStyle>
            <a:lvl1pPr>
              <a:defRPr sz="5400">
                <a:solidFill>
                  <a:schemeClr val="tx1">
                    <a:lumMod val="20000"/>
                    <a:lumOff val="80000"/>
                  </a:schemeClr>
                </a:solidFill>
                <a:latin typeface="Segoe UI Light" panose="020B0502040204020203" pitchFamily="34" charset="0"/>
              </a:defRPr>
            </a:lvl1pPr>
          </a:lstStyle>
          <a:p>
            <a:r>
              <a:rPr lang="en-US" dirty="0"/>
              <a:t>Click to edit Master title style</a:t>
            </a:r>
            <a:endParaRPr lang="en-IN" dirty="0"/>
          </a:p>
        </p:txBody>
      </p:sp>
      <p:pic>
        <p:nvPicPr>
          <p:cNvPr id="6" name="Picture 5">
            <a:extLst>
              <a:ext uri="{FF2B5EF4-FFF2-40B4-BE49-F238E27FC236}">
                <a16:creationId xmlns:a16="http://schemas.microsoft.com/office/drawing/2014/main" id="{7B8754BA-CD7B-4583-AFD0-930CFDAC12B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8251" y="-16221"/>
            <a:ext cx="1127357" cy="797171"/>
          </a:xfrm>
          <a:prstGeom prst="rect">
            <a:avLst/>
          </a:prstGeom>
        </p:spPr>
      </p:pic>
    </p:spTree>
    <p:extLst>
      <p:ext uri="{BB962C8B-B14F-4D97-AF65-F5344CB8AC3E}">
        <p14:creationId xmlns:p14="http://schemas.microsoft.com/office/powerpoint/2010/main" val="2858180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6" name="TextBox 5"/>
          <p:cNvSpPr txBox="1"/>
          <p:nvPr userDrawn="1"/>
        </p:nvSpPr>
        <p:spPr>
          <a:xfrm>
            <a:off x="11593202" y="6604658"/>
            <a:ext cx="595167" cy="246221"/>
          </a:xfrm>
          <a:prstGeom prst="rect">
            <a:avLst/>
          </a:prstGeom>
          <a:noFill/>
        </p:spPr>
        <p:txBody>
          <a:bodyPr wrap="square" rtlCol="0" anchor="t">
            <a:spAutoFit/>
          </a:bodyPr>
          <a:lstStyle/>
          <a:p>
            <a:pPr algn="ctr" defTabSz="457200"/>
            <a:fld id="{1C2845D7-22DA-3B46-92A8-88FE0EBE9504}" type="slidenum">
              <a:rPr lang="en-US" sz="1000">
                <a:solidFill>
                  <a:srgbClr val="FFFFFF"/>
                </a:solidFill>
              </a:rPr>
              <a:pPr algn="ctr" defTabSz="457200"/>
              <a:t>‹#›</a:t>
            </a:fld>
            <a:endParaRPr lang="en-US" sz="1000" dirty="0">
              <a:solidFill>
                <a:srgbClr val="FFFFFF"/>
              </a:solidFill>
            </a:endParaRPr>
          </a:p>
        </p:txBody>
      </p:sp>
      <p:sp>
        <p:nvSpPr>
          <p:cNvPr id="10" name="Content Placeholder 14"/>
          <p:cNvSpPr>
            <a:spLocks noGrp="1"/>
          </p:cNvSpPr>
          <p:nvPr>
            <p:ph sz="quarter" idx="14"/>
          </p:nvPr>
        </p:nvSpPr>
        <p:spPr>
          <a:xfrm>
            <a:off x="514351" y="1465031"/>
            <a:ext cx="10972800" cy="4652089"/>
          </a:xfrm>
        </p:spPr>
        <p:txBody>
          <a:bodyPr/>
          <a:lstStyle>
            <a:lvl1pPr marL="0" indent="0">
              <a:buNone/>
              <a:defRPr sz="2200"/>
            </a:lvl1pPr>
            <a:lvl2pPr marL="284163" indent="-284163">
              <a:buFont typeface="Arial"/>
              <a:buChar char="•"/>
              <a:defRPr sz="1700">
                <a:solidFill>
                  <a:schemeClr val="tx2"/>
                </a:solidFill>
              </a:defRPr>
            </a:lvl2pPr>
          </a:lstStyle>
          <a:p>
            <a:pPr lvl="0"/>
            <a:r>
              <a:rPr lang="en-US" dirty="0"/>
              <a:t>Click to edit Master text styles</a:t>
            </a:r>
          </a:p>
          <a:p>
            <a:pPr lvl="1"/>
            <a:r>
              <a:rPr lang="en-US" dirty="0"/>
              <a:t>Second level</a:t>
            </a:r>
          </a:p>
        </p:txBody>
      </p:sp>
      <p:pic>
        <p:nvPicPr>
          <p:cNvPr id="11" name="Picture 10" descr="HotwireLogowithR_fullwht.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2889" y="6665936"/>
            <a:ext cx="836667" cy="130942"/>
          </a:xfrm>
          <a:prstGeom prst="rect">
            <a:avLst/>
          </a:prstGeom>
        </p:spPr>
      </p:pic>
      <p:sp>
        <p:nvSpPr>
          <p:cNvPr id="12" name="Text Placeholder 18"/>
          <p:cNvSpPr>
            <a:spLocks noGrp="1"/>
          </p:cNvSpPr>
          <p:nvPr>
            <p:ph type="body" sz="quarter" idx="10"/>
          </p:nvPr>
        </p:nvSpPr>
        <p:spPr>
          <a:xfrm>
            <a:off x="334183" y="708840"/>
            <a:ext cx="11259357" cy="419710"/>
          </a:xfrm>
          <a:prstGeom prst="rect">
            <a:avLst/>
          </a:prstGeom>
        </p:spPr>
        <p:txBody>
          <a:bodyPr>
            <a:noAutofit/>
          </a:bodyPr>
          <a:lstStyle>
            <a:lvl1pPr marL="0" indent="0">
              <a:buNone/>
              <a:defRPr sz="2200"/>
            </a:lvl1pPr>
          </a:lstStyle>
          <a:p>
            <a:pPr lvl="0"/>
            <a:r>
              <a:rPr lang="en-US" dirty="0"/>
              <a:t>Click to edit Master text styles</a:t>
            </a:r>
          </a:p>
        </p:txBody>
      </p:sp>
    </p:spTree>
    <p:extLst>
      <p:ext uri="{BB962C8B-B14F-4D97-AF65-F5344CB8AC3E}">
        <p14:creationId xmlns:p14="http://schemas.microsoft.com/office/powerpoint/2010/main" val="204509827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5839" y="2766559"/>
            <a:ext cx="10294131" cy="3238456"/>
          </a:xfrm>
          <a:noFill/>
        </p:spPr>
        <p:txBody>
          <a:bodyPr tIns="91440" bIns="91440" anchor="t" anchorCtr="0"/>
          <a:lstStyle>
            <a:lvl1pPr>
              <a:defRPr sz="5400" spc="-98" baseline="0">
                <a:gradFill>
                  <a:gsLst>
                    <a:gs pos="100000">
                      <a:schemeClr val="tx1"/>
                    </a:gs>
                    <a:gs pos="0">
                      <a:schemeClr val="tx1"/>
                    </a:gs>
                  </a:gsLst>
                  <a:lin ang="5400000" scaled="0"/>
                </a:gradFill>
                <a:latin typeface="Segoe UI Light" panose="020B0502040204020203" pitchFamily="34" charset="0"/>
              </a:defRPr>
            </a:lvl1pPr>
          </a:lstStyle>
          <a:p>
            <a:r>
              <a:rPr lang="en-US" dirty="0"/>
              <a:t>Section title</a:t>
            </a:r>
          </a:p>
        </p:txBody>
      </p:sp>
    </p:spTree>
    <p:extLst>
      <p:ext uri="{BB962C8B-B14F-4D97-AF65-F5344CB8AC3E}">
        <p14:creationId xmlns:p14="http://schemas.microsoft.com/office/powerpoint/2010/main" val="2371298759"/>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4"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4"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EED6F73-3782-444D-9664-140C1614846A}" type="slidenum">
              <a:rPr lang="en-US" smtClean="0">
                <a:solidFill>
                  <a:prstClr val="black">
                    <a:tint val="75000"/>
                  </a:prstClr>
                </a:solidFill>
              </a:rPr>
              <a:pPr/>
              <a:t>‹#›</a:t>
            </a:fld>
            <a:endParaRPr lang="en-US">
              <a:solidFill>
                <a:prstClr val="black">
                  <a:tint val="75000"/>
                </a:prstClr>
              </a:solidFill>
            </a:endParaRPr>
          </a:p>
        </p:txBody>
      </p:sp>
      <p:sp>
        <p:nvSpPr>
          <p:cNvPr id="9" name="Picture Placeholder 8"/>
          <p:cNvSpPr>
            <a:spLocks noGrp="1"/>
          </p:cNvSpPr>
          <p:nvPr>
            <p:ph type="pic" sz="quarter" idx="13"/>
          </p:nvPr>
        </p:nvSpPr>
        <p:spPr>
          <a:xfrm>
            <a:off x="5949954" y="1350963"/>
            <a:ext cx="1027113" cy="2159000"/>
          </a:xfrm>
        </p:spPr>
        <p:txBody>
          <a:bodyPr/>
          <a:lstStyle/>
          <a:p>
            <a:r>
              <a:rPr lang="en-US"/>
              <a:t>Click icon to add picture</a:t>
            </a:r>
            <a:endParaRPr lang="en-IN"/>
          </a:p>
        </p:txBody>
      </p:sp>
      <p:pic>
        <p:nvPicPr>
          <p:cNvPr id="8" name="Picture 7"/>
          <p:cNvPicPr>
            <a:picLocks noChangeAspect="1"/>
          </p:cNvPicPr>
          <p:nvPr userDrawn="1"/>
        </p:nvPicPr>
        <p:blipFill rotWithShape="1">
          <a:blip r:embed="rId2"/>
          <a:srcRect b="5985"/>
          <a:stretch/>
        </p:blipFill>
        <p:spPr>
          <a:xfrm>
            <a:off x="4" y="8"/>
            <a:ext cx="12192000" cy="6850967"/>
          </a:xfrm>
          <a:prstGeom prst="rect">
            <a:avLst/>
          </a:prstGeom>
        </p:spPr>
      </p:pic>
      <p:sp>
        <p:nvSpPr>
          <p:cNvPr id="10" name="Rectangle 9"/>
          <p:cNvSpPr/>
          <p:nvPr userDrawn="1"/>
        </p:nvSpPr>
        <p:spPr>
          <a:xfrm>
            <a:off x="0" y="0"/>
            <a:ext cx="7439025" cy="6858000"/>
          </a:xfrm>
          <a:prstGeom prst="rect">
            <a:avLst/>
          </a:prstGeom>
          <a:blipFill dpi="0" rotWithShape="1">
            <a:blip r:embed="rId3">
              <a:alphaModFix amt="94000"/>
            </a:blip>
            <a:srcRect/>
            <a:stretch>
              <a:fillRect/>
            </a:stretch>
          </a:blip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1278" y="261444"/>
            <a:ext cx="2807288" cy="1985078"/>
          </a:xfrm>
          <a:prstGeom prst="rect">
            <a:avLst/>
          </a:prstGeom>
        </p:spPr>
      </p:pic>
    </p:spTree>
    <p:extLst>
      <p:ext uri="{BB962C8B-B14F-4D97-AF65-F5344CB8AC3E}">
        <p14:creationId xmlns:p14="http://schemas.microsoft.com/office/powerpoint/2010/main" val="3032797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vert="horz" wrap="none" lIns="72000" tIns="0" rIns="72000" bIns="0" rtlCol="0" anchor="ctr">
            <a:spAutoFit/>
          </a:bodyPr>
          <a:lstStyle>
            <a:lvl1pPr>
              <a:defRPr lang="en-US"/>
            </a:lvl1pPr>
          </a:lstStyle>
          <a:p>
            <a:pPr lvl="0"/>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916329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Empty Slide">
    <p:spTree>
      <p:nvGrpSpPr>
        <p:cNvPr id="1" name=""/>
        <p:cNvGrpSpPr/>
        <p:nvPr/>
      </p:nvGrpSpPr>
      <p:grpSpPr>
        <a:xfrm>
          <a:off x="0" y="0"/>
          <a:ext cx="0" cy="0"/>
          <a:chOff x="0" y="0"/>
          <a:chExt cx="0" cy="0"/>
        </a:xfrm>
      </p:grpSpPr>
      <p:sp>
        <p:nvSpPr>
          <p:cNvPr id="5" name="Rectangle 4"/>
          <p:cNvSpPr/>
          <p:nvPr userDrawn="1"/>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latin typeface="Segoe UI"/>
              <a:cs typeface="Segoe UI"/>
            </a:endParaRPr>
          </a:p>
        </p:txBody>
      </p:sp>
      <p:pic>
        <p:nvPicPr>
          <p:cNvPr id="6" name="Picture 5" descr="https://upload.wikimedia.org/wikipedia/en/d/d3/LatentView_Analytics_Logo_2010.JP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56088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itle with No Conten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038600" y="6470650"/>
            <a:ext cx="4114800" cy="365125"/>
          </a:xfrm>
        </p:spPr>
        <p:txBody>
          <a:bodyPr/>
          <a:lstStyle/>
          <a:p>
            <a:endParaRPr lang="en-US" dirty="0"/>
          </a:p>
        </p:txBody>
      </p:sp>
      <p:sp>
        <p:nvSpPr>
          <p:cNvPr id="6" name="Slide Number Placeholder 11"/>
          <p:cNvSpPr>
            <a:spLocks noGrp="1"/>
          </p:cNvSpPr>
          <p:nvPr>
            <p:ph type="sldNum" sz="quarter" idx="4"/>
          </p:nvPr>
        </p:nvSpPr>
        <p:spPr>
          <a:xfrm>
            <a:off x="11612413" y="6470650"/>
            <a:ext cx="5689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D9AD5F-3CCE-084D-84D8-4A35232D3779}" type="slidenum">
              <a:rPr lang="en-US" smtClean="0"/>
              <a:pPr/>
              <a:t>‹#›</a:t>
            </a:fld>
            <a:endParaRPr lang="en-US"/>
          </a:p>
        </p:txBody>
      </p:sp>
    </p:spTree>
    <p:extLst>
      <p:ext uri="{BB962C8B-B14F-4D97-AF65-F5344CB8AC3E}">
        <p14:creationId xmlns:p14="http://schemas.microsoft.com/office/powerpoint/2010/main" val="31567027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292101" y="6408738"/>
            <a:ext cx="1790700" cy="247650"/>
          </a:xfrm>
          <a:prstGeom prst="rect">
            <a:avLst/>
          </a:prstGeom>
        </p:spPr>
        <p:txBody>
          <a:bodyPr/>
          <a:lstStyle>
            <a:lvl1pPr>
              <a:defRPr/>
            </a:lvl1pPr>
          </a:lstStyle>
          <a:p>
            <a:endParaRPr lang="de-DE">
              <a:solidFill>
                <a:srgbClr val="000000"/>
              </a:solidFill>
            </a:endParaRPr>
          </a:p>
        </p:txBody>
      </p:sp>
    </p:spTree>
    <p:extLst>
      <p:ext uri="{BB962C8B-B14F-4D97-AF65-F5344CB8AC3E}">
        <p14:creationId xmlns:p14="http://schemas.microsoft.com/office/powerpoint/2010/main" val="2170122560"/>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0330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85"/>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1265E93A-18F4-4F1D-BBEE-43E190B1BF73}"/>
              </a:ext>
            </a:extLst>
          </p:cNvPr>
          <p:cNvSpPr>
            <a:spLocks noGrp="1"/>
          </p:cNvSpPr>
          <p:nvPr>
            <p:ph type="ftr" sz="quarter" idx="11"/>
          </p:nvPr>
        </p:nvSpPr>
        <p:spPr>
          <a:xfrm>
            <a:off x="4038600" y="6484686"/>
            <a:ext cx="4114800" cy="365125"/>
          </a:xfrm>
        </p:spPr>
        <p:txBody>
          <a:bodyPr/>
          <a:lstStyle/>
          <a:p>
            <a:endParaRPr lang="en-US" dirty="0"/>
          </a:p>
        </p:txBody>
      </p:sp>
      <p:sp>
        <p:nvSpPr>
          <p:cNvPr id="4" name="Slide Number Placeholder 3">
            <a:extLst>
              <a:ext uri="{FF2B5EF4-FFF2-40B4-BE49-F238E27FC236}">
                <a16:creationId xmlns:a16="http://schemas.microsoft.com/office/drawing/2014/main" id="{3A24FEF5-4F88-4995-BF24-824D627CC063}"/>
              </a:ext>
            </a:extLst>
          </p:cNvPr>
          <p:cNvSpPr>
            <a:spLocks noGrp="1"/>
          </p:cNvSpPr>
          <p:nvPr>
            <p:ph type="sldNum" sz="quarter" idx="12"/>
          </p:nvPr>
        </p:nvSpPr>
        <p:spPr>
          <a:xfrm>
            <a:off x="11621435" y="6484686"/>
            <a:ext cx="568900" cy="365125"/>
          </a:xfrm>
        </p:spPr>
        <p:txBody>
          <a:bodyPr/>
          <a:lstStyle/>
          <a:p>
            <a:fld id="{6CD9AD5F-3CCE-084D-84D8-4A35232D3779}" type="slidenum">
              <a:rPr lang="en-US" smtClean="0"/>
              <a:pPr/>
              <a:t>‹#›</a:t>
            </a:fld>
            <a:endParaRPr lang="en-US"/>
          </a:p>
        </p:txBody>
      </p:sp>
    </p:spTree>
    <p:extLst>
      <p:ext uri="{BB962C8B-B14F-4D97-AF65-F5344CB8AC3E}">
        <p14:creationId xmlns:p14="http://schemas.microsoft.com/office/powerpoint/2010/main" val="37337237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Empty Slide">
    <p:spTree>
      <p:nvGrpSpPr>
        <p:cNvPr id="1" name=""/>
        <p:cNvGrpSpPr/>
        <p:nvPr/>
      </p:nvGrpSpPr>
      <p:grpSpPr>
        <a:xfrm>
          <a:off x="0" y="0"/>
          <a:ext cx="0" cy="0"/>
          <a:chOff x="0" y="0"/>
          <a:chExt cx="0" cy="0"/>
        </a:xfrm>
      </p:grpSpPr>
      <p:sp>
        <p:nvSpPr>
          <p:cNvPr id="5" name="Rectangle 4"/>
          <p:cNvSpPr/>
          <p:nvPr userDrawn="1"/>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latin typeface="Segoe UI"/>
              <a:cs typeface="Segoe UI"/>
            </a:endParaRPr>
          </a:p>
        </p:txBody>
      </p:sp>
      <p:pic>
        <p:nvPicPr>
          <p:cNvPr id="6" name="Picture 5" descr="https://upload.wikimedia.org/wikipedia/en/d/d3/LatentView_Analytics_Logo_2010.JP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996686" y="487"/>
            <a:ext cx="896850" cy="705176"/>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itle Placeholder 1">
            <a:extLst>
              <a:ext uri="{FF2B5EF4-FFF2-40B4-BE49-F238E27FC236}">
                <a16:creationId xmlns:a16="http://schemas.microsoft.com/office/drawing/2014/main" id="{9B9C434B-F126-42B9-95E5-2F183F6E977A}"/>
              </a:ext>
            </a:extLst>
          </p:cNvPr>
          <p:cNvSpPr>
            <a:spLocks noGrp="1"/>
          </p:cNvSpPr>
          <p:nvPr>
            <p:ph type="title"/>
          </p:nvPr>
        </p:nvSpPr>
        <p:spPr>
          <a:xfrm>
            <a:off x="481086" y="80883"/>
            <a:ext cx="9850269" cy="496901"/>
          </a:xfrm>
          <a:prstGeom prst="rect">
            <a:avLst/>
          </a:prstGeom>
          <a:solidFill>
            <a:schemeClr val="bg1"/>
          </a:solidFill>
          <a:ln>
            <a:solidFill>
              <a:schemeClr val="bg1"/>
            </a:solidFill>
          </a:ln>
        </p:spPr>
        <p:txBody>
          <a:bodyPr vert="horz" lIns="91440" tIns="45720" rIns="91440" bIns="45720" rtlCol="0" anchor="ctr">
            <a:noAutofit/>
          </a:bodyPr>
          <a:lstStyle>
            <a:lvl1pPr>
              <a:defRPr sz="2500">
                <a:solidFill>
                  <a:srgbClr val="095879"/>
                </a:solidFill>
                <a:latin typeface="Segoe UI Semibold" panose="020B0702040204020203" pitchFamily="34" charset="0"/>
              </a:defRPr>
            </a:lvl1pPr>
          </a:lstStyle>
          <a:p>
            <a:r>
              <a:rPr lang="en-US" dirty="0"/>
              <a:t>Click to edit Master title style</a:t>
            </a:r>
            <a:endParaRPr lang="en-IN" dirty="0"/>
          </a:p>
        </p:txBody>
      </p:sp>
    </p:spTree>
    <p:extLst>
      <p:ext uri="{BB962C8B-B14F-4D97-AF65-F5344CB8AC3E}">
        <p14:creationId xmlns:p14="http://schemas.microsoft.com/office/powerpoint/2010/main" val="12501737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a:xfrm>
            <a:off x="9448800" y="6356349"/>
            <a:ext cx="2743200" cy="365125"/>
          </a:xfrm>
        </p:spPr>
        <p:txBody>
          <a:body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
        <p:nvSpPr>
          <p:cNvPr id="6" name="Title 1"/>
          <p:cNvSpPr>
            <a:spLocks noGrp="1"/>
          </p:cNvSpPr>
          <p:nvPr>
            <p:ph type="title"/>
          </p:nvPr>
        </p:nvSpPr>
        <p:spPr>
          <a:xfrm>
            <a:off x="240544" y="98444"/>
            <a:ext cx="4905299" cy="430887"/>
          </a:xfrm>
        </p:spPr>
        <p:txBody>
          <a:bodyPr rIns="72000"/>
          <a:lstStyle>
            <a:lvl1pPr>
              <a:defRPr sz="2800">
                <a:latin typeface="Segoe UI Semibold" panose="020B0702040204020203" pitchFamily="34" charset="0"/>
              </a:defRPr>
            </a:lvl1pPr>
          </a:lstStyle>
          <a:p>
            <a:r>
              <a:rPr lang="en-US" dirty="0"/>
              <a:t>Click to edit Master title style</a:t>
            </a:r>
          </a:p>
        </p:txBody>
      </p:sp>
    </p:spTree>
    <p:extLst>
      <p:ext uri="{BB962C8B-B14F-4D97-AF65-F5344CB8AC3E}">
        <p14:creationId xmlns:p14="http://schemas.microsoft.com/office/powerpoint/2010/main" val="19114480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9944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prstGeom prst="rect">
            <a:avLst/>
          </a:prstGeo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prstGeom prst="rect">
            <a:avLst/>
          </a:prstGeom>
          <a:noFill/>
        </p:spPr>
        <p:txBody>
          <a:bodyPr lIns="146304" tIns="91440" rIns="146304" bIns="91440" anchor="t" anchorCtr="0"/>
          <a:lstStyle>
            <a:lvl1pPr>
              <a:defRPr sz="5882" spc="-98" baseline="0">
                <a:solidFill>
                  <a:srgbClr val="6C3162"/>
                </a:solidFill>
              </a:defRPr>
            </a:lvl1pPr>
          </a:lstStyle>
          <a:p>
            <a:r>
              <a:rPr lang="en-US" dirty="0"/>
              <a:t>Presentation title</a:t>
            </a:r>
          </a:p>
        </p:txBody>
      </p:sp>
    </p:spTree>
    <p:extLst>
      <p:ext uri="{BB962C8B-B14F-4D97-AF65-F5344CB8AC3E}">
        <p14:creationId xmlns:p14="http://schemas.microsoft.com/office/powerpoint/2010/main" val="21171509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Slide 1 for internal audiences">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0795" y="3877276"/>
            <a:ext cx="7169843" cy="1794661"/>
          </a:xfrm>
          <a:prstGeom prst="rect">
            <a:avLst/>
          </a:prstGeom>
          <a:noFill/>
        </p:spPr>
        <p:txBody>
          <a:bodyPr lIns="146304" tIns="109728" rIns="146304" bIns="109728">
            <a:noAutofit/>
          </a:bodyPr>
          <a:lstStyle>
            <a:lvl1pPr marL="0" indent="0">
              <a:spcBef>
                <a:spcPts val="0"/>
              </a:spcBef>
              <a:buNone/>
              <a:defRPr sz="3529" spc="0" baseline="0">
                <a:gradFill>
                  <a:gsLst>
                    <a:gs pos="2917">
                      <a:schemeClr val="tx1"/>
                    </a:gs>
                    <a:gs pos="3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prstGeom prst="rect">
            <a:avLst/>
          </a:prstGeom>
          <a:noFill/>
        </p:spPr>
        <p:txBody>
          <a:bodyPr lIns="146304" tIns="91440" rIns="146304" bIns="91440" anchor="t" anchorCtr="0"/>
          <a:lstStyle>
            <a:lvl1pPr>
              <a:defRPr sz="5882" spc="-98" baseline="0">
                <a:solidFill>
                  <a:srgbClr val="6C3162"/>
                </a:solidFill>
              </a:defRPr>
            </a:lvl1pPr>
          </a:lstStyle>
          <a:p>
            <a:r>
              <a:rPr lang="en-US" dirty="0"/>
              <a:t>Presentation title</a:t>
            </a:r>
          </a:p>
        </p:txBody>
      </p:sp>
    </p:spTree>
    <p:extLst>
      <p:ext uri="{BB962C8B-B14F-4D97-AF65-F5344CB8AC3E}">
        <p14:creationId xmlns:p14="http://schemas.microsoft.com/office/powerpoint/2010/main" val="3624730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329952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3" name="Rectangle 2"/>
          <p:cNvSpPr/>
          <p:nvPr/>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prstGeom prst="rect">
            <a:avLst/>
          </a:prstGeo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prstGeom prst="rect">
            <a:avLst/>
          </a:prstGeo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008356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Slide 2 for internal audiences">
    <p:spTree>
      <p:nvGrpSpPr>
        <p:cNvPr id="1" name=""/>
        <p:cNvGrpSpPr/>
        <p:nvPr/>
      </p:nvGrpSpPr>
      <p:grpSpPr>
        <a:xfrm>
          <a:off x="0" y="0"/>
          <a:ext cx="0" cy="0"/>
          <a:chOff x="0" y="0"/>
          <a:chExt cx="0" cy="0"/>
        </a:xfrm>
      </p:grpSpPr>
      <p:sp>
        <p:nvSpPr>
          <p:cNvPr id="18" name="Rectangle 17"/>
          <p:cNvSpPr/>
          <p:nvPr/>
        </p:nvSpPr>
        <p:spPr bwMode="auto">
          <a:xfrm>
            <a:off x="269239" y="2084172"/>
            <a:ext cx="8964248" cy="35862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0796" y="2084173"/>
            <a:ext cx="8962692" cy="1793104"/>
          </a:xfrm>
          <a:prstGeom prst="rect">
            <a:avLst/>
          </a:prstGeo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9" y="3877271"/>
            <a:ext cx="8964248" cy="1792326"/>
          </a:xfrm>
          <a:prstGeom prst="rect">
            <a:avLst/>
          </a:prstGeom>
          <a:noFill/>
        </p:spPr>
        <p:txBody>
          <a:bodyPr lIns="146304" tIns="109728" rIns="146304" bIns="109728">
            <a:noAutofit/>
          </a:bodyPr>
          <a:lstStyle>
            <a:lvl1pPr marL="0" indent="0">
              <a:spcBef>
                <a:spcPts val="0"/>
              </a:spcBef>
              <a:buNone/>
              <a:defRPr sz="3529" spc="0" baseline="0">
                <a:gradFill>
                  <a:gsLst>
                    <a:gs pos="4583">
                      <a:srgbClr val="FFFFFF"/>
                    </a:gs>
                    <a:gs pos="84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95305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sp>
        <p:nvSpPr>
          <p:cNvPr id="16" name="Rectangle 15"/>
          <p:cNvSpPr/>
          <p:nvPr/>
        </p:nvSpPr>
        <p:spPr bwMode="auto">
          <a:xfrm>
            <a:off x="269239" y="2084172"/>
            <a:ext cx="8964248" cy="35862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302" y="2081644"/>
            <a:ext cx="8964185" cy="1795633"/>
          </a:xfrm>
          <a:prstGeom prst="rect">
            <a:avLst/>
          </a:prstGeo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7276"/>
            <a:ext cx="8964185" cy="1793105"/>
          </a:xfrm>
          <a:prstGeom prst="rect">
            <a:avLst/>
          </a:prstGeom>
          <a:noFill/>
        </p:spPr>
        <p:txBody>
          <a:bodyPr lIns="146304" tIns="109728" rIns="146304"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36709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3 for internal audiences">
    <p:spTree>
      <p:nvGrpSpPr>
        <p:cNvPr id="1" name=""/>
        <p:cNvGrpSpPr/>
        <p:nvPr/>
      </p:nvGrpSpPr>
      <p:grpSpPr>
        <a:xfrm>
          <a:off x="0" y="0"/>
          <a:ext cx="0" cy="0"/>
          <a:chOff x="0" y="0"/>
          <a:chExt cx="0" cy="0"/>
        </a:xfrm>
      </p:grpSpPr>
      <p:sp>
        <p:nvSpPr>
          <p:cNvPr id="8" name="Rectangle 7"/>
          <p:cNvSpPr/>
          <p:nvPr/>
        </p:nvSpPr>
        <p:spPr bwMode="auto">
          <a:xfrm>
            <a:off x="269239" y="2084172"/>
            <a:ext cx="8964248" cy="358620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2081644"/>
            <a:ext cx="8964248" cy="3591850"/>
          </a:xfrm>
          <a:prstGeom prst="rect">
            <a:avLst/>
          </a:prstGeo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9" y="3877271"/>
            <a:ext cx="8964248" cy="1793105"/>
          </a:xfrm>
          <a:prstGeom prst="rect">
            <a:avLst/>
          </a:prstGeom>
          <a:noFill/>
        </p:spPr>
        <p:txBody>
          <a:bodyPr lIns="146304" tIns="109728" rIns="146304"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5273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8342" b="6408"/>
          <a:stretch/>
        </p:blipFill>
        <p:spPr>
          <a:xfrm>
            <a:off x="0" y="-6643"/>
            <a:ext cx="12192000" cy="6864643"/>
          </a:xfrm>
          <a:prstGeom prst="rect">
            <a:avLst/>
          </a:prstGeom>
        </p:spPr>
      </p:pic>
      <p:sp>
        <p:nvSpPr>
          <p:cNvPr id="18" name="Rectangle 17"/>
          <p:cNvSpPr/>
          <p:nvPr/>
        </p:nvSpPr>
        <p:spPr bwMode="gray">
          <a:xfrm>
            <a:off x="269239" y="2084172"/>
            <a:ext cx="7171399"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prstGeom prst="rect">
            <a:avLst/>
          </a:prstGeo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a:prstGeom prst="rect">
            <a:avLst/>
          </a:prstGeo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grpSp>
        <p:nvGrpSpPr>
          <p:cNvPr id="7" name="Group 6"/>
          <p:cNvGrpSpPr/>
          <p:nvPr/>
        </p:nvGrpSpPr>
        <p:grpSpPr>
          <a:xfrm>
            <a:off x="267620" y="287955"/>
            <a:ext cx="1792849" cy="1791401"/>
            <a:chOff x="272986" y="293687"/>
            <a:chExt cx="1828799" cy="1827063"/>
          </a:xfrm>
        </p:grpSpPr>
        <p:sp>
          <p:nvSpPr>
            <p:cNvPr id="4" name="Rectangle 3"/>
            <p:cNvSpPr/>
            <p:nvPr/>
          </p:nvSpPr>
          <p:spPr bwMode="auto">
            <a:xfrm>
              <a:off x="272986" y="293687"/>
              <a:ext cx="1828799" cy="1827063"/>
            </a:xfrm>
            <a:prstGeom prst="rect">
              <a:avLst/>
            </a:prstGeom>
            <a:solidFill>
              <a:srgbClr val="FFFFFF">
                <a:alpha val="80000"/>
              </a:srgbClr>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499" y="510135"/>
              <a:ext cx="1527772" cy="1394165"/>
            </a:xfrm>
            <a:prstGeom prst="rect">
              <a:avLst/>
            </a:prstGeom>
          </p:spPr>
        </p:pic>
      </p:grpSp>
    </p:spTree>
    <p:extLst>
      <p:ext uri="{BB962C8B-B14F-4D97-AF65-F5344CB8AC3E}">
        <p14:creationId xmlns:p14="http://schemas.microsoft.com/office/powerpoint/2010/main" val="2126250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t="8342" b="6408"/>
          <a:stretch/>
        </p:blipFill>
        <p:spPr>
          <a:xfrm>
            <a:off x="0" y="-6643"/>
            <a:ext cx="12192000" cy="6864643"/>
          </a:xfrm>
          <a:prstGeom prst="rect">
            <a:avLst/>
          </a:prstGeom>
        </p:spPr>
      </p:pic>
      <p:grpSp>
        <p:nvGrpSpPr>
          <p:cNvPr id="15" name="Group 14"/>
          <p:cNvGrpSpPr/>
          <p:nvPr/>
        </p:nvGrpSpPr>
        <p:grpSpPr>
          <a:xfrm>
            <a:off x="267620" y="287955"/>
            <a:ext cx="1792849" cy="1791401"/>
            <a:chOff x="272986" y="293687"/>
            <a:chExt cx="1828799" cy="1827063"/>
          </a:xfrm>
        </p:grpSpPr>
        <p:sp>
          <p:nvSpPr>
            <p:cNvPr id="16" name="Rectangle 15"/>
            <p:cNvSpPr/>
            <p:nvPr/>
          </p:nvSpPr>
          <p:spPr bwMode="auto">
            <a:xfrm>
              <a:off x="272986" y="293687"/>
              <a:ext cx="1828799" cy="1827063"/>
            </a:xfrm>
            <a:prstGeom prst="rect">
              <a:avLst/>
            </a:prstGeom>
            <a:solidFill>
              <a:srgbClr val="FFFFFF">
                <a:alpha val="80000"/>
              </a:srgbClr>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499" y="510135"/>
              <a:ext cx="1527772" cy="1394165"/>
            </a:xfrm>
            <a:prstGeom prst="rect">
              <a:avLst/>
            </a:prstGeom>
          </p:spPr>
        </p:pic>
      </p:grpSp>
      <p:sp>
        <p:nvSpPr>
          <p:cNvPr id="17" name="Rectangle 16"/>
          <p:cNvSpPr/>
          <p:nvPr/>
        </p:nvSpPr>
        <p:spPr bwMode="gray">
          <a:xfrm>
            <a:off x="269239" y="2084172"/>
            <a:ext cx="5378549" cy="448276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2468"/>
            <a:ext cx="5380106" cy="2691360"/>
          </a:xfrm>
          <a:prstGeom prst="rect">
            <a:avLst/>
          </a:prstGeo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2" y="4773828"/>
            <a:ext cx="5380106" cy="1793104"/>
          </a:xfrm>
          <a:prstGeom prst="rect">
            <a:avLst/>
          </a:prstGeo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4018853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4 for internal audiences">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4825"/>
          <a:stretch/>
        </p:blipFill>
        <p:spPr>
          <a:xfrm>
            <a:off x="0" y="-623"/>
            <a:ext cx="12192000" cy="6858623"/>
          </a:xfrm>
          <a:prstGeom prst="rect">
            <a:avLst/>
          </a:prstGeom>
        </p:spPr>
      </p:pic>
      <p:sp>
        <p:nvSpPr>
          <p:cNvPr id="20" name="Rectangle 19"/>
          <p:cNvSpPr/>
          <p:nvPr/>
        </p:nvSpPr>
        <p:spPr bwMode="gray">
          <a:xfrm>
            <a:off x="269239" y="2084172"/>
            <a:ext cx="7171399"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3"/>
            <a:ext cx="7172955" cy="1793104"/>
          </a:xfrm>
          <a:prstGeom prst="rect">
            <a:avLst/>
          </a:prstGeo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80390"/>
            <a:ext cx="7172955" cy="1789991"/>
          </a:xfrm>
          <a:prstGeom prst="rect">
            <a:avLst/>
          </a:prstGeo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grpSp>
        <p:nvGrpSpPr>
          <p:cNvPr id="10" name="Group 9"/>
          <p:cNvGrpSpPr/>
          <p:nvPr/>
        </p:nvGrpSpPr>
        <p:grpSpPr>
          <a:xfrm>
            <a:off x="267620" y="287955"/>
            <a:ext cx="1792849" cy="1791401"/>
            <a:chOff x="272986" y="293687"/>
            <a:chExt cx="1828799" cy="1827063"/>
          </a:xfrm>
        </p:grpSpPr>
        <p:sp>
          <p:nvSpPr>
            <p:cNvPr id="12" name="Rectangle 11"/>
            <p:cNvSpPr/>
            <p:nvPr/>
          </p:nvSpPr>
          <p:spPr bwMode="auto">
            <a:xfrm>
              <a:off x="272986" y="293687"/>
              <a:ext cx="1828799" cy="1827063"/>
            </a:xfrm>
            <a:prstGeom prst="rect">
              <a:avLst/>
            </a:prstGeom>
            <a:solidFill>
              <a:srgbClr val="FFFFFF">
                <a:alpha val="80000"/>
              </a:srgbClr>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499" y="510135"/>
              <a:ext cx="1527772" cy="1394165"/>
            </a:xfrm>
            <a:prstGeom prst="rect">
              <a:avLst/>
            </a:prstGeom>
          </p:spPr>
        </p:pic>
      </p:grpSp>
    </p:spTree>
    <p:extLst>
      <p:ext uri="{BB962C8B-B14F-4D97-AF65-F5344CB8AC3E}">
        <p14:creationId xmlns:p14="http://schemas.microsoft.com/office/powerpoint/2010/main" val="418485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2297" b="2439"/>
          <a:stretch/>
        </p:blipFill>
        <p:spPr>
          <a:xfrm>
            <a:off x="0" y="0"/>
            <a:ext cx="12192000" cy="6865782"/>
          </a:xfrm>
          <a:prstGeom prst="rect">
            <a:avLst/>
          </a:prstGeom>
        </p:spPr>
      </p:pic>
      <p:sp>
        <p:nvSpPr>
          <p:cNvPr id="17" name="Rectangle 16"/>
          <p:cNvSpPr/>
          <p:nvPr/>
        </p:nvSpPr>
        <p:spPr bwMode="gray">
          <a:xfrm>
            <a:off x="269239" y="2084172"/>
            <a:ext cx="6274974"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prstGeom prst="rect">
            <a:avLst/>
          </a:prstGeo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80390"/>
            <a:ext cx="6276530" cy="1789991"/>
          </a:xfrm>
          <a:prstGeom prst="rect">
            <a:avLst/>
          </a:prstGeo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grpSp>
        <p:nvGrpSpPr>
          <p:cNvPr id="8" name="Group 7"/>
          <p:cNvGrpSpPr/>
          <p:nvPr/>
        </p:nvGrpSpPr>
        <p:grpSpPr>
          <a:xfrm>
            <a:off x="267620" y="287955"/>
            <a:ext cx="1792849" cy="1791401"/>
            <a:chOff x="272986" y="293687"/>
            <a:chExt cx="1828799" cy="1827063"/>
          </a:xfrm>
        </p:grpSpPr>
        <p:sp>
          <p:nvSpPr>
            <p:cNvPr id="10" name="Rectangle 9"/>
            <p:cNvSpPr/>
            <p:nvPr/>
          </p:nvSpPr>
          <p:spPr bwMode="auto">
            <a:xfrm>
              <a:off x="272986" y="293687"/>
              <a:ext cx="1828799" cy="1827063"/>
            </a:xfrm>
            <a:prstGeom prst="rect">
              <a:avLst/>
            </a:prstGeom>
            <a:solidFill>
              <a:srgbClr val="FFFFFF">
                <a:alpha val="80000"/>
              </a:srgbClr>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499" y="510135"/>
              <a:ext cx="1527772" cy="1394165"/>
            </a:xfrm>
            <a:prstGeom prst="rect">
              <a:avLst/>
            </a:prstGeom>
          </p:spPr>
        </p:pic>
      </p:grpSp>
    </p:spTree>
    <p:extLst>
      <p:ext uri="{BB962C8B-B14F-4D97-AF65-F5344CB8AC3E}">
        <p14:creationId xmlns:p14="http://schemas.microsoft.com/office/powerpoint/2010/main" val="2271849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5 for internal audiences">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4737"/>
          <a:stretch/>
        </p:blipFill>
        <p:spPr>
          <a:xfrm>
            <a:off x="-7159" y="-8094"/>
            <a:ext cx="12192000" cy="6865783"/>
          </a:xfrm>
          <a:prstGeom prst="rect">
            <a:avLst/>
          </a:prstGeom>
        </p:spPr>
      </p:pic>
      <p:sp>
        <p:nvSpPr>
          <p:cNvPr id="18" name="Rectangle 17"/>
          <p:cNvSpPr/>
          <p:nvPr/>
        </p:nvSpPr>
        <p:spPr bwMode="gray">
          <a:xfrm>
            <a:off x="269239" y="2084172"/>
            <a:ext cx="6274974"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3"/>
            <a:ext cx="6276530" cy="1794808"/>
          </a:xfrm>
          <a:prstGeom prst="rect">
            <a:avLst/>
          </a:prstGeo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80364"/>
            <a:ext cx="6276530" cy="1789991"/>
          </a:xfrm>
          <a:prstGeom prst="rect">
            <a:avLst/>
          </a:prstGeo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grpSp>
        <p:nvGrpSpPr>
          <p:cNvPr id="10" name="Group 9"/>
          <p:cNvGrpSpPr/>
          <p:nvPr/>
        </p:nvGrpSpPr>
        <p:grpSpPr>
          <a:xfrm>
            <a:off x="267620" y="287955"/>
            <a:ext cx="1792849" cy="1791401"/>
            <a:chOff x="272986" y="293687"/>
            <a:chExt cx="1828799" cy="1827063"/>
          </a:xfrm>
        </p:grpSpPr>
        <p:sp>
          <p:nvSpPr>
            <p:cNvPr id="11" name="Rectangle 10"/>
            <p:cNvSpPr/>
            <p:nvPr/>
          </p:nvSpPr>
          <p:spPr bwMode="auto">
            <a:xfrm>
              <a:off x="272986" y="293687"/>
              <a:ext cx="1828799" cy="1827063"/>
            </a:xfrm>
            <a:prstGeom prst="rect">
              <a:avLst/>
            </a:prstGeom>
            <a:solidFill>
              <a:srgbClr val="FFFFFF">
                <a:alpha val="80000"/>
              </a:srgbClr>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499" y="510135"/>
              <a:ext cx="1527772" cy="1394165"/>
            </a:xfrm>
            <a:prstGeom prst="rect">
              <a:avLst/>
            </a:prstGeom>
          </p:spPr>
        </p:pic>
      </p:grpSp>
    </p:spTree>
    <p:extLst>
      <p:ext uri="{BB962C8B-B14F-4D97-AF65-F5344CB8AC3E}">
        <p14:creationId xmlns:p14="http://schemas.microsoft.com/office/powerpoint/2010/main" val="18067766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4737"/>
          <a:stretch/>
        </p:blipFill>
        <p:spPr>
          <a:xfrm>
            <a:off x="0" y="-8094"/>
            <a:ext cx="12192000" cy="6865782"/>
          </a:xfrm>
          <a:prstGeom prst="rect">
            <a:avLst/>
          </a:prstGeom>
        </p:spPr>
      </p:pic>
      <p:sp>
        <p:nvSpPr>
          <p:cNvPr id="17" name="Rectangle 16"/>
          <p:cNvSpPr/>
          <p:nvPr/>
        </p:nvSpPr>
        <p:spPr bwMode="gray">
          <a:xfrm>
            <a:off x="269239" y="2084172"/>
            <a:ext cx="7171399"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prstGeom prst="rect">
            <a:avLst/>
          </a:prstGeo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7683" y="3880390"/>
            <a:ext cx="7172955" cy="1789991"/>
          </a:xfrm>
          <a:prstGeom prst="rect">
            <a:avLst/>
          </a:prstGeo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grpSp>
        <p:nvGrpSpPr>
          <p:cNvPr id="8" name="Group 7"/>
          <p:cNvGrpSpPr/>
          <p:nvPr/>
        </p:nvGrpSpPr>
        <p:grpSpPr>
          <a:xfrm>
            <a:off x="267620" y="287955"/>
            <a:ext cx="1792849" cy="1791401"/>
            <a:chOff x="272986" y="293687"/>
            <a:chExt cx="1828799" cy="1827063"/>
          </a:xfrm>
        </p:grpSpPr>
        <p:sp>
          <p:nvSpPr>
            <p:cNvPr id="10" name="Rectangle 9"/>
            <p:cNvSpPr/>
            <p:nvPr/>
          </p:nvSpPr>
          <p:spPr bwMode="auto">
            <a:xfrm>
              <a:off x="272986" y="293687"/>
              <a:ext cx="1828799" cy="1827063"/>
            </a:xfrm>
            <a:prstGeom prst="rect">
              <a:avLst/>
            </a:prstGeom>
            <a:solidFill>
              <a:srgbClr val="FFFFFF">
                <a:alpha val="80000"/>
              </a:srgbClr>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499" y="510135"/>
              <a:ext cx="1527772" cy="1394165"/>
            </a:xfrm>
            <a:prstGeom prst="rect">
              <a:avLst/>
            </a:prstGeom>
          </p:spPr>
        </p:pic>
      </p:grpSp>
    </p:spTree>
    <p:extLst>
      <p:ext uri="{BB962C8B-B14F-4D97-AF65-F5344CB8AC3E}">
        <p14:creationId xmlns:p14="http://schemas.microsoft.com/office/powerpoint/2010/main" val="4978823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78414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6 for internal audiences">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1" t="96" r="61" b="14639"/>
          <a:stretch/>
        </p:blipFill>
        <p:spPr>
          <a:xfrm>
            <a:off x="311" y="0"/>
            <a:ext cx="12191689" cy="6865783"/>
          </a:xfrm>
          <a:prstGeom prst="rect">
            <a:avLst/>
          </a:prstGeom>
        </p:spPr>
      </p:pic>
      <p:sp>
        <p:nvSpPr>
          <p:cNvPr id="19" name="Rectangle 18"/>
          <p:cNvSpPr/>
          <p:nvPr/>
        </p:nvSpPr>
        <p:spPr bwMode="gray">
          <a:xfrm>
            <a:off x="269239" y="2084172"/>
            <a:ext cx="7171399"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prstGeom prst="rect">
            <a:avLst/>
          </a:prstGeo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7683" y="3880390"/>
            <a:ext cx="7172955" cy="1789991"/>
          </a:xfrm>
          <a:prstGeom prst="rect">
            <a:avLst/>
          </a:prstGeo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grpSp>
        <p:nvGrpSpPr>
          <p:cNvPr id="11" name="Group 10"/>
          <p:cNvGrpSpPr/>
          <p:nvPr/>
        </p:nvGrpSpPr>
        <p:grpSpPr>
          <a:xfrm>
            <a:off x="267620" y="287955"/>
            <a:ext cx="1792849" cy="1791401"/>
            <a:chOff x="272986" y="293687"/>
            <a:chExt cx="1828799" cy="1827063"/>
          </a:xfrm>
        </p:grpSpPr>
        <p:sp>
          <p:nvSpPr>
            <p:cNvPr id="12" name="Rectangle 11"/>
            <p:cNvSpPr/>
            <p:nvPr/>
          </p:nvSpPr>
          <p:spPr bwMode="auto">
            <a:xfrm>
              <a:off x="272986" y="293687"/>
              <a:ext cx="1828799" cy="1827063"/>
            </a:xfrm>
            <a:prstGeom prst="rect">
              <a:avLst/>
            </a:prstGeom>
            <a:solidFill>
              <a:srgbClr val="FFFFFF">
                <a:alpha val="80000"/>
              </a:srgbClr>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499" y="510135"/>
              <a:ext cx="1527772" cy="1394165"/>
            </a:xfrm>
            <a:prstGeom prst="rect">
              <a:avLst/>
            </a:prstGeom>
          </p:spPr>
        </p:pic>
      </p:grpSp>
    </p:spTree>
    <p:extLst>
      <p:ext uri="{BB962C8B-B14F-4D97-AF65-F5344CB8AC3E}">
        <p14:creationId xmlns:p14="http://schemas.microsoft.com/office/powerpoint/2010/main" val="2565548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Title Slide 7">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b="14737"/>
          <a:stretch/>
        </p:blipFill>
        <p:spPr>
          <a:xfrm>
            <a:off x="0" y="-8094"/>
            <a:ext cx="12192000" cy="6865782"/>
          </a:xfrm>
          <a:prstGeom prst="rect">
            <a:avLst/>
          </a:prstGeom>
        </p:spPr>
      </p:pic>
      <p:grpSp>
        <p:nvGrpSpPr>
          <p:cNvPr id="15" name="Group 14"/>
          <p:cNvGrpSpPr/>
          <p:nvPr/>
        </p:nvGrpSpPr>
        <p:grpSpPr>
          <a:xfrm>
            <a:off x="267620" y="287955"/>
            <a:ext cx="1792849" cy="1791401"/>
            <a:chOff x="272986" y="293687"/>
            <a:chExt cx="1828799" cy="1827063"/>
          </a:xfrm>
        </p:grpSpPr>
        <p:sp>
          <p:nvSpPr>
            <p:cNvPr id="16" name="Rectangle 15"/>
            <p:cNvSpPr/>
            <p:nvPr/>
          </p:nvSpPr>
          <p:spPr bwMode="auto">
            <a:xfrm>
              <a:off x="272986" y="293687"/>
              <a:ext cx="1828799" cy="1827063"/>
            </a:xfrm>
            <a:prstGeom prst="rect">
              <a:avLst/>
            </a:prstGeom>
            <a:solidFill>
              <a:srgbClr val="FFFFFF">
                <a:alpha val="80000"/>
              </a:srgbClr>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499" y="510135"/>
              <a:ext cx="1527772" cy="1394165"/>
            </a:xfrm>
            <a:prstGeom prst="rect">
              <a:avLst/>
            </a:prstGeom>
          </p:spPr>
        </p:pic>
      </p:grpSp>
      <p:sp>
        <p:nvSpPr>
          <p:cNvPr id="17" name="Rectangle 16"/>
          <p:cNvSpPr/>
          <p:nvPr/>
        </p:nvSpPr>
        <p:spPr bwMode="gray">
          <a:xfrm>
            <a:off x="269239" y="2084172"/>
            <a:ext cx="5378549" cy="448276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2468"/>
            <a:ext cx="5380106" cy="2691360"/>
          </a:xfrm>
          <a:prstGeom prst="rect">
            <a:avLst/>
          </a:prstGeo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2" y="4773828"/>
            <a:ext cx="5380106" cy="1793104"/>
          </a:xfrm>
          <a:prstGeom prst="rect">
            <a:avLst/>
          </a:prstGeo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7204998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Slide 9 ">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14737"/>
          <a:stretch/>
        </p:blipFill>
        <p:spPr>
          <a:xfrm>
            <a:off x="0" y="-8094"/>
            <a:ext cx="12192000" cy="6865782"/>
          </a:xfrm>
          <a:prstGeom prst="rect">
            <a:avLst/>
          </a:prstGeom>
        </p:spPr>
      </p:pic>
      <p:grpSp>
        <p:nvGrpSpPr>
          <p:cNvPr id="11" name="Group 10"/>
          <p:cNvGrpSpPr/>
          <p:nvPr/>
        </p:nvGrpSpPr>
        <p:grpSpPr>
          <a:xfrm>
            <a:off x="267620" y="287955"/>
            <a:ext cx="1792849" cy="1791401"/>
            <a:chOff x="272986" y="293687"/>
            <a:chExt cx="1828799" cy="1827063"/>
          </a:xfrm>
        </p:grpSpPr>
        <p:sp>
          <p:nvSpPr>
            <p:cNvPr id="12" name="Rectangle 11"/>
            <p:cNvSpPr/>
            <p:nvPr/>
          </p:nvSpPr>
          <p:spPr bwMode="auto">
            <a:xfrm>
              <a:off x="272986" y="293687"/>
              <a:ext cx="1828799" cy="1827063"/>
            </a:xfrm>
            <a:prstGeom prst="rect">
              <a:avLst/>
            </a:prstGeom>
            <a:solidFill>
              <a:srgbClr val="FFFFFF">
                <a:alpha val="80000"/>
              </a:srgbClr>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499" y="510135"/>
              <a:ext cx="1527772" cy="1394165"/>
            </a:xfrm>
            <a:prstGeom prst="rect">
              <a:avLst/>
            </a:prstGeom>
          </p:spPr>
        </p:pic>
      </p:grpSp>
      <p:sp>
        <p:nvSpPr>
          <p:cNvPr id="19" name="Rectangle 18"/>
          <p:cNvSpPr/>
          <p:nvPr/>
        </p:nvSpPr>
        <p:spPr bwMode="gray">
          <a:xfrm>
            <a:off x="269302" y="2084186"/>
            <a:ext cx="7171399" cy="4482746"/>
          </a:xfrm>
          <a:prstGeom prst="rect">
            <a:avLst/>
          </a:prstGeom>
          <a:solidFill>
            <a:schemeClr val="tx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2"/>
            <a:ext cx="7171399" cy="2689656"/>
          </a:xfrm>
          <a:prstGeom prst="rect">
            <a:avLst/>
          </a:prstGeom>
          <a:noFill/>
        </p:spPr>
        <p:txBody>
          <a:bodyPr lIns="146304" tIns="91440" rIns="146304" bIns="91440" anchor="t" anchorCtr="0"/>
          <a:lstStyle>
            <a:lvl1pPr>
              <a:defRPr sz="6470"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40" y="4772271"/>
            <a:ext cx="7171399" cy="1794661"/>
          </a:xfrm>
          <a:prstGeom prst="rect">
            <a:avLst/>
          </a:prstGeo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148107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Title Slide 8">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b="14737"/>
          <a:stretch/>
        </p:blipFill>
        <p:spPr>
          <a:xfrm>
            <a:off x="0" y="-8094"/>
            <a:ext cx="12192000" cy="6865782"/>
          </a:xfrm>
          <a:prstGeom prst="rect">
            <a:avLst/>
          </a:prstGeom>
        </p:spPr>
      </p:pic>
      <p:grpSp>
        <p:nvGrpSpPr>
          <p:cNvPr id="8" name="Group 7"/>
          <p:cNvGrpSpPr/>
          <p:nvPr/>
        </p:nvGrpSpPr>
        <p:grpSpPr>
          <a:xfrm>
            <a:off x="267620" y="287955"/>
            <a:ext cx="1792849" cy="1791401"/>
            <a:chOff x="272986" y="293687"/>
            <a:chExt cx="1828799" cy="1827063"/>
          </a:xfrm>
        </p:grpSpPr>
        <p:sp>
          <p:nvSpPr>
            <p:cNvPr id="11" name="Rectangle 10"/>
            <p:cNvSpPr/>
            <p:nvPr/>
          </p:nvSpPr>
          <p:spPr bwMode="auto">
            <a:xfrm>
              <a:off x="272986" y="293687"/>
              <a:ext cx="1828799" cy="1827063"/>
            </a:xfrm>
            <a:prstGeom prst="rect">
              <a:avLst/>
            </a:prstGeom>
            <a:solidFill>
              <a:srgbClr val="FFFFFF">
                <a:alpha val="80000"/>
              </a:srgbClr>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499" y="510135"/>
              <a:ext cx="1527772" cy="1394165"/>
            </a:xfrm>
            <a:prstGeom prst="rect">
              <a:avLst/>
            </a:prstGeom>
          </p:spPr>
        </p:pic>
      </p:grpSp>
      <p:sp>
        <p:nvSpPr>
          <p:cNvPr id="18" name="Rectangle 17"/>
          <p:cNvSpPr/>
          <p:nvPr/>
        </p:nvSpPr>
        <p:spPr bwMode="gray">
          <a:xfrm>
            <a:off x="269239" y="2084172"/>
            <a:ext cx="7171399" cy="268965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2"/>
            <a:ext cx="7172955" cy="2689656"/>
          </a:xfrm>
          <a:prstGeom prst="rect">
            <a:avLst/>
          </a:prstGeo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13" name="Rectangle 12"/>
          <p:cNvSpPr/>
          <p:nvPr/>
        </p:nvSpPr>
        <p:spPr bwMode="gray">
          <a:xfrm>
            <a:off x="269239" y="4773827"/>
            <a:ext cx="5380106" cy="1793104"/>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4" hasCustomPrompt="1"/>
          </p:nvPr>
        </p:nvSpPr>
        <p:spPr bwMode="ltGray">
          <a:xfrm>
            <a:off x="269239" y="4773827"/>
            <a:ext cx="5380106" cy="1793104"/>
          </a:xfrm>
          <a:prstGeom prst="rect">
            <a:avLst/>
          </a:prstGeo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9075987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_Title Slide 8">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b="14825"/>
          <a:stretch/>
        </p:blipFill>
        <p:spPr>
          <a:xfrm>
            <a:off x="0" y="-623"/>
            <a:ext cx="12192000" cy="6858623"/>
          </a:xfrm>
          <a:prstGeom prst="rect">
            <a:avLst/>
          </a:prstGeom>
        </p:spPr>
      </p:pic>
      <p:grpSp>
        <p:nvGrpSpPr>
          <p:cNvPr id="8" name="Group 7"/>
          <p:cNvGrpSpPr/>
          <p:nvPr/>
        </p:nvGrpSpPr>
        <p:grpSpPr>
          <a:xfrm>
            <a:off x="267620" y="287955"/>
            <a:ext cx="1792849" cy="1791401"/>
            <a:chOff x="272986" y="293687"/>
            <a:chExt cx="1828799" cy="1827063"/>
          </a:xfrm>
        </p:grpSpPr>
        <p:sp>
          <p:nvSpPr>
            <p:cNvPr id="11" name="Rectangle 10"/>
            <p:cNvSpPr/>
            <p:nvPr/>
          </p:nvSpPr>
          <p:spPr bwMode="auto">
            <a:xfrm>
              <a:off x="272986" y="293687"/>
              <a:ext cx="1828799" cy="1827063"/>
            </a:xfrm>
            <a:prstGeom prst="rect">
              <a:avLst/>
            </a:prstGeom>
            <a:solidFill>
              <a:srgbClr val="FFFFFF">
                <a:alpha val="80000"/>
              </a:srgbClr>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499" y="510135"/>
              <a:ext cx="1527772" cy="1394165"/>
            </a:xfrm>
            <a:prstGeom prst="rect">
              <a:avLst/>
            </a:prstGeom>
          </p:spPr>
        </p:pic>
      </p:grpSp>
      <p:sp>
        <p:nvSpPr>
          <p:cNvPr id="18" name="Rectangle 17"/>
          <p:cNvSpPr/>
          <p:nvPr/>
        </p:nvSpPr>
        <p:spPr bwMode="gray">
          <a:xfrm>
            <a:off x="269239" y="2084172"/>
            <a:ext cx="7171399" cy="268965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2"/>
            <a:ext cx="7172955" cy="2689656"/>
          </a:xfrm>
          <a:prstGeom prst="rect">
            <a:avLst/>
          </a:prstGeo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13" name="Rectangle 12"/>
          <p:cNvSpPr/>
          <p:nvPr/>
        </p:nvSpPr>
        <p:spPr bwMode="gray">
          <a:xfrm>
            <a:off x="269239" y="4773827"/>
            <a:ext cx="5380106" cy="1793104"/>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4" hasCustomPrompt="1"/>
          </p:nvPr>
        </p:nvSpPr>
        <p:spPr bwMode="ltGray">
          <a:xfrm>
            <a:off x="269239" y="4773827"/>
            <a:ext cx="5380106" cy="1793104"/>
          </a:xfrm>
          <a:prstGeom prst="rect">
            <a:avLst/>
          </a:prstGeo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9824463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7 for internal audiences">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b="14825"/>
          <a:stretch/>
        </p:blipFill>
        <p:spPr>
          <a:xfrm>
            <a:off x="0" y="-623"/>
            <a:ext cx="12192000" cy="6858623"/>
          </a:xfrm>
          <a:prstGeom prst="rect">
            <a:avLst/>
          </a:prstGeom>
        </p:spPr>
      </p:pic>
      <p:grpSp>
        <p:nvGrpSpPr>
          <p:cNvPr id="15" name="Group 14"/>
          <p:cNvGrpSpPr/>
          <p:nvPr/>
        </p:nvGrpSpPr>
        <p:grpSpPr>
          <a:xfrm>
            <a:off x="267620" y="287955"/>
            <a:ext cx="1792849" cy="1791401"/>
            <a:chOff x="272986" y="293687"/>
            <a:chExt cx="1828799" cy="1827063"/>
          </a:xfrm>
        </p:grpSpPr>
        <p:sp>
          <p:nvSpPr>
            <p:cNvPr id="16" name="Rectangle 15"/>
            <p:cNvSpPr/>
            <p:nvPr/>
          </p:nvSpPr>
          <p:spPr bwMode="auto">
            <a:xfrm>
              <a:off x="272986" y="293687"/>
              <a:ext cx="1828799" cy="1827063"/>
            </a:xfrm>
            <a:prstGeom prst="rect">
              <a:avLst/>
            </a:prstGeom>
            <a:solidFill>
              <a:srgbClr val="FFFFFF">
                <a:alpha val="80000"/>
              </a:srgbClr>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499" y="510135"/>
              <a:ext cx="1527772" cy="1394165"/>
            </a:xfrm>
            <a:prstGeom prst="rect">
              <a:avLst/>
            </a:prstGeom>
          </p:spPr>
        </p:pic>
      </p:grpSp>
      <p:sp>
        <p:nvSpPr>
          <p:cNvPr id="19" name="Rectangle 18"/>
          <p:cNvSpPr/>
          <p:nvPr/>
        </p:nvSpPr>
        <p:spPr bwMode="gray">
          <a:xfrm>
            <a:off x="269239" y="2084172"/>
            <a:ext cx="5378549" cy="4482760"/>
          </a:xfrm>
          <a:prstGeom prst="rect">
            <a:avLst/>
          </a:pr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2468"/>
            <a:ext cx="5380106" cy="2691360"/>
          </a:xfrm>
          <a:prstGeom prst="rect">
            <a:avLst/>
          </a:prstGeo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2" y="4773828"/>
            <a:ext cx="5380106" cy="1793104"/>
          </a:xfrm>
          <a:prstGeom prst="rect">
            <a:avLst/>
          </a:prstGeo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705576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61" t="96" r="61" b="14639"/>
          <a:stretch/>
        </p:blipFill>
        <p:spPr>
          <a:xfrm>
            <a:off x="311" y="0"/>
            <a:ext cx="12191689" cy="6865783"/>
          </a:xfrm>
          <a:prstGeom prst="rect">
            <a:avLst/>
          </a:prstGeom>
        </p:spPr>
      </p:pic>
      <p:grpSp>
        <p:nvGrpSpPr>
          <p:cNvPr id="8" name="Group 7"/>
          <p:cNvGrpSpPr/>
          <p:nvPr/>
        </p:nvGrpSpPr>
        <p:grpSpPr>
          <a:xfrm>
            <a:off x="267620" y="287955"/>
            <a:ext cx="1792849" cy="1791401"/>
            <a:chOff x="272986" y="293687"/>
            <a:chExt cx="1828799" cy="1827063"/>
          </a:xfrm>
        </p:grpSpPr>
        <p:sp>
          <p:nvSpPr>
            <p:cNvPr id="11" name="Rectangle 10"/>
            <p:cNvSpPr/>
            <p:nvPr/>
          </p:nvSpPr>
          <p:spPr bwMode="auto">
            <a:xfrm>
              <a:off x="272986" y="293687"/>
              <a:ext cx="1828799" cy="1827063"/>
            </a:xfrm>
            <a:prstGeom prst="rect">
              <a:avLst/>
            </a:prstGeom>
            <a:solidFill>
              <a:srgbClr val="FFFFFF">
                <a:alpha val="80000"/>
              </a:srgbClr>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499" y="510135"/>
              <a:ext cx="1527772" cy="1394165"/>
            </a:xfrm>
            <a:prstGeom prst="rect">
              <a:avLst/>
            </a:prstGeom>
          </p:spPr>
        </p:pic>
      </p:grpSp>
      <p:sp>
        <p:nvSpPr>
          <p:cNvPr id="18" name="Rectangle 17"/>
          <p:cNvSpPr/>
          <p:nvPr/>
        </p:nvSpPr>
        <p:spPr bwMode="gray">
          <a:xfrm>
            <a:off x="269239" y="2084172"/>
            <a:ext cx="7171399" cy="268965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2"/>
            <a:ext cx="7172955" cy="2689656"/>
          </a:xfrm>
          <a:prstGeom prst="rect">
            <a:avLst/>
          </a:prstGeo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13" name="Rectangle 12"/>
          <p:cNvSpPr/>
          <p:nvPr/>
        </p:nvSpPr>
        <p:spPr bwMode="gray">
          <a:xfrm>
            <a:off x="269239" y="4773827"/>
            <a:ext cx="5380106" cy="1793104"/>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4" hasCustomPrompt="1"/>
          </p:nvPr>
        </p:nvSpPr>
        <p:spPr bwMode="ltGray">
          <a:xfrm>
            <a:off x="269239" y="4773827"/>
            <a:ext cx="5380106" cy="1793104"/>
          </a:xfrm>
          <a:prstGeom prst="rect">
            <a:avLst/>
          </a:prstGeo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594251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8 for internal audiences">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14737"/>
          <a:stretch/>
        </p:blipFill>
        <p:spPr>
          <a:xfrm>
            <a:off x="-7159" y="-8094"/>
            <a:ext cx="12192000" cy="6865783"/>
          </a:xfrm>
          <a:prstGeom prst="rect">
            <a:avLst/>
          </a:prstGeom>
        </p:spPr>
      </p:pic>
      <p:grpSp>
        <p:nvGrpSpPr>
          <p:cNvPr id="11" name="Group 10"/>
          <p:cNvGrpSpPr/>
          <p:nvPr/>
        </p:nvGrpSpPr>
        <p:grpSpPr>
          <a:xfrm>
            <a:off x="267620" y="287955"/>
            <a:ext cx="1792849" cy="1791401"/>
            <a:chOff x="272986" y="293687"/>
            <a:chExt cx="1828799" cy="1827063"/>
          </a:xfrm>
        </p:grpSpPr>
        <p:sp>
          <p:nvSpPr>
            <p:cNvPr id="12" name="Rectangle 11"/>
            <p:cNvSpPr/>
            <p:nvPr/>
          </p:nvSpPr>
          <p:spPr bwMode="auto">
            <a:xfrm>
              <a:off x="272986" y="293687"/>
              <a:ext cx="1828799" cy="1827063"/>
            </a:xfrm>
            <a:prstGeom prst="rect">
              <a:avLst/>
            </a:prstGeom>
            <a:solidFill>
              <a:srgbClr val="FFFFFF">
                <a:alpha val="80000"/>
              </a:srgbClr>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499" y="510135"/>
              <a:ext cx="1527772" cy="1394165"/>
            </a:xfrm>
            <a:prstGeom prst="rect">
              <a:avLst/>
            </a:prstGeom>
          </p:spPr>
        </p:pic>
      </p:grpSp>
      <p:sp>
        <p:nvSpPr>
          <p:cNvPr id="19" name="Rectangle 18"/>
          <p:cNvSpPr/>
          <p:nvPr/>
        </p:nvSpPr>
        <p:spPr bwMode="gray">
          <a:xfrm>
            <a:off x="269239" y="2084172"/>
            <a:ext cx="7171399" cy="268965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2"/>
            <a:ext cx="7172955" cy="2689655"/>
          </a:xfrm>
          <a:prstGeom prst="rect">
            <a:avLst/>
          </a:prstGeo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14" name="Rectangle 13"/>
          <p:cNvSpPr/>
          <p:nvPr/>
        </p:nvSpPr>
        <p:spPr bwMode="gray">
          <a:xfrm>
            <a:off x="269239" y="4773827"/>
            <a:ext cx="5380106" cy="1793104"/>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4" hasCustomPrompt="1"/>
          </p:nvPr>
        </p:nvSpPr>
        <p:spPr bwMode="ltGray">
          <a:xfrm>
            <a:off x="269239" y="4769656"/>
            <a:ext cx="5380106" cy="1793104"/>
          </a:xfrm>
          <a:prstGeom prst="rect">
            <a:avLst/>
          </a:prstGeo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620360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lide 9 for internal audiences">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14737"/>
          <a:stretch/>
        </p:blipFill>
        <p:spPr>
          <a:xfrm>
            <a:off x="-7159" y="-8094"/>
            <a:ext cx="12192000" cy="6865783"/>
          </a:xfrm>
          <a:prstGeom prst="rect">
            <a:avLst/>
          </a:prstGeom>
        </p:spPr>
      </p:pic>
      <p:grpSp>
        <p:nvGrpSpPr>
          <p:cNvPr id="13" name="Group 12"/>
          <p:cNvGrpSpPr/>
          <p:nvPr/>
        </p:nvGrpSpPr>
        <p:grpSpPr>
          <a:xfrm>
            <a:off x="267620" y="287955"/>
            <a:ext cx="1792849" cy="1791401"/>
            <a:chOff x="272986" y="293687"/>
            <a:chExt cx="1828799" cy="1827063"/>
          </a:xfrm>
        </p:grpSpPr>
        <p:sp>
          <p:nvSpPr>
            <p:cNvPr id="14" name="Rectangle 13"/>
            <p:cNvSpPr/>
            <p:nvPr/>
          </p:nvSpPr>
          <p:spPr bwMode="auto">
            <a:xfrm>
              <a:off x="272986" y="293687"/>
              <a:ext cx="1828799" cy="1827063"/>
            </a:xfrm>
            <a:prstGeom prst="rect">
              <a:avLst/>
            </a:prstGeom>
            <a:solidFill>
              <a:srgbClr val="FFFFFF">
                <a:alpha val="80000"/>
              </a:srgbClr>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499" y="510135"/>
              <a:ext cx="1527772" cy="1394165"/>
            </a:xfrm>
            <a:prstGeom prst="rect">
              <a:avLst/>
            </a:prstGeom>
          </p:spPr>
        </p:pic>
      </p:grpSp>
      <p:sp>
        <p:nvSpPr>
          <p:cNvPr id="16" name="Rectangle 15"/>
          <p:cNvSpPr/>
          <p:nvPr/>
        </p:nvSpPr>
        <p:spPr bwMode="gray">
          <a:xfrm>
            <a:off x="269302" y="2084186"/>
            <a:ext cx="7171399" cy="4482746"/>
          </a:xfrm>
          <a:prstGeom prst="rect">
            <a:avLst/>
          </a:prstGeom>
          <a:solidFill>
            <a:schemeClr val="tx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ltGray">
          <a:xfrm>
            <a:off x="269239" y="2084172"/>
            <a:ext cx="7171399" cy="2689656"/>
          </a:xfrm>
          <a:prstGeom prst="rect">
            <a:avLst/>
          </a:prstGeom>
          <a:noFill/>
        </p:spPr>
        <p:txBody>
          <a:bodyPr lIns="146304" tIns="91440" rIns="146304" bIns="91440" anchor="t" anchorCtr="0"/>
          <a:lstStyle>
            <a:lvl1pPr>
              <a:defRPr sz="6470" spc="-98" baseline="0">
                <a:gradFill>
                  <a:gsLst>
                    <a:gs pos="0">
                      <a:srgbClr val="FFFFFF"/>
                    </a:gs>
                    <a:gs pos="100000">
                      <a:srgbClr val="FFFFFF"/>
                    </a:gs>
                  </a:gsLst>
                  <a:lin ang="5400000" scaled="0"/>
                </a:gradFill>
              </a:defRPr>
            </a:lvl1pPr>
          </a:lstStyle>
          <a:p>
            <a:r>
              <a:rPr lang="en-US" dirty="0"/>
              <a:t>Presentation title</a:t>
            </a:r>
          </a:p>
        </p:txBody>
      </p:sp>
      <p:sp>
        <p:nvSpPr>
          <p:cNvPr id="18" name="Text Placeholder 4"/>
          <p:cNvSpPr>
            <a:spLocks noGrp="1"/>
          </p:cNvSpPr>
          <p:nvPr>
            <p:ph type="body" sz="quarter" idx="12" hasCustomPrompt="1"/>
          </p:nvPr>
        </p:nvSpPr>
        <p:spPr bwMode="ltGray">
          <a:xfrm>
            <a:off x="269240" y="4772271"/>
            <a:ext cx="7171399" cy="1794661"/>
          </a:xfrm>
          <a:prstGeom prst="rect">
            <a:avLst/>
          </a:prstGeo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308708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prstGeom prst="rect">
            <a:avLst/>
          </a:prstGeo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prstGeom prst="rect">
            <a:avLst/>
          </a:prstGeo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91695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632396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prstGeom prst="rect">
            <a:avLst/>
          </a:prstGeo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1370254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Accent Color 1">
    <p:spTree>
      <p:nvGrpSpPr>
        <p:cNvPr id="1" name=""/>
        <p:cNvGrpSpPr/>
        <p:nvPr/>
      </p:nvGrpSpPr>
      <p:grpSpPr>
        <a:xfrm>
          <a:off x="0" y="0"/>
          <a:ext cx="0" cy="0"/>
          <a:chOff x="0" y="0"/>
          <a:chExt cx="0" cy="0"/>
        </a:xfrm>
      </p:grpSpPr>
      <p:sp>
        <p:nvSpPr>
          <p:cNvPr id="3" name="Rectangle 2"/>
          <p:cNvSpPr/>
          <p:nvPr/>
        </p:nvSpPr>
        <p:spPr bwMode="auto">
          <a:xfrm>
            <a:off x="0" y="2084171"/>
            <a:ext cx="12192000" cy="27643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2084171"/>
            <a:ext cx="11653523" cy="2764369"/>
          </a:xfrm>
          <a:prstGeom prst="rect">
            <a:avLst/>
          </a:prstGeom>
          <a:noFill/>
        </p:spPr>
        <p:txBody>
          <a:bodyPr tIns="91440" bIns="91440" anchor="t" anchorCtr="0"/>
          <a:lstStyle>
            <a:lvl1pPr>
              <a:defRPr sz="8627" spc="-98" baseline="0">
                <a:solidFill>
                  <a:schemeClr val="bg1"/>
                </a:solidFill>
              </a:defRPr>
            </a:lvl1pPr>
          </a:lstStyle>
          <a:p>
            <a:r>
              <a:rPr lang="en-US" dirty="0"/>
              <a:t>Section title</a:t>
            </a:r>
          </a:p>
        </p:txBody>
      </p:sp>
    </p:spTree>
    <p:extLst>
      <p:ext uri="{BB962C8B-B14F-4D97-AF65-F5344CB8AC3E}">
        <p14:creationId xmlns:p14="http://schemas.microsoft.com/office/powerpoint/2010/main" val="189299203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2">
    <p:spTree>
      <p:nvGrpSpPr>
        <p:cNvPr id="1" name=""/>
        <p:cNvGrpSpPr/>
        <p:nvPr/>
      </p:nvGrpSpPr>
      <p:grpSpPr>
        <a:xfrm>
          <a:off x="0" y="0"/>
          <a:ext cx="0" cy="0"/>
          <a:chOff x="0" y="0"/>
          <a:chExt cx="0" cy="0"/>
        </a:xfrm>
      </p:grpSpPr>
      <p:sp>
        <p:nvSpPr>
          <p:cNvPr id="3" name="Rectangle 2"/>
          <p:cNvSpPr/>
          <p:nvPr/>
        </p:nvSpPr>
        <p:spPr bwMode="auto">
          <a:xfrm>
            <a:off x="0" y="2084171"/>
            <a:ext cx="12192000" cy="276437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2084171"/>
            <a:ext cx="11653523" cy="2764369"/>
          </a:xfrm>
          <a:prstGeom prst="rect">
            <a:avLst/>
          </a:prstGeom>
          <a:noFill/>
        </p:spPr>
        <p:txBody>
          <a:bodyPr tIns="91440" bIns="91440" anchor="t" anchorCtr="0"/>
          <a:lstStyle>
            <a:lvl1pPr>
              <a:defRPr sz="8627" spc="-98" baseline="0">
                <a:solidFill>
                  <a:schemeClr val="bg1"/>
                </a:solidFill>
              </a:defRPr>
            </a:lvl1pPr>
          </a:lstStyle>
          <a:p>
            <a:r>
              <a:rPr lang="en-US" dirty="0"/>
              <a:t>Section title</a:t>
            </a:r>
          </a:p>
        </p:txBody>
      </p:sp>
    </p:spTree>
    <p:extLst>
      <p:ext uri="{BB962C8B-B14F-4D97-AF65-F5344CB8AC3E}">
        <p14:creationId xmlns:p14="http://schemas.microsoft.com/office/powerpoint/2010/main" val="354466161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prstGeom prst="rect">
            <a:avLst/>
          </a:prstGeo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2188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prstGeom prst="rect">
            <a:avLst/>
          </a:prstGeo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63140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24468"/>
            <a:ext cx="11078817" cy="899665"/>
          </a:xfrm>
          <a:prstGeom prst="rect">
            <a:avLst/>
          </a:prstGeo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001995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24468"/>
            <a:ext cx="11078817" cy="899665"/>
          </a:xfrm>
          <a:prstGeom prst="rect">
            <a:avLst/>
          </a:prstGeo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58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a:prstGeom prst="rect">
            <a:avLst/>
          </a:prstGeo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0" y="24468"/>
            <a:ext cx="11078817"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4484689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a:prstGeom prst="rect">
            <a:avLst/>
          </a:prstGeo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0" y="24468"/>
            <a:ext cx="11078817"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92003337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a:xfrm>
            <a:off x="0" y="24468"/>
            <a:ext cx="11078817"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a:prstGeom prst="rect">
            <a:avLst/>
          </a:prstGeo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a:prstGeom prst="rect">
            <a:avLst/>
          </a:prstGeo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295163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448800" y="6490819"/>
            <a:ext cx="2743200" cy="365125"/>
          </a:xfrm>
        </p:spPr>
        <p:txBody>
          <a:bodyPr/>
          <a:lstStyle>
            <a:lvl1pPr>
              <a:defRPr sz="900">
                <a:latin typeface="Segoe UI" panose="020B0502040204020203" pitchFamily="34" charset="0"/>
                <a:ea typeface="Segoe UI" panose="020B0502040204020203" pitchFamily="34" charset="0"/>
                <a:cs typeface="Segoe UI" panose="020B0502040204020203" pitchFamily="34" charset="0"/>
              </a:defRPr>
            </a:lvl1p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6616616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24468"/>
            <a:ext cx="11078817"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a:prstGeom prst="rect">
            <a:avLst/>
          </a:prstGeo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a:prstGeom prst="rect">
            <a:avLst/>
          </a:prstGeo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077364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0" y="24468"/>
            <a:ext cx="11078817"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a:prstGeom prst="rect">
            <a:avLst/>
          </a:prstGeo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a:prstGeom prst="rect">
            <a:avLst/>
          </a:prstGeo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01800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a:xfrm>
            <a:off x="0" y="24468"/>
            <a:ext cx="11078817"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a:prstGeom prst="rect">
            <a:avLst/>
          </a:prstGeo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a:prstGeom prst="rect">
            <a:avLst/>
          </a:prstGeo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733458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24468"/>
            <a:ext cx="11078817"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35901913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23638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763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9212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13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468"/>
            <a:ext cx="11078817" cy="899665"/>
          </a:xfrm>
          <a:prstGeom prst="rect">
            <a:avLst/>
          </a:prstGeom>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a:prstGeom prst="rect">
            <a:avLst/>
          </a:prstGeo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810435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a:xfrm>
            <a:off x="0" y="24468"/>
            <a:ext cx="11078817" cy="899665"/>
          </a:xfrm>
          <a:prstGeom prst="rect">
            <a:avLst/>
          </a:prstGeom>
        </p:spPr>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41923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8812176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with no footer">
    <p:spTree>
      <p:nvGrpSpPr>
        <p:cNvPr id="1" name=""/>
        <p:cNvGrpSpPr/>
        <p:nvPr/>
      </p:nvGrpSpPr>
      <p:grpSpPr>
        <a:xfrm>
          <a:off x="0" y="0"/>
          <a:ext cx="0" cy="0"/>
          <a:chOff x="0" y="0"/>
          <a:chExt cx="0" cy="0"/>
        </a:xfrm>
      </p:grpSpPr>
      <p:sp>
        <p:nvSpPr>
          <p:cNvPr id="2" name="Rectangle 1"/>
          <p:cNvSpPr/>
          <p:nvPr userDrawn="1"/>
        </p:nvSpPr>
        <p:spPr bwMode="auto">
          <a:xfrm>
            <a:off x="0" y="327719"/>
            <a:ext cx="12192001" cy="345496"/>
          </a:xfrm>
          <a:prstGeom prst="rect">
            <a:avLst/>
          </a:prstGeom>
          <a:solidFill>
            <a:schemeClr val="tx2"/>
          </a:solidFill>
          <a:ln w="12700">
            <a:solidFill>
              <a:schemeClr val="accent1"/>
            </a:solidFill>
            <a:round/>
            <a:headEnd/>
            <a:tailEnd/>
          </a:ln>
        </p:spPr>
        <p:txBody>
          <a:bodyPr rtlCol="0" anchor="ctr"/>
          <a:lstStyle/>
          <a:p>
            <a:pPr algn="ctr"/>
            <a:endParaRPr lang="en-US" dirty="0">
              <a:solidFill>
                <a:prstClr val="black"/>
              </a:solidFill>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50207" y="1"/>
            <a:ext cx="1415514" cy="1000932"/>
          </a:xfrm>
          <a:prstGeom prst="rect">
            <a:avLst/>
          </a:prstGeom>
        </p:spPr>
      </p:pic>
    </p:spTree>
    <p:extLst>
      <p:ext uri="{BB962C8B-B14F-4D97-AF65-F5344CB8AC3E}">
        <p14:creationId xmlns:p14="http://schemas.microsoft.com/office/powerpoint/2010/main" val="58908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3456878" y="3401179"/>
            <a:ext cx="8735122" cy="1036948"/>
          </a:xfrm>
          <a:prstGeom prst="rect">
            <a:avLst/>
          </a:prstGeom>
          <a:solidFill>
            <a:schemeClr val="tx2"/>
          </a:solidFill>
        </p:spPr>
        <p:txBody>
          <a:bodyPr anchor="ctr"/>
          <a:lstStyle>
            <a:lvl1pPr marL="0" indent="0">
              <a:buNone/>
              <a:defRPr sz="3200">
                <a:solidFill>
                  <a:schemeClr val="bg1"/>
                </a:solidFill>
              </a:defRPr>
            </a:lvl1pPr>
          </a:lstStyle>
          <a:p>
            <a:pPr lvl="0"/>
            <a:r>
              <a:rPr lang="en-US" dirty="0"/>
              <a:t>Click to edit Section Title</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50207" y="1"/>
            <a:ext cx="1415514" cy="1000932"/>
          </a:xfrm>
          <a:prstGeom prst="rect">
            <a:avLst/>
          </a:prstGeom>
        </p:spPr>
      </p:pic>
    </p:spTree>
    <p:extLst>
      <p:ext uri="{BB962C8B-B14F-4D97-AF65-F5344CB8AC3E}">
        <p14:creationId xmlns:p14="http://schemas.microsoft.com/office/powerpoint/2010/main" val="8085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US" dirty="0">
              <a:solidFill>
                <a:prstClr val="black">
                  <a:tint val="75000"/>
                </a:prstClr>
              </a:solidFill>
            </a:endParaRPr>
          </a:p>
        </p:txBody>
      </p:sp>
      <p:sp>
        <p:nvSpPr>
          <p:cNvPr id="3" name="Slide Number Placeholder 11"/>
          <p:cNvSpPr>
            <a:spLocks noGrp="1"/>
          </p:cNvSpPr>
          <p:nvPr>
            <p:ph type="sldNum" sz="quarter" idx="4"/>
          </p:nvPr>
        </p:nvSpPr>
        <p:spPr>
          <a:xfrm>
            <a:off x="11364763" y="6356350"/>
            <a:ext cx="5689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D9AD5F-3CCE-084D-84D8-4A35232D3779}" type="slidenum">
              <a:rPr lang="en-US" smtClean="0">
                <a:solidFill>
                  <a:prstClr val="black">
                    <a:tint val="75000"/>
                  </a:prstClr>
                </a:solidFill>
              </a:rPr>
              <a:pPr/>
              <a:t>‹#›</a:t>
            </a:fld>
            <a:endParaRPr lang="en-US">
              <a:solidFill>
                <a:prstClr val="black">
                  <a:tint val="75000"/>
                </a:prstClr>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50207" y="1"/>
            <a:ext cx="1415514" cy="1000932"/>
          </a:xfrm>
          <a:prstGeom prst="rect">
            <a:avLst/>
          </a:prstGeom>
        </p:spPr>
      </p:pic>
    </p:spTree>
    <p:extLst>
      <p:ext uri="{BB962C8B-B14F-4D97-AF65-F5344CB8AC3E}">
        <p14:creationId xmlns:p14="http://schemas.microsoft.com/office/powerpoint/2010/main" val="301549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with Content">
    <p:spTree>
      <p:nvGrpSpPr>
        <p:cNvPr id="1" name=""/>
        <p:cNvGrpSpPr/>
        <p:nvPr/>
      </p:nvGrpSpPr>
      <p:grpSpPr>
        <a:xfrm>
          <a:off x="0" y="0"/>
          <a:ext cx="0" cy="0"/>
          <a:chOff x="0" y="0"/>
          <a:chExt cx="0" cy="0"/>
        </a:xfrm>
      </p:grpSpPr>
      <p:sp>
        <p:nvSpPr>
          <p:cNvPr id="8" name="Rectangle 7"/>
          <p:cNvSpPr/>
          <p:nvPr userDrawn="1"/>
        </p:nvSpPr>
        <p:spPr bwMode="auto">
          <a:xfrm>
            <a:off x="0" y="327719"/>
            <a:ext cx="12192001" cy="345496"/>
          </a:xfrm>
          <a:prstGeom prst="rect">
            <a:avLst/>
          </a:prstGeom>
          <a:solidFill>
            <a:schemeClr val="tx2"/>
          </a:solidFill>
          <a:ln w="12700">
            <a:solidFill>
              <a:schemeClr val="accent1"/>
            </a:solidFill>
            <a:round/>
            <a:headEnd/>
            <a:tailEnd/>
          </a:ln>
        </p:spPr>
        <p:txBody>
          <a:bodyPr rtlCol="0" anchor="ctr"/>
          <a:lstStyle/>
          <a:p>
            <a:pPr algn="ctr"/>
            <a:endParaRPr lang="en-US" dirty="0">
              <a:solidFill>
                <a:prstClr val="black"/>
              </a:solidFill>
            </a:endParaRPr>
          </a:p>
        </p:txBody>
      </p:sp>
      <p:sp>
        <p:nvSpPr>
          <p:cNvPr id="2" name="Title 1"/>
          <p:cNvSpPr>
            <a:spLocks noGrp="1"/>
          </p:cNvSpPr>
          <p:nvPr>
            <p:ph type="title"/>
          </p:nvPr>
        </p:nvSpPr>
        <p:spPr>
          <a:xfrm>
            <a:off x="291790" y="1"/>
            <a:ext cx="8995085" cy="970156"/>
          </a:xfrm>
          <a:prstGeom prst="rect">
            <a:avLst/>
          </a:prstGeom>
          <a:solidFill>
            <a:schemeClr val="bg1"/>
          </a:solidFill>
        </p:spPr>
        <p:txBody>
          <a:bodyPr anchor="ctr"/>
          <a:lstStyle>
            <a:lvl1pPr>
              <a:defRPr>
                <a:solidFill>
                  <a:schemeClr val="accent1">
                    <a:lumMod val="75000"/>
                  </a:schemeClr>
                </a:solidFill>
              </a:defRPr>
            </a:lvl1p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solidFill>
                <a:prstClr val="black">
                  <a:tint val="75000"/>
                </a:prstClr>
              </a:solidFill>
            </a:endParaRPr>
          </a:p>
        </p:txBody>
      </p:sp>
      <p:sp>
        <p:nvSpPr>
          <p:cNvPr id="5" name="Content Placeholder 4"/>
          <p:cNvSpPr>
            <a:spLocks noGrp="1"/>
          </p:cNvSpPr>
          <p:nvPr>
            <p:ph sz="quarter" idx="11"/>
          </p:nvPr>
        </p:nvSpPr>
        <p:spPr>
          <a:xfrm>
            <a:off x="292100" y="1070517"/>
            <a:ext cx="11650663" cy="515248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1"/>
          <p:cNvSpPr>
            <a:spLocks noGrp="1"/>
          </p:cNvSpPr>
          <p:nvPr>
            <p:ph type="sldNum" sz="quarter" idx="4"/>
          </p:nvPr>
        </p:nvSpPr>
        <p:spPr>
          <a:xfrm>
            <a:off x="11364763" y="6356350"/>
            <a:ext cx="5689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D9AD5F-3CCE-084D-84D8-4A35232D3779}" type="slidenum">
              <a:rPr lang="en-US" smtClean="0">
                <a:solidFill>
                  <a:prstClr val="black">
                    <a:tint val="75000"/>
                  </a:prstClr>
                </a:solidFill>
              </a:rPr>
              <a:pPr/>
              <a:t>‹#›</a:t>
            </a:fld>
            <a:endParaRPr lang="en-US">
              <a:solidFill>
                <a:prstClr val="black">
                  <a:tint val="75000"/>
                </a:prstClr>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50207" y="1"/>
            <a:ext cx="1415514" cy="1000932"/>
          </a:xfrm>
          <a:prstGeom prst="rect">
            <a:avLst/>
          </a:prstGeom>
        </p:spPr>
      </p:pic>
    </p:spTree>
    <p:extLst>
      <p:ext uri="{BB962C8B-B14F-4D97-AF65-F5344CB8AC3E}">
        <p14:creationId xmlns:p14="http://schemas.microsoft.com/office/powerpoint/2010/main" val="30822273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with No Content">
    <p:spTree>
      <p:nvGrpSpPr>
        <p:cNvPr id="1" name=""/>
        <p:cNvGrpSpPr/>
        <p:nvPr/>
      </p:nvGrpSpPr>
      <p:grpSpPr>
        <a:xfrm>
          <a:off x="0" y="0"/>
          <a:ext cx="0" cy="0"/>
          <a:chOff x="0" y="0"/>
          <a:chExt cx="0" cy="0"/>
        </a:xfrm>
      </p:grpSpPr>
      <p:sp>
        <p:nvSpPr>
          <p:cNvPr id="7" name="Rectangle 6"/>
          <p:cNvSpPr/>
          <p:nvPr userDrawn="1"/>
        </p:nvSpPr>
        <p:spPr bwMode="auto">
          <a:xfrm>
            <a:off x="0" y="251519"/>
            <a:ext cx="12192001" cy="345496"/>
          </a:xfrm>
          <a:prstGeom prst="rect">
            <a:avLst/>
          </a:prstGeom>
          <a:solidFill>
            <a:schemeClr val="tx2"/>
          </a:solidFill>
          <a:ln w="12700">
            <a:solidFill>
              <a:schemeClr val="accent1"/>
            </a:solidFill>
            <a:round/>
            <a:headEnd/>
            <a:tailEnd/>
          </a:ln>
        </p:spPr>
        <p:txBody>
          <a:bodyPr rtlCol="0" anchor="ctr"/>
          <a:lstStyle/>
          <a:p>
            <a:pPr algn="ctr"/>
            <a:endParaRPr lang="en-US" dirty="0">
              <a:solidFill>
                <a:prstClr val="black"/>
              </a:solidFill>
            </a:endParaRPr>
          </a:p>
        </p:txBody>
      </p:sp>
      <p:sp>
        <p:nvSpPr>
          <p:cNvPr id="2" name="Title 1"/>
          <p:cNvSpPr>
            <a:spLocks noGrp="1"/>
          </p:cNvSpPr>
          <p:nvPr>
            <p:ph type="title"/>
          </p:nvPr>
        </p:nvSpPr>
        <p:spPr>
          <a:xfrm>
            <a:off x="291789" y="152401"/>
            <a:ext cx="10440000" cy="540000"/>
          </a:xfrm>
          <a:prstGeom prst="rect">
            <a:avLst/>
          </a:prstGeom>
          <a:solidFill>
            <a:schemeClr val="bg1"/>
          </a:solidFill>
        </p:spPr>
        <p:txBody>
          <a:bodyPr anchor="ctr"/>
          <a:lstStyle>
            <a:lvl1pPr>
              <a:defRPr sz="2700">
                <a:solidFill>
                  <a:schemeClr val="accent1">
                    <a:lumMod val="75000"/>
                  </a:schemeClr>
                </a:solidFill>
                <a:latin typeface="Segoe UI Semibold" panose="020B0702040204020203" pitchFamily="34" charset="0"/>
              </a:defRPr>
            </a:lvl1pPr>
          </a:lstStyle>
          <a:p>
            <a:r>
              <a:rPr lang="en-US"/>
              <a:t>Click to edit Master title style</a:t>
            </a:r>
          </a:p>
        </p:txBody>
      </p:sp>
      <p:sp>
        <p:nvSpPr>
          <p:cNvPr id="3" name="Footer Placeholder 2"/>
          <p:cNvSpPr>
            <a:spLocks noGrp="1"/>
          </p:cNvSpPr>
          <p:nvPr>
            <p:ph type="ftr" sz="quarter" idx="10"/>
          </p:nvPr>
        </p:nvSpPr>
        <p:spPr>
          <a:xfrm>
            <a:off x="4038600" y="6470650"/>
            <a:ext cx="4114800" cy="365125"/>
          </a:xfrm>
        </p:spPr>
        <p:txBody>
          <a:bodyPr/>
          <a:lstStyle/>
          <a:p>
            <a:endParaRPr lang="en-US" dirty="0">
              <a:solidFill>
                <a:prstClr val="black">
                  <a:tint val="75000"/>
                </a:prstClr>
              </a:solidFill>
            </a:endParaRPr>
          </a:p>
        </p:txBody>
      </p:sp>
      <p:sp>
        <p:nvSpPr>
          <p:cNvPr id="6" name="Slide Number Placeholder 11"/>
          <p:cNvSpPr>
            <a:spLocks noGrp="1"/>
          </p:cNvSpPr>
          <p:nvPr>
            <p:ph type="sldNum" sz="quarter" idx="4"/>
          </p:nvPr>
        </p:nvSpPr>
        <p:spPr>
          <a:xfrm>
            <a:off x="11612413" y="6470650"/>
            <a:ext cx="5689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D9AD5F-3CCE-084D-84D8-4A35232D3779}" type="slidenum">
              <a:rPr lang="en-US" smtClean="0">
                <a:solidFill>
                  <a:prstClr val="black">
                    <a:tint val="75000"/>
                  </a:prstClr>
                </a:solidFill>
              </a:rPr>
              <a:pPr/>
              <a:t>‹#›</a:t>
            </a:fld>
            <a:endParaRPr lang="en-US">
              <a:solidFill>
                <a:prstClr val="black">
                  <a:tint val="75000"/>
                </a:prstClr>
              </a:soli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l="8340" t="-3335" r="12317" b="927"/>
          <a:stretch/>
        </p:blipFill>
        <p:spPr>
          <a:xfrm>
            <a:off x="11044989" y="0"/>
            <a:ext cx="888674" cy="811051"/>
          </a:xfrm>
          <a:prstGeom prst="rect">
            <a:avLst/>
          </a:prstGeom>
        </p:spPr>
      </p:pic>
    </p:spTree>
    <p:extLst>
      <p:ext uri="{BB962C8B-B14F-4D97-AF65-F5344CB8AC3E}">
        <p14:creationId xmlns:p14="http://schemas.microsoft.com/office/powerpoint/2010/main" val="10934034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with Smart Art and Content">
    <p:spTree>
      <p:nvGrpSpPr>
        <p:cNvPr id="1" name=""/>
        <p:cNvGrpSpPr/>
        <p:nvPr/>
      </p:nvGrpSpPr>
      <p:grpSpPr>
        <a:xfrm>
          <a:off x="0" y="0"/>
          <a:ext cx="0" cy="0"/>
          <a:chOff x="0" y="0"/>
          <a:chExt cx="0" cy="0"/>
        </a:xfrm>
      </p:grpSpPr>
      <p:sp>
        <p:nvSpPr>
          <p:cNvPr id="10" name="Rectangle 9"/>
          <p:cNvSpPr/>
          <p:nvPr userDrawn="1"/>
        </p:nvSpPr>
        <p:spPr bwMode="auto">
          <a:xfrm>
            <a:off x="0" y="327719"/>
            <a:ext cx="12192001" cy="345496"/>
          </a:xfrm>
          <a:prstGeom prst="rect">
            <a:avLst/>
          </a:prstGeom>
          <a:solidFill>
            <a:schemeClr val="tx2"/>
          </a:solidFill>
          <a:ln w="12700">
            <a:solidFill>
              <a:schemeClr val="accent1"/>
            </a:solidFill>
            <a:round/>
            <a:headEnd/>
            <a:tailEnd/>
          </a:ln>
        </p:spPr>
        <p:txBody>
          <a:bodyPr rtlCol="0" anchor="ctr"/>
          <a:lstStyle/>
          <a:p>
            <a:pPr algn="ctr"/>
            <a:endParaRPr lang="en-US" dirty="0">
              <a:solidFill>
                <a:prstClr val="black"/>
              </a:solidFill>
            </a:endParaRPr>
          </a:p>
        </p:txBody>
      </p:sp>
      <p:sp>
        <p:nvSpPr>
          <p:cNvPr id="2" name="Title 1"/>
          <p:cNvSpPr>
            <a:spLocks noGrp="1"/>
          </p:cNvSpPr>
          <p:nvPr>
            <p:ph type="title"/>
          </p:nvPr>
        </p:nvSpPr>
        <p:spPr>
          <a:xfrm>
            <a:off x="291790" y="1"/>
            <a:ext cx="8995085" cy="970156"/>
          </a:xfrm>
          <a:prstGeom prst="rect">
            <a:avLst/>
          </a:prstGeom>
          <a:solidFill>
            <a:schemeClr val="bg1"/>
          </a:solidFill>
        </p:spPr>
        <p:txBody>
          <a:bodyPr anchor="ctr"/>
          <a:lstStyle>
            <a:lvl1pPr>
              <a:defRPr>
                <a:solidFill>
                  <a:schemeClr val="accent1">
                    <a:lumMod val="75000"/>
                  </a:schemeClr>
                </a:solidFill>
              </a:defRPr>
            </a:lvl1p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solidFill>
                <a:prstClr val="black">
                  <a:tint val="75000"/>
                </a:prstClr>
              </a:solidFill>
            </a:endParaRPr>
          </a:p>
        </p:txBody>
      </p:sp>
      <p:sp>
        <p:nvSpPr>
          <p:cNvPr id="5" name="SmartArt Placeholder 4"/>
          <p:cNvSpPr>
            <a:spLocks noGrp="1"/>
          </p:cNvSpPr>
          <p:nvPr>
            <p:ph type="dgm" sz="quarter" idx="11"/>
          </p:nvPr>
        </p:nvSpPr>
        <p:spPr>
          <a:xfrm>
            <a:off x="291790" y="1103313"/>
            <a:ext cx="8483910" cy="5108575"/>
          </a:xfrm>
          <a:prstGeom prst="rect">
            <a:avLst/>
          </a:prstGeom>
        </p:spPr>
        <p:txBody>
          <a:bodyPr/>
          <a:lstStyle/>
          <a:p>
            <a:r>
              <a:rPr lang="en-US"/>
              <a:t>Click icon to add SmartArt graphic</a:t>
            </a:r>
          </a:p>
        </p:txBody>
      </p:sp>
      <p:sp>
        <p:nvSpPr>
          <p:cNvPr id="7" name="Text Placeholder 6"/>
          <p:cNvSpPr>
            <a:spLocks noGrp="1"/>
          </p:cNvSpPr>
          <p:nvPr>
            <p:ph type="body" sz="quarter" idx="12"/>
          </p:nvPr>
        </p:nvSpPr>
        <p:spPr>
          <a:xfrm>
            <a:off x="8897938" y="1103313"/>
            <a:ext cx="3044825" cy="5108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11"/>
          <p:cNvSpPr>
            <a:spLocks noGrp="1"/>
          </p:cNvSpPr>
          <p:nvPr>
            <p:ph type="sldNum" sz="quarter" idx="4"/>
          </p:nvPr>
        </p:nvSpPr>
        <p:spPr>
          <a:xfrm>
            <a:off x="11364763" y="6356350"/>
            <a:ext cx="5689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D9AD5F-3CCE-084D-84D8-4A35232D3779}" type="slidenum">
              <a:rPr lang="en-US" smtClean="0">
                <a:solidFill>
                  <a:prstClr val="black">
                    <a:tint val="75000"/>
                  </a:prstClr>
                </a:solidFill>
              </a:rPr>
              <a:pPr/>
              <a:t>‹#›</a:t>
            </a:fld>
            <a:endParaRPr lang="en-US">
              <a:solidFill>
                <a:prstClr val="black">
                  <a:tint val="75000"/>
                </a:prstClr>
              </a:solidFill>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50207" y="1"/>
            <a:ext cx="1415514" cy="1000932"/>
          </a:xfrm>
          <a:prstGeom prst="rect">
            <a:avLst/>
          </a:prstGeom>
        </p:spPr>
      </p:pic>
    </p:spTree>
    <p:extLst>
      <p:ext uri="{BB962C8B-B14F-4D97-AF65-F5344CB8AC3E}">
        <p14:creationId xmlns:p14="http://schemas.microsoft.com/office/powerpoint/2010/main" val="365418870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with Smart Art and Content Vertical">
    <p:spTree>
      <p:nvGrpSpPr>
        <p:cNvPr id="1" name=""/>
        <p:cNvGrpSpPr/>
        <p:nvPr/>
      </p:nvGrpSpPr>
      <p:grpSpPr>
        <a:xfrm>
          <a:off x="0" y="0"/>
          <a:ext cx="0" cy="0"/>
          <a:chOff x="0" y="0"/>
          <a:chExt cx="0" cy="0"/>
        </a:xfrm>
      </p:grpSpPr>
      <p:sp>
        <p:nvSpPr>
          <p:cNvPr id="11" name="Rectangle 10"/>
          <p:cNvSpPr/>
          <p:nvPr userDrawn="1"/>
        </p:nvSpPr>
        <p:spPr bwMode="auto">
          <a:xfrm>
            <a:off x="0" y="327719"/>
            <a:ext cx="12192001" cy="345496"/>
          </a:xfrm>
          <a:prstGeom prst="rect">
            <a:avLst/>
          </a:prstGeom>
          <a:solidFill>
            <a:schemeClr val="tx2"/>
          </a:solidFill>
          <a:ln w="12700">
            <a:solidFill>
              <a:schemeClr val="accent1"/>
            </a:solidFill>
            <a:round/>
            <a:headEnd/>
            <a:tailEnd/>
          </a:ln>
        </p:spPr>
        <p:txBody>
          <a:bodyPr rtlCol="0" anchor="ctr"/>
          <a:lstStyle/>
          <a:p>
            <a:pPr algn="ctr"/>
            <a:endParaRPr lang="en-US" dirty="0">
              <a:solidFill>
                <a:prstClr val="black"/>
              </a:solidFill>
            </a:endParaRPr>
          </a:p>
        </p:txBody>
      </p:sp>
      <p:sp>
        <p:nvSpPr>
          <p:cNvPr id="3" name="Footer Placeholder 2"/>
          <p:cNvSpPr>
            <a:spLocks noGrp="1"/>
          </p:cNvSpPr>
          <p:nvPr>
            <p:ph type="ftr" sz="quarter" idx="10"/>
          </p:nvPr>
        </p:nvSpPr>
        <p:spPr/>
        <p:txBody>
          <a:bodyPr/>
          <a:lstStyle/>
          <a:p>
            <a:endParaRPr lang="en-US" dirty="0">
              <a:solidFill>
                <a:prstClr val="black">
                  <a:tint val="75000"/>
                </a:prstClr>
              </a:solidFill>
            </a:endParaRPr>
          </a:p>
        </p:txBody>
      </p:sp>
      <p:sp>
        <p:nvSpPr>
          <p:cNvPr id="5" name="SmartArt Placeholder 4"/>
          <p:cNvSpPr>
            <a:spLocks noGrp="1"/>
          </p:cNvSpPr>
          <p:nvPr>
            <p:ph type="dgm" sz="quarter" idx="11"/>
          </p:nvPr>
        </p:nvSpPr>
        <p:spPr>
          <a:xfrm>
            <a:off x="291789" y="1895051"/>
            <a:ext cx="11641873" cy="4316837"/>
          </a:xfrm>
          <a:prstGeom prst="rect">
            <a:avLst/>
          </a:prstGeom>
        </p:spPr>
        <p:txBody>
          <a:bodyPr/>
          <a:lstStyle/>
          <a:p>
            <a:r>
              <a:rPr lang="en-US"/>
              <a:t>Click icon to add SmartArt graphic</a:t>
            </a:r>
          </a:p>
        </p:txBody>
      </p:sp>
      <p:sp>
        <p:nvSpPr>
          <p:cNvPr id="7" name="Text Placeholder 6"/>
          <p:cNvSpPr>
            <a:spLocks noGrp="1"/>
          </p:cNvSpPr>
          <p:nvPr>
            <p:ph type="body" sz="quarter" idx="12"/>
          </p:nvPr>
        </p:nvSpPr>
        <p:spPr>
          <a:xfrm>
            <a:off x="291790" y="1103314"/>
            <a:ext cx="11650974" cy="658580"/>
          </a:xfrm>
          <a:prstGeom prst="rect">
            <a:avLst/>
          </a:prstGeom>
        </p:spPr>
        <p:txBody>
          <a:bodyPr/>
          <a:lstStyle/>
          <a:p>
            <a:pPr lvl="0"/>
            <a:r>
              <a:rPr lang="en-US"/>
              <a:t>Click to edit Master text styles</a:t>
            </a:r>
          </a:p>
        </p:txBody>
      </p:sp>
      <p:sp>
        <p:nvSpPr>
          <p:cNvPr id="8" name="Slide Number Placeholder 11"/>
          <p:cNvSpPr>
            <a:spLocks noGrp="1"/>
          </p:cNvSpPr>
          <p:nvPr>
            <p:ph type="sldNum" sz="quarter" idx="4"/>
          </p:nvPr>
        </p:nvSpPr>
        <p:spPr>
          <a:xfrm>
            <a:off x="11364763" y="6356350"/>
            <a:ext cx="5689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D9AD5F-3CCE-084D-84D8-4A35232D3779}" type="slidenum">
              <a:rPr lang="en-US" smtClean="0">
                <a:solidFill>
                  <a:prstClr val="black">
                    <a:tint val="75000"/>
                  </a:prstClr>
                </a:solidFill>
              </a:rPr>
              <a:pPr/>
              <a:t>‹#›</a:t>
            </a:fld>
            <a:endParaRPr lang="en-US">
              <a:solidFill>
                <a:prstClr val="black">
                  <a:tint val="75000"/>
                </a:prstClr>
              </a:solidFill>
            </a:endParaRPr>
          </a:p>
        </p:txBody>
      </p:sp>
      <p:sp>
        <p:nvSpPr>
          <p:cNvPr id="10" name="Title 1"/>
          <p:cNvSpPr>
            <a:spLocks noGrp="1"/>
          </p:cNvSpPr>
          <p:nvPr>
            <p:ph type="title"/>
          </p:nvPr>
        </p:nvSpPr>
        <p:spPr>
          <a:xfrm>
            <a:off x="291789" y="1"/>
            <a:ext cx="8995085" cy="970156"/>
          </a:xfrm>
          <a:prstGeom prst="rect">
            <a:avLst/>
          </a:prstGeom>
          <a:solidFill>
            <a:schemeClr val="bg1"/>
          </a:solidFill>
        </p:spPr>
        <p:txBody>
          <a:bodyPr anchor="ctr"/>
          <a:lstStyle>
            <a:lvl1pPr>
              <a:defRPr>
                <a:solidFill>
                  <a:schemeClr val="accent1">
                    <a:lumMod val="75000"/>
                  </a:schemeClr>
                </a:solidFill>
              </a:defRPr>
            </a:lvl1pPr>
          </a:lstStyle>
          <a:p>
            <a:r>
              <a:rPr lang="en-US"/>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50207" y="1"/>
            <a:ext cx="1415514" cy="1000932"/>
          </a:xfrm>
          <a:prstGeom prst="rect">
            <a:avLst/>
          </a:prstGeom>
        </p:spPr>
      </p:pic>
    </p:spTree>
    <p:extLst>
      <p:ext uri="{BB962C8B-B14F-4D97-AF65-F5344CB8AC3E}">
        <p14:creationId xmlns:p14="http://schemas.microsoft.com/office/powerpoint/2010/main" val="237754590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with Smart Art, No Content">
    <p:spTree>
      <p:nvGrpSpPr>
        <p:cNvPr id="1" name=""/>
        <p:cNvGrpSpPr/>
        <p:nvPr/>
      </p:nvGrpSpPr>
      <p:grpSpPr>
        <a:xfrm>
          <a:off x="0" y="0"/>
          <a:ext cx="0" cy="0"/>
          <a:chOff x="0" y="0"/>
          <a:chExt cx="0" cy="0"/>
        </a:xfrm>
      </p:grpSpPr>
      <p:sp>
        <p:nvSpPr>
          <p:cNvPr id="8" name="Rectangle 7"/>
          <p:cNvSpPr/>
          <p:nvPr userDrawn="1"/>
        </p:nvSpPr>
        <p:spPr bwMode="auto">
          <a:xfrm>
            <a:off x="0" y="327719"/>
            <a:ext cx="12192001" cy="345496"/>
          </a:xfrm>
          <a:prstGeom prst="rect">
            <a:avLst/>
          </a:prstGeom>
          <a:solidFill>
            <a:schemeClr val="tx2"/>
          </a:solidFill>
          <a:ln w="12700">
            <a:solidFill>
              <a:schemeClr val="accent1"/>
            </a:solidFill>
            <a:round/>
            <a:headEnd/>
            <a:tailEnd/>
          </a:ln>
        </p:spPr>
        <p:txBody>
          <a:bodyPr rtlCol="0" anchor="ctr"/>
          <a:lstStyle/>
          <a:p>
            <a:pPr algn="ctr"/>
            <a:endParaRPr lang="en-US" dirty="0">
              <a:solidFill>
                <a:prstClr val="black"/>
              </a:solidFill>
            </a:endParaRPr>
          </a:p>
        </p:txBody>
      </p:sp>
      <p:sp>
        <p:nvSpPr>
          <p:cNvPr id="2" name="Title 1"/>
          <p:cNvSpPr>
            <a:spLocks noGrp="1"/>
          </p:cNvSpPr>
          <p:nvPr>
            <p:ph type="title"/>
          </p:nvPr>
        </p:nvSpPr>
        <p:spPr>
          <a:xfrm>
            <a:off x="291790" y="1"/>
            <a:ext cx="8995085" cy="970156"/>
          </a:xfrm>
          <a:prstGeom prst="rect">
            <a:avLst/>
          </a:prstGeom>
          <a:solidFill>
            <a:schemeClr val="bg1"/>
          </a:solidFill>
        </p:spPr>
        <p:txBody>
          <a:bodyPr anchor="ctr"/>
          <a:lstStyle>
            <a:lvl1pPr>
              <a:defRPr>
                <a:solidFill>
                  <a:schemeClr val="accent1">
                    <a:lumMod val="75000"/>
                  </a:schemeClr>
                </a:solidFill>
              </a:defRPr>
            </a:lvl1p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solidFill>
                <a:prstClr val="black">
                  <a:tint val="75000"/>
                </a:prstClr>
              </a:solidFill>
            </a:endParaRPr>
          </a:p>
        </p:txBody>
      </p:sp>
      <p:sp>
        <p:nvSpPr>
          <p:cNvPr id="5" name="SmartArt Placeholder 4"/>
          <p:cNvSpPr>
            <a:spLocks noGrp="1"/>
          </p:cNvSpPr>
          <p:nvPr>
            <p:ph type="dgm" sz="quarter" idx="11"/>
          </p:nvPr>
        </p:nvSpPr>
        <p:spPr>
          <a:xfrm>
            <a:off x="291789" y="1103313"/>
            <a:ext cx="11640015" cy="5108575"/>
          </a:xfrm>
          <a:prstGeom prst="rect">
            <a:avLst/>
          </a:prstGeom>
        </p:spPr>
        <p:txBody>
          <a:bodyPr/>
          <a:lstStyle/>
          <a:p>
            <a:r>
              <a:rPr lang="en-US"/>
              <a:t>Click icon to add SmartArt graphic</a:t>
            </a:r>
          </a:p>
        </p:txBody>
      </p:sp>
      <p:sp>
        <p:nvSpPr>
          <p:cNvPr id="6" name="Slide Number Placeholder 11"/>
          <p:cNvSpPr>
            <a:spLocks noGrp="1"/>
          </p:cNvSpPr>
          <p:nvPr>
            <p:ph type="sldNum" sz="quarter" idx="4"/>
          </p:nvPr>
        </p:nvSpPr>
        <p:spPr>
          <a:xfrm>
            <a:off x="11364763" y="6356350"/>
            <a:ext cx="5689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D9AD5F-3CCE-084D-84D8-4A35232D3779}" type="slidenum">
              <a:rPr lang="en-US" smtClean="0">
                <a:solidFill>
                  <a:prstClr val="black">
                    <a:tint val="75000"/>
                  </a:prstClr>
                </a:solidFill>
              </a:rPr>
              <a:pPr/>
              <a:t>‹#›</a:t>
            </a:fld>
            <a:endParaRPr lang="en-US">
              <a:solidFill>
                <a:prstClr val="black">
                  <a:tint val="75000"/>
                </a:prstClr>
              </a:solidFill>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50207" y="1"/>
            <a:ext cx="1415514" cy="1000932"/>
          </a:xfrm>
          <a:prstGeom prst="rect">
            <a:avLst/>
          </a:prstGeom>
        </p:spPr>
      </p:pic>
    </p:spTree>
    <p:extLst>
      <p:ext uri="{BB962C8B-B14F-4D97-AF65-F5344CB8AC3E}">
        <p14:creationId xmlns:p14="http://schemas.microsoft.com/office/powerpoint/2010/main" val="1419406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A0C1D9D2-9780-41B5-B48D-9BB1413BC614}"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3840479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85"/>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1265E93A-18F4-4F1D-BBEE-43E190B1BF73}"/>
              </a:ext>
            </a:extLst>
          </p:cNvPr>
          <p:cNvSpPr>
            <a:spLocks noGrp="1"/>
          </p:cNvSpPr>
          <p:nvPr>
            <p:ph type="ftr" sz="quarter" idx="11"/>
          </p:nvPr>
        </p:nvSpPr>
        <p:spPr>
          <a:xfrm>
            <a:off x="4038600" y="6484686"/>
            <a:ext cx="4114800" cy="365125"/>
          </a:xfrm>
        </p:spPr>
        <p:txBody>
          <a:bodyPr/>
          <a:lstStyle/>
          <a:p>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3A24FEF5-4F88-4995-BF24-824D627CC063}"/>
              </a:ext>
            </a:extLst>
          </p:cNvPr>
          <p:cNvSpPr>
            <a:spLocks noGrp="1"/>
          </p:cNvSpPr>
          <p:nvPr>
            <p:ph type="sldNum" sz="quarter" idx="12"/>
          </p:nvPr>
        </p:nvSpPr>
        <p:spPr>
          <a:xfrm>
            <a:off x="11621435" y="6484686"/>
            <a:ext cx="568900" cy="365125"/>
          </a:xfrm>
        </p:spPr>
        <p:txBody>
          <a:bodyPr/>
          <a:lstStyle/>
          <a:p>
            <a:fld id="{6CD9AD5F-3CCE-084D-84D8-4A35232D377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2536931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864081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A0C1D9D2-9780-41B5-B48D-9BB1413BC614}"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9295455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9" name="Rectangle 8"/>
          <p:cNvSpPr/>
          <p:nvPr userDrawn="1"/>
        </p:nvSpPr>
        <p:spPr>
          <a:xfrm>
            <a:off x="26" y="4"/>
            <a:ext cx="12210349" cy="6858000"/>
          </a:xfrm>
          <a:prstGeom prst="rect">
            <a:avLst/>
          </a:prstGeom>
          <a:solidFill>
            <a:srgbClr val="1B6382"/>
          </a:solidFill>
          <a:ln>
            <a:noFill/>
          </a:ln>
        </p:spPr>
        <p:style>
          <a:lnRef idx="2">
            <a:schemeClr val="dk1"/>
          </a:lnRef>
          <a:fillRef idx="1">
            <a:schemeClr val="lt1"/>
          </a:fillRef>
          <a:effectRef idx="0">
            <a:schemeClr val="dk1"/>
          </a:effectRef>
          <a:fontRef idx="minor">
            <a:schemeClr val="dk1"/>
          </a:fontRef>
        </p:style>
        <p:txBody>
          <a:bodyPr lIns="89079" tIns="44544" rIns="89079" bIns="44544" rtlCol="0" anchor="ctr"/>
          <a:lstStyle/>
          <a:p>
            <a:pPr algn="ctr"/>
            <a:endParaRPr lang="en-US" sz="1765" dirty="0">
              <a:solidFill>
                <a:srgbClr val="2F2F2F"/>
              </a:solidFill>
              <a:latin typeface="Segoe UI"/>
            </a:endParaRPr>
          </a:p>
        </p:txBody>
      </p:sp>
    </p:spTree>
    <p:extLst>
      <p:ext uri="{BB962C8B-B14F-4D97-AF65-F5344CB8AC3E}">
        <p14:creationId xmlns:p14="http://schemas.microsoft.com/office/powerpoint/2010/main" val="330196158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Empty Slide">
    <p:spTree>
      <p:nvGrpSpPr>
        <p:cNvPr id="1" name=""/>
        <p:cNvGrpSpPr/>
        <p:nvPr/>
      </p:nvGrpSpPr>
      <p:grpSpPr>
        <a:xfrm>
          <a:off x="0" y="0"/>
          <a:ext cx="0" cy="0"/>
          <a:chOff x="0" y="0"/>
          <a:chExt cx="0" cy="0"/>
        </a:xfrm>
      </p:grpSpPr>
      <p:sp>
        <p:nvSpPr>
          <p:cNvPr id="5" name="Rectangle 4"/>
          <p:cNvSpPr/>
          <p:nvPr userDrawn="1"/>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latin typeface="Segoe UI"/>
              <a:cs typeface="Segoe UI"/>
            </a:endParaRPr>
          </a:p>
        </p:txBody>
      </p:sp>
      <p:pic>
        <p:nvPicPr>
          <p:cNvPr id="6" name="Picture 5" descr="https://upload.wikimedia.org/wikipedia/en/d/d3/LatentView_Analytics_Logo_2010.JP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5870909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A0C1D9D2-9780-41B5-B48D-9BB1413BC614}"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9919658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258482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0414F87-21CC-45C6-A33F-A15A7E070B6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253378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5050777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vert="horz" wrap="none" lIns="72000" tIns="0" rIns="72000" bIns="0" rtlCol="0" anchor="ctr">
            <a:spAutoFit/>
          </a:bodyPr>
          <a:lstStyle>
            <a:lvl1pPr>
              <a:defRPr lang="en-US"/>
            </a:lvl1pPr>
          </a:lstStyle>
          <a:p>
            <a:pPr lvl="0"/>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3626356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062082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30709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9464951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14593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a:xfrm>
            <a:off x="9448800" y="6356349"/>
            <a:ext cx="2743200" cy="365125"/>
          </a:xfrm>
        </p:spPr>
        <p:txBody>
          <a:body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
        <p:nvSpPr>
          <p:cNvPr id="6" name="Title 1"/>
          <p:cNvSpPr>
            <a:spLocks noGrp="1"/>
          </p:cNvSpPr>
          <p:nvPr>
            <p:ph type="title"/>
          </p:nvPr>
        </p:nvSpPr>
        <p:spPr>
          <a:xfrm>
            <a:off x="240544" y="98444"/>
            <a:ext cx="4905299" cy="430887"/>
          </a:xfrm>
        </p:spPr>
        <p:txBody>
          <a:bodyPr rIns="72000"/>
          <a:lstStyle>
            <a:lvl1pPr>
              <a:defRPr sz="2800">
                <a:latin typeface="Segoe UI Semibold" panose="020B0702040204020203" pitchFamily="34" charset="0"/>
              </a:defRPr>
            </a:lvl1pPr>
          </a:lstStyle>
          <a:p>
            <a:r>
              <a:rPr lang="en-US" dirty="0"/>
              <a:t>Click to edit Master title style</a:t>
            </a:r>
          </a:p>
        </p:txBody>
      </p:sp>
    </p:spTree>
    <p:extLst>
      <p:ext uri="{BB962C8B-B14F-4D97-AF65-F5344CB8AC3E}">
        <p14:creationId xmlns:p14="http://schemas.microsoft.com/office/powerpoint/2010/main" val="135620616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797153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5871426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2842759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6865373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89986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24468"/>
            <a:ext cx="11078817" cy="899665"/>
          </a:xfrm>
          <a:prstGeom prst="rect">
            <a:avLst/>
          </a:prstGeo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328431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Title - charteo.com / Design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815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grpSp>
        <p:nvGrpSpPr>
          <p:cNvPr id="12" name="Gruppieren 11"/>
          <p:cNvGrpSpPr/>
          <p:nvPr userDrawn="1"/>
        </p:nvGrpSpPr>
        <p:grpSpPr>
          <a:xfrm>
            <a:off x="4404778" y="324720"/>
            <a:ext cx="5921126" cy="6533280"/>
            <a:chOff x="2321944" y="0"/>
            <a:chExt cx="6214611" cy="6858000"/>
          </a:xfrm>
        </p:grpSpPr>
        <p:pic>
          <p:nvPicPr>
            <p:cNvPr id="13" name="Grafik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1944" y="0"/>
              <a:ext cx="6214611" cy="6858000"/>
            </a:xfrm>
            <a:prstGeom prst="rect">
              <a:avLst/>
            </a:prstGeom>
          </p:spPr>
        </p:pic>
        <p:pic>
          <p:nvPicPr>
            <p:cNvPr id="14" name="Grafik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33056" y="0"/>
              <a:ext cx="6103499" cy="6858000"/>
            </a:xfrm>
            <a:prstGeom prst="rect">
              <a:avLst/>
            </a:prstGeom>
          </p:spPr>
        </p:pic>
      </p:grpSp>
      <p:sp>
        <p:nvSpPr>
          <p:cNvPr id="11" name="Rechteck 10"/>
          <p:cNvSpPr/>
          <p:nvPr userDrawn="1"/>
        </p:nvSpPr>
        <p:spPr bwMode="auto">
          <a:xfrm>
            <a:off x="1" y="2368446"/>
            <a:ext cx="12192000" cy="4489554"/>
          </a:xfrm>
          <a:prstGeom prst="rect">
            <a:avLst/>
          </a:prstGeom>
          <a:gradFill>
            <a:gsLst>
              <a:gs pos="0">
                <a:srgbClr val="000000">
                  <a:alpha val="0"/>
                </a:srgbClr>
              </a:gs>
              <a:gs pos="100000">
                <a:schemeClr val="tx1">
                  <a:alpha val="15000"/>
                </a:schemeClr>
              </a:gs>
            </a:gsLst>
            <a:lin ang="5400000" scaled="0"/>
          </a:gradFill>
          <a:ln w="12700">
            <a:noFill/>
            <a:round/>
            <a:headEnd/>
            <a:tailEnd/>
          </a:ln>
        </p:spPr>
        <p:txBody>
          <a:bodyPr rtlCol="0" anchor="ctr"/>
          <a:lstStyle/>
          <a:p>
            <a:pPr algn="ctr"/>
            <a:endParaRPr lang="de-DE" dirty="0">
              <a:solidFill>
                <a:prstClr val="black"/>
              </a:solidFill>
            </a:endParaRPr>
          </a:p>
        </p:txBody>
      </p:sp>
      <p:sp>
        <p:nvSpPr>
          <p:cNvPr id="16" name="Titel 1"/>
          <p:cNvSpPr>
            <a:spLocks noGrp="1"/>
          </p:cNvSpPr>
          <p:nvPr>
            <p:ph type="ctrTitle"/>
          </p:nvPr>
        </p:nvSpPr>
        <p:spPr>
          <a:xfrm>
            <a:off x="707127" y="2351194"/>
            <a:ext cx="6078731" cy="1416050"/>
          </a:xfrm>
          <a:prstGeom prst="rect">
            <a:avLst/>
          </a:prstGeom>
        </p:spPr>
        <p:txBody>
          <a:bodyPr>
            <a:noAutofit/>
          </a:bodyPr>
          <a:lstStyle>
            <a:lvl1pPr algn="l">
              <a:defRPr sz="6000">
                <a:solidFill>
                  <a:schemeClr val="tx1">
                    <a:lumMod val="65000"/>
                    <a:lumOff val="35000"/>
                  </a:schemeClr>
                </a:solidFill>
                <a:effectLst>
                  <a:outerShdw blurRad="38100" dist="25400" dir="2700000" algn="tl" rotWithShape="0">
                    <a:prstClr val="black">
                      <a:alpha val="40000"/>
                    </a:prstClr>
                  </a:outerShdw>
                </a:effectLst>
              </a:defRPr>
            </a:lvl1pPr>
          </a:lstStyle>
          <a:p>
            <a:r>
              <a:rPr lang="de-DE" dirty="0"/>
              <a:t>Titelmasterformat durch Klicken bearbeiten</a:t>
            </a:r>
          </a:p>
        </p:txBody>
      </p:sp>
    </p:spTree>
    <p:extLst>
      <p:ext uri="{BB962C8B-B14F-4D97-AF65-F5344CB8AC3E}">
        <p14:creationId xmlns:p14="http://schemas.microsoft.com/office/powerpoint/2010/main" val="2951082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41" Type="http://schemas.openxmlformats.org/officeDocument/2006/relationships/slideLayout" Target="../slideLayouts/slideLayout68.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image" Target="../media/image2.png"/><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theme" Target="../theme/theme3.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image" Target="../media/image1.jpeg"/><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theme" Target="../theme/theme4.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94488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
        <p:nvSpPr>
          <p:cNvPr id="7" name="Rectangle 6"/>
          <p:cNvSpPr/>
          <p:nvPr userDrawn="1"/>
        </p:nvSpPr>
        <p:spPr>
          <a:xfrm>
            <a:off x="1" y="133475"/>
            <a:ext cx="12192000" cy="365760"/>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latin typeface="Segoe UI" panose="020B0502040204020203" pitchFamily="34" charset="0"/>
              <a:ea typeface="Segoe UI" panose="020B0502040204020203" pitchFamily="34" charset="0"/>
              <a:cs typeface="Segoe UI" panose="020B0502040204020203" pitchFamily="34" charset="0"/>
            </a:endParaRPr>
          </a:p>
        </p:txBody>
      </p:sp>
      <p:pic>
        <p:nvPicPr>
          <p:cNvPr id="9" name="Picture 8" descr="https://upload.wikimedia.org/wikipedia/en/d/d3/LatentView_Analytics_Logo_2010.JPG"/>
          <p:cNvPicPr>
            <a:picLocks noChangeAspect="1" noChangeArrowheads="1"/>
          </p:cNvPicPr>
          <p:nvPr userDrawn="1"/>
        </p:nvPicPr>
        <p:blipFill>
          <a:blip r:embed="rId29" cstate="email">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Placeholder 1"/>
          <p:cNvSpPr>
            <a:spLocks noGrp="1"/>
          </p:cNvSpPr>
          <p:nvPr>
            <p:ph type="title"/>
          </p:nvPr>
        </p:nvSpPr>
        <p:spPr>
          <a:xfrm>
            <a:off x="240544" y="100911"/>
            <a:ext cx="4905299" cy="430887"/>
          </a:xfrm>
          <a:prstGeom prst="rect">
            <a:avLst/>
          </a:prstGeom>
          <a:solidFill>
            <a:schemeClr val="bg1"/>
          </a:solidFill>
        </p:spPr>
        <p:txBody>
          <a:bodyPr vert="horz" wrap="none" lIns="72000" tIns="0" rIns="72000" bIns="0" rtlCol="0" anchor="ctr">
            <a:spAutoFit/>
          </a:bodyPr>
          <a:lstStyle/>
          <a:p>
            <a:r>
              <a:rPr lang="en-US" dirty="0"/>
              <a:t>Click to edit Master title style</a:t>
            </a:r>
          </a:p>
        </p:txBody>
      </p:sp>
    </p:spTree>
    <p:extLst>
      <p:ext uri="{BB962C8B-B14F-4D97-AF65-F5344CB8AC3E}">
        <p14:creationId xmlns:p14="http://schemas.microsoft.com/office/powerpoint/2010/main" val="30507716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9" r:id="rId17"/>
    <p:sldLayoutId id="2147483750" r:id="rId18"/>
    <p:sldLayoutId id="2147483753" r:id="rId19"/>
    <p:sldLayoutId id="2147483810" r:id="rId20"/>
    <p:sldLayoutId id="2147483839" r:id="rId21"/>
    <p:sldLayoutId id="2147483841" r:id="rId22"/>
    <p:sldLayoutId id="2147483842" r:id="rId23"/>
    <p:sldLayoutId id="2147483843" r:id="rId24"/>
    <p:sldLayoutId id="2147483844" r:id="rId25"/>
    <p:sldLayoutId id="2147483845" r:id="rId26"/>
    <p:sldLayoutId id="2147483846" r:id="rId27"/>
  </p:sldLayoutIdLst>
  <p:hf hdr="0" ftr="0" dt="0"/>
  <p:txStyles>
    <p:titleStyle>
      <a:lvl1pPr algn="l" defTabSz="914400" rtl="0" eaLnBrk="1" latinLnBrk="0" hangingPunct="1">
        <a:lnSpc>
          <a:spcPct val="100000"/>
        </a:lnSpc>
        <a:spcBef>
          <a:spcPct val="0"/>
        </a:spcBef>
        <a:buNone/>
        <a:defRPr sz="2800" kern="1200">
          <a:solidFill>
            <a:srgbClr val="095879"/>
          </a:solidFill>
          <a:latin typeface="Segoe UI Semibold" panose="020B07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5C31BB-8D14-47DE-BB24-FA282B03EF94}"/>
              </a:ext>
            </a:extLst>
          </p:cNvPr>
          <p:cNvSpPr/>
          <p:nvPr userDrawn="1"/>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latin typeface="Segoe UI"/>
              <a:cs typeface="Segoe UI"/>
            </a:endParaRPr>
          </a:p>
        </p:txBody>
      </p:sp>
      <p:pic>
        <p:nvPicPr>
          <p:cNvPr id="7" name="Picture 6">
            <a:extLst>
              <a:ext uri="{FF2B5EF4-FFF2-40B4-BE49-F238E27FC236}">
                <a16:creationId xmlns:a16="http://schemas.microsoft.com/office/drawing/2014/main" id="{D55EFC8D-D167-40AA-A204-57C3DC418569}"/>
              </a:ext>
            </a:extLst>
          </p:cNvPr>
          <p:cNvPicPr>
            <a:picLocks noChangeAspect="1"/>
          </p:cNvPicPr>
          <p:nvPr userDrawn="1"/>
        </p:nvPicPr>
        <p:blipFill>
          <a:blip r:embed="rId44">
            <a:extLst>
              <a:ext uri="{28A0092B-C50C-407E-A947-70E740481C1C}">
                <a14:useLocalDpi xmlns:a14="http://schemas.microsoft.com/office/drawing/2010/main" val="0"/>
              </a:ext>
            </a:extLst>
          </a:blip>
          <a:stretch>
            <a:fillRect/>
          </a:stretch>
        </p:blipFill>
        <p:spPr>
          <a:xfrm>
            <a:off x="11153506" y="52251"/>
            <a:ext cx="947057" cy="613954"/>
          </a:xfrm>
          <a:prstGeom prst="rect">
            <a:avLst/>
          </a:prstGeom>
          <a:solidFill>
            <a:schemeClr val="bg1"/>
          </a:solidFill>
        </p:spPr>
      </p:pic>
    </p:spTree>
    <p:extLst>
      <p:ext uri="{BB962C8B-B14F-4D97-AF65-F5344CB8AC3E}">
        <p14:creationId xmlns:p14="http://schemas.microsoft.com/office/powerpoint/2010/main" val="177053474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 id="2147483740" r:id="rId34"/>
    <p:sldLayoutId id="2147483741" r:id="rId35"/>
    <p:sldLayoutId id="2147483742" r:id="rId36"/>
    <p:sldLayoutId id="2147483743" r:id="rId37"/>
    <p:sldLayoutId id="2147483744" r:id="rId38"/>
    <p:sldLayoutId id="2147483745" r:id="rId39"/>
    <p:sldLayoutId id="2147483746" r:id="rId40"/>
    <p:sldLayoutId id="2147483747" r:id="rId41"/>
    <p:sldLayoutId id="2147483748" r:id="rId42"/>
  </p:sldLayoutIdLst>
  <p:transition>
    <p:fade/>
  </p:transition>
  <p:hf hdr="0" ftr="0" dt="0"/>
  <p:txStyles>
    <p:titleStyle>
      <a:lvl1pPr algn="l" defTabSz="914367" rtl="0" eaLnBrk="1" latinLnBrk="0" hangingPunct="1">
        <a:lnSpc>
          <a:spcPct val="90000"/>
        </a:lnSpc>
        <a:spcBef>
          <a:spcPct val="0"/>
        </a:spcBef>
        <a:buNone/>
        <a:defRPr lang="en-US" sz="40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292108" y="33453"/>
            <a:ext cx="10492792" cy="903249"/>
          </a:xfrm>
          <a:prstGeom prst="rect">
            <a:avLst/>
          </a:prstGeom>
        </p:spPr>
        <p:txBody>
          <a:bodyPr anchor="ctr"/>
          <a:lstStyle>
            <a:lvl1pPr algn="l" defTabSz="914400" rtl="0" eaLnBrk="1" latinLnBrk="0" hangingPunct="1">
              <a:spcBef>
                <a:spcPct val="0"/>
              </a:spcBef>
              <a:buNone/>
              <a:defRPr sz="3200" b="1" kern="1200">
                <a:solidFill>
                  <a:schemeClr val="bg1"/>
                </a:solidFill>
                <a:latin typeface="+mj-lt"/>
                <a:ea typeface="+mj-ea"/>
                <a:cs typeface="+mj-cs"/>
              </a:defRPr>
            </a:lvl1pPr>
          </a:lstStyle>
          <a:p>
            <a:endParaRPr lang="en-US" dirty="0">
              <a:solidFill>
                <a:prstClr val="white"/>
              </a:solidFill>
            </a:endParaRPr>
          </a:p>
        </p:txBody>
      </p:sp>
      <p:sp>
        <p:nvSpPr>
          <p:cNvPr id="11" name="Footer Placeholder 10"/>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12" name="Slide Number Placeholder 11"/>
          <p:cNvSpPr>
            <a:spLocks noGrp="1"/>
          </p:cNvSpPr>
          <p:nvPr>
            <p:ph type="sldNum" sz="quarter" idx="4"/>
          </p:nvPr>
        </p:nvSpPr>
        <p:spPr>
          <a:xfrm>
            <a:off x="11364763" y="6356350"/>
            <a:ext cx="5689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D9AD5F-3CCE-084D-84D8-4A35232D377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7320884"/>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Lst>
  <p:hf hdr="0" ftr="0" dt="0"/>
  <p:txStyles>
    <p:titleStyle>
      <a:lvl1pPr algn="l" defTabSz="914400" rtl="0" eaLnBrk="1" latinLnBrk="0" hangingPunct="1">
        <a:spcBef>
          <a:spcPct val="0"/>
        </a:spcBef>
        <a:buNone/>
        <a:defRPr sz="3200" b="1" kern="1200">
          <a:solidFill>
            <a:schemeClr val="tx1"/>
          </a:solidFill>
          <a:latin typeface="+mj-lt"/>
          <a:ea typeface="+mj-ea"/>
          <a:cs typeface="+mj-cs"/>
        </a:defRPr>
      </a:lvl1pPr>
    </p:titleStyle>
    <p:bodyStyle>
      <a:lvl1pPr marL="176213" indent="-176213"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1pPr>
      <a:lvl2pPr marL="360363" indent="-184150" algn="l" defTabSz="914400" rtl="0" eaLnBrk="1" latinLnBrk="0" hangingPunct="1">
        <a:spcBef>
          <a:spcPct val="20000"/>
        </a:spcBef>
        <a:buFont typeface="Symbol" pitchFamily="18" charset="2"/>
        <a:buChar char="-"/>
        <a:defRPr sz="1800" kern="1200">
          <a:solidFill>
            <a:schemeClr val="tx1"/>
          </a:solidFill>
          <a:latin typeface="+mn-lt"/>
          <a:ea typeface="+mn-ea"/>
          <a:cs typeface="+mn-cs"/>
        </a:defRPr>
      </a:lvl2pPr>
      <a:lvl3pPr marL="536575" indent="-176213"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3pPr>
      <a:lvl4pPr marL="720725" indent="-184150" algn="l" defTabSz="914400" rtl="0" eaLnBrk="1" latinLnBrk="0" hangingPunct="1">
        <a:spcBef>
          <a:spcPct val="20000"/>
        </a:spcBef>
        <a:buFont typeface="Symbol" pitchFamily="18" charset="2"/>
        <a:buChar char="-"/>
        <a:defRPr sz="1800" kern="1200">
          <a:solidFill>
            <a:schemeClr val="tx1"/>
          </a:solidFill>
          <a:latin typeface="+mn-lt"/>
          <a:ea typeface="+mn-ea"/>
          <a:cs typeface="+mn-cs"/>
        </a:defRPr>
      </a:lvl4pPr>
      <a:lvl5pPr marL="896938" indent="-176213"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94488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B2C2F8-CC18-47EA-B40B-1FF889930AA6}" type="slidenum">
              <a:rPr lang="en-US" smtClean="0">
                <a:solidFill>
                  <a:prstClr val="black">
                    <a:tint val="75000"/>
                  </a:prstClr>
                </a:solidFill>
              </a:rPr>
              <a:pPr/>
              <a:t>‹#›</a:t>
            </a:fld>
            <a:endParaRPr lang="en-US" dirty="0">
              <a:solidFill>
                <a:prstClr val="black">
                  <a:tint val="75000"/>
                </a:prstClr>
              </a:solidFill>
            </a:endParaRPr>
          </a:p>
        </p:txBody>
      </p:sp>
      <p:sp>
        <p:nvSpPr>
          <p:cNvPr id="7" name="Rectangle 6"/>
          <p:cNvSpPr/>
          <p:nvPr userDrawn="1"/>
        </p:nvSpPr>
        <p:spPr>
          <a:xfrm>
            <a:off x="1" y="133475"/>
            <a:ext cx="12192000" cy="365760"/>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latin typeface="Segoe UI" panose="020B0502040204020203" pitchFamily="34" charset="0"/>
              <a:ea typeface="Segoe UI" panose="020B0502040204020203" pitchFamily="34" charset="0"/>
              <a:cs typeface="Segoe UI" panose="020B0502040204020203" pitchFamily="34" charset="0"/>
            </a:endParaRPr>
          </a:p>
        </p:txBody>
      </p:sp>
      <p:pic>
        <p:nvPicPr>
          <p:cNvPr id="9" name="Picture 8" descr="https://upload.wikimedia.org/wikipedia/en/d/d3/LatentView_Analytics_Logo_2010.JPG"/>
          <p:cNvPicPr>
            <a:picLocks noChangeAspect="1" noChangeArrowheads="1"/>
          </p:cNvPicPr>
          <p:nvPr userDrawn="1"/>
        </p:nvPicPr>
        <p:blipFill>
          <a:blip r:embed="rId26" cstate="email">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240544" y="100911"/>
            <a:ext cx="4905299" cy="430887"/>
          </a:xfrm>
          <a:prstGeom prst="rect">
            <a:avLst/>
          </a:prstGeom>
          <a:solidFill>
            <a:schemeClr val="bg1"/>
          </a:solidFill>
        </p:spPr>
        <p:txBody>
          <a:bodyPr vert="horz" wrap="none" lIns="72000" tIns="0" rIns="72000" bIns="0" rtlCol="0" anchor="ctr">
            <a:spAutoFit/>
          </a:bodyPr>
          <a:lstStyle/>
          <a:p>
            <a:r>
              <a:rPr lang="en-US" dirty="0"/>
              <a:t>Click to edit Master title style</a:t>
            </a:r>
          </a:p>
        </p:txBody>
      </p:sp>
    </p:spTree>
    <p:extLst>
      <p:ext uri="{BB962C8B-B14F-4D97-AF65-F5344CB8AC3E}">
        <p14:creationId xmlns:p14="http://schemas.microsoft.com/office/powerpoint/2010/main" val="1908786593"/>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 id="2147483869" r:id="rId22"/>
    <p:sldLayoutId id="2147483870" r:id="rId23"/>
    <p:sldLayoutId id="2147483871" r:id="rId24"/>
  </p:sldLayoutIdLst>
  <p:hf hdr="0" ftr="0" dt="0"/>
  <p:txStyles>
    <p:titleStyle>
      <a:lvl1pPr algn="l" defTabSz="914400" rtl="0" eaLnBrk="1" latinLnBrk="0" hangingPunct="1">
        <a:lnSpc>
          <a:spcPct val="100000"/>
        </a:lnSpc>
        <a:spcBef>
          <a:spcPct val="0"/>
        </a:spcBef>
        <a:buNone/>
        <a:defRPr sz="2800" kern="1200">
          <a:solidFill>
            <a:srgbClr val="095879"/>
          </a:solidFill>
          <a:latin typeface="Segoe UI Semibold" panose="020B07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png"/><Relationship Id="rId3" Type="http://schemas.openxmlformats.org/officeDocument/2006/relationships/image" Target="../media/image61.png"/><Relationship Id="rId21" Type="http://schemas.openxmlformats.org/officeDocument/2006/relationships/image" Target="../media/image79.png"/><Relationship Id="rId7" Type="http://schemas.openxmlformats.org/officeDocument/2006/relationships/image" Target="../media/image65.png"/><Relationship Id="rId12" Type="http://schemas.openxmlformats.org/officeDocument/2006/relationships/image" Target="../media/image70.emf"/><Relationship Id="rId17" Type="http://schemas.openxmlformats.org/officeDocument/2006/relationships/image" Target="../media/image75.png"/><Relationship Id="rId2" Type="http://schemas.openxmlformats.org/officeDocument/2006/relationships/notesSlide" Target="../notesSlides/notesSlide9.xml"/><Relationship Id="rId16" Type="http://schemas.openxmlformats.org/officeDocument/2006/relationships/image" Target="../media/image74.tiff"/><Relationship Id="rId20" Type="http://schemas.openxmlformats.org/officeDocument/2006/relationships/image" Target="../media/image78.png"/><Relationship Id="rId1" Type="http://schemas.openxmlformats.org/officeDocument/2006/relationships/slideLayout" Target="../slideLayouts/slideLayout13.xml"/><Relationship Id="rId6" Type="http://schemas.openxmlformats.org/officeDocument/2006/relationships/image" Target="../media/image64.png"/><Relationship Id="rId11" Type="http://schemas.openxmlformats.org/officeDocument/2006/relationships/image" Target="../media/image69.png"/><Relationship Id="rId24" Type="http://schemas.openxmlformats.org/officeDocument/2006/relationships/image" Target="../media/image82.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1.png"/><Relationship Id="rId10" Type="http://schemas.openxmlformats.org/officeDocument/2006/relationships/image" Target="../media/image68.png"/><Relationship Id="rId19" Type="http://schemas.openxmlformats.org/officeDocument/2006/relationships/image" Target="../media/image77.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image" Target="../media/image83.png"/><Relationship Id="rId1" Type="http://schemas.openxmlformats.org/officeDocument/2006/relationships/slideLayout" Target="../slideLayouts/slideLayout13.xml"/><Relationship Id="rId6" Type="http://schemas.openxmlformats.org/officeDocument/2006/relationships/slide" Target="slide71.xml"/><Relationship Id="rId5" Type="http://schemas.openxmlformats.org/officeDocument/2006/relationships/image" Target="../media/image85.png"/><Relationship Id="rId10" Type="http://schemas.openxmlformats.org/officeDocument/2006/relationships/image" Target="../media/image87.png"/><Relationship Id="rId4" Type="http://schemas.microsoft.com/office/2007/relationships/hdphoto" Target="../media/hdphoto1.wdp"/><Relationship Id="rId9" Type="http://schemas.openxmlformats.org/officeDocument/2006/relationships/slide" Target="slide73.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image" Target="../media/image100.png"/><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96.png"/><Relationship Id="rId1" Type="http://schemas.openxmlformats.org/officeDocument/2006/relationships/slideLayout" Target="../slideLayouts/slideLayout13.xml"/><Relationship Id="rId6" Type="http://schemas.openxmlformats.org/officeDocument/2006/relationships/image" Target="../media/image99.png"/><Relationship Id="rId11" Type="http://schemas.openxmlformats.org/officeDocument/2006/relationships/image" Target="../media/image103.png"/><Relationship Id="rId5" Type="http://schemas.openxmlformats.org/officeDocument/2006/relationships/image" Target="../media/image98.png"/><Relationship Id="rId10" Type="http://schemas.openxmlformats.org/officeDocument/2006/relationships/image" Target="../media/image102.png"/><Relationship Id="rId4" Type="http://schemas.openxmlformats.org/officeDocument/2006/relationships/image" Target="../media/image97.png"/><Relationship Id="rId9" Type="http://schemas.openxmlformats.org/officeDocument/2006/relationships/image" Target="../media/image101.png"/></Relationships>
</file>

<file path=ppt/slides/_rels/slide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1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09.png"/><Relationship Id="rId2" Type="http://schemas.openxmlformats.org/officeDocument/2006/relationships/image" Target="../media/image110.png"/><Relationship Id="rId1" Type="http://schemas.openxmlformats.org/officeDocument/2006/relationships/slideLayout" Target="../slideLayouts/slideLayout13.xml"/><Relationship Id="rId6" Type="http://schemas.openxmlformats.org/officeDocument/2006/relationships/image" Target="../media/image112.png"/><Relationship Id="rId5" Type="http://schemas.microsoft.com/office/2007/relationships/hdphoto" Target="../media/hdphoto5.wdp"/><Relationship Id="rId4" Type="http://schemas.openxmlformats.org/officeDocument/2006/relationships/image" Target="../media/image111.png"/></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3.png"/><Relationship Id="rId1" Type="http://schemas.openxmlformats.org/officeDocument/2006/relationships/slideLayout" Target="../slideLayouts/slideLayout13.xml"/><Relationship Id="rId6" Type="http://schemas.openxmlformats.org/officeDocument/2006/relationships/image" Target="../media/image109.png"/><Relationship Id="rId5" Type="http://schemas.microsoft.com/office/2007/relationships/hdphoto" Target="../media/hdphoto7.wdp"/><Relationship Id="rId4" Type="http://schemas.openxmlformats.org/officeDocument/2006/relationships/image" Target="../media/image114.png"/></Relationships>
</file>

<file path=ppt/slides/_rels/slide23.xml.rels><?xml version="1.0" encoding="UTF-8" standalone="yes"?>
<Relationships xmlns="http://schemas.openxmlformats.org/package/2006/relationships"><Relationship Id="rId8" Type="http://schemas.openxmlformats.org/officeDocument/2006/relationships/package" Target="../embeddings/Microsoft_Word_Document.docx"/><Relationship Id="rId3" Type="http://schemas.openxmlformats.org/officeDocument/2006/relationships/notesSlide" Target="../notesSlides/notesSlide13.xml"/><Relationship Id="rId7" Type="http://schemas.openxmlformats.org/officeDocument/2006/relationships/image" Target="../media/image118.png"/><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00.png"/><Relationship Id="rId9" Type="http://schemas.openxmlformats.org/officeDocument/2006/relationships/image" Target="../media/image115.emf"/></Relationships>
</file>

<file path=ppt/slides/_rels/slide2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20.png"/><Relationship Id="rId4" Type="http://schemas.openxmlformats.org/officeDocument/2006/relationships/image" Target="../media/image119.png"/></Relationships>
</file>

<file path=ppt/slides/_rels/slide2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23.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slide" Target="slide77.xml"/><Relationship Id="rId2" Type="http://schemas.openxmlformats.org/officeDocument/2006/relationships/image" Target="../media/image124.png"/><Relationship Id="rId1" Type="http://schemas.openxmlformats.org/officeDocument/2006/relationships/slideLayout" Target="../slideLayouts/slideLayout13.xml"/><Relationship Id="rId6" Type="http://schemas.openxmlformats.org/officeDocument/2006/relationships/slide" Target="slide76.xml"/><Relationship Id="rId5" Type="http://schemas.openxmlformats.org/officeDocument/2006/relationships/image" Target="../media/image86.png"/><Relationship Id="rId4" Type="http://schemas.openxmlformats.org/officeDocument/2006/relationships/slide" Target="slide75.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13.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134.png"/><Relationship Id="rId7" Type="http://schemas.openxmlformats.org/officeDocument/2006/relationships/image" Target="../media/image137.png"/><Relationship Id="rId12" Type="http://schemas.microsoft.com/office/2007/relationships/hdphoto" Target="../media/hdphoto11.wdp"/><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microsoft.com/office/2007/relationships/hdphoto" Target="../media/hdphoto8.wdp"/><Relationship Id="rId11" Type="http://schemas.openxmlformats.org/officeDocument/2006/relationships/image" Target="../media/image139.png"/><Relationship Id="rId5" Type="http://schemas.openxmlformats.org/officeDocument/2006/relationships/image" Target="../media/image136.png"/><Relationship Id="rId10" Type="http://schemas.microsoft.com/office/2007/relationships/hdphoto" Target="../media/hdphoto10.wdp"/><Relationship Id="rId4" Type="http://schemas.openxmlformats.org/officeDocument/2006/relationships/image" Target="../media/image135.png"/><Relationship Id="rId9" Type="http://schemas.openxmlformats.org/officeDocument/2006/relationships/image" Target="../media/image138.png"/></Relationships>
</file>

<file path=ppt/slides/_rels/slide3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143.jpeg"/><Relationship Id="rId5" Type="http://schemas.openxmlformats.org/officeDocument/2006/relationships/image" Target="../media/image142.jpeg"/><Relationship Id="rId4" Type="http://schemas.openxmlformats.org/officeDocument/2006/relationships/image" Target="../media/image141.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147.jpeg"/><Relationship Id="rId5" Type="http://schemas.openxmlformats.org/officeDocument/2006/relationships/image" Target="../media/image146.jpeg"/><Relationship Id="rId4" Type="http://schemas.openxmlformats.org/officeDocument/2006/relationships/image" Target="../media/image145.jpeg"/></Relationships>
</file>

<file path=ppt/slides/_rels/slide3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150.png"/><Relationship Id="rId4" Type="http://schemas.openxmlformats.org/officeDocument/2006/relationships/image" Target="../media/image14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png"/><Relationship Id="rId7" Type="http://schemas.openxmlformats.org/officeDocument/2006/relationships/image" Target="../media/image23.jpe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4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gif"/><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8" Type="http://schemas.openxmlformats.org/officeDocument/2006/relationships/slide" Target="slide81.xml"/><Relationship Id="rId3" Type="http://schemas.openxmlformats.org/officeDocument/2006/relationships/image" Target="../media/image44.png"/><Relationship Id="rId7" Type="http://schemas.openxmlformats.org/officeDocument/2006/relationships/slide" Target="slide80.xml"/><Relationship Id="rId2" Type="http://schemas.openxmlformats.org/officeDocument/2006/relationships/image" Target="../media/image153.png"/><Relationship Id="rId1" Type="http://schemas.openxmlformats.org/officeDocument/2006/relationships/slideLayout" Target="../slideLayouts/slideLayout13.xml"/><Relationship Id="rId6" Type="http://schemas.openxmlformats.org/officeDocument/2006/relationships/image" Target="../media/image86.png"/><Relationship Id="rId5" Type="http://schemas.openxmlformats.org/officeDocument/2006/relationships/slide" Target="slide79.xml"/><Relationship Id="rId4" Type="http://schemas.openxmlformats.org/officeDocument/2006/relationships/image" Target="../media/image154.png"/></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 Id="rId9" Type="http://schemas.openxmlformats.org/officeDocument/2006/relationships/image" Target="../media/image162.png"/></Relationships>
</file>

<file path=ppt/slides/_rels/slide47.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png"/><Relationship Id="rId3" Type="http://schemas.openxmlformats.org/officeDocument/2006/relationships/image" Target="../media/image163.png"/><Relationship Id="rId7" Type="http://schemas.openxmlformats.org/officeDocument/2006/relationships/image" Target="../media/image167.png"/><Relationship Id="rId12" Type="http://schemas.openxmlformats.org/officeDocument/2006/relationships/image" Target="../media/image172.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166.png"/><Relationship Id="rId11" Type="http://schemas.openxmlformats.org/officeDocument/2006/relationships/image" Target="../media/image171.png"/><Relationship Id="rId5" Type="http://schemas.openxmlformats.org/officeDocument/2006/relationships/image" Target="../media/image165.png"/><Relationship Id="rId15" Type="http://schemas.openxmlformats.org/officeDocument/2006/relationships/image" Target="../media/image175.png"/><Relationship Id="rId10" Type="http://schemas.openxmlformats.org/officeDocument/2006/relationships/image" Target="../media/image170.png"/><Relationship Id="rId4" Type="http://schemas.openxmlformats.org/officeDocument/2006/relationships/image" Target="../media/image164.png"/><Relationship Id="rId9" Type="http://schemas.openxmlformats.org/officeDocument/2006/relationships/image" Target="../media/image169.png"/><Relationship Id="rId14" Type="http://schemas.openxmlformats.org/officeDocument/2006/relationships/image" Target="../media/image17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31.png"/><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26.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jpe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5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86.png"/><Relationship Id="rId7" Type="http://schemas.openxmlformats.org/officeDocument/2006/relationships/image" Target="../media/image180.png"/><Relationship Id="rId2" Type="http://schemas.openxmlformats.org/officeDocument/2006/relationships/slide" Target="slide88.xml"/><Relationship Id="rId1" Type="http://schemas.openxmlformats.org/officeDocument/2006/relationships/slideLayout" Target="../slideLayouts/slideLayout13.xml"/><Relationship Id="rId6" Type="http://schemas.openxmlformats.org/officeDocument/2006/relationships/image" Target="../media/image179.png"/><Relationship Id="rId5" Type="http://schemas.openxmlformats.org/officeDocument/2006/relationships/slide" Target="slide86.xml"/><Relationship Id="rId4" Type="http://schemas.openxmlformats.org/officeDocument/2006/relationships/slide" Target="slide87.xml"/></Relationships>
</file>

<file path=ppt/slides/_rels/slide54.xml.rels><?xml version="1.0" encoding="UTF-8" standalone="yes"?>
<Relationships xmlns="http://schemas.openxmlformats.org/package/2006/relationships"><Relationship Id="rId3" Type="http://schemas.openxmlformats.org/officeDocument/2006/relationships/hyperlink" Target="http://www.latentview.com/" TargetMode="External"/><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tiff"/><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jpeg"/></Relationships>
</file>

<file path=ppt/slides/_rels/slide5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tiff"/><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58.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3.png"/><Relationship Id="rId7" Type="http://schemas.openxmlformats.org/officeDocument/2006/relationships/image" Target="../media/image191.png"/><Relationship Id="rId2" Type="http://schemas.openxmlformats.org/officeDocument/2006/relationships/image" Target="../media/image182.tiff"/><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9.png"/><Relationship Id="rId10" Type="http://schemas.openxmlformats.org/officeDocument/2006/relationships/image" Target="../media/image194.png"/><Relationship Id="rId4" Type="http://schemas.openxmlformats.org/officeDocument/2006/relationships/image" Target="../media/image188.png"/><Relationship Id="rId9" Type="http://schemas.openxmlformats.org/officeDocument/2006/relationships/image" Target="../media/image193.png"/></Relationships>
</file>

<file path=ppt/slides/_rels/slide59.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98.png"/><Relationship Id="rId2" Type="http://schemas.openxmlformats.org/officeDocument/2006/relationships/image" Target="../media/image182.tiff"/><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9.xml"/><Relationship Id="rId5" Type="http://schemas.openxmlformats.org/officeDocument/2006/relationships/image" Target="../media/image54.png"/><Relationship Id="rId4" Type="http://schemas.openxmlformats.org/officeDocument/2006/relationships/image" Target="../media/image53.png"/></Relationships>
</file>

<file path=ppt/slides/_rels/slide60.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89.png"/><Relationship Id="rId2" Type="http://schemas.openxmlformats.org/officeDocument/2006/relationships/image" Target="../media/image182.tiff"/><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61.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204.png"/><Relationship Id="rId2" Type="http://schemas.openxmlformats.org/officeDocument/2006/relationships/image" Target="../media/image182.tiff"/><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151.gif"/></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 Target="slide64.xml"/><Relationship Id="rId1" Type="http://schemas.openxmlformats.org/officeDocument/2006/relationships/slideLayout" Target="../slideLayouts/slideLayout27.xml"/><Relationship Id="rId4" Type="http://schemas.openxmlformats.org/officeDocument/2006/relationships/slide" Target="slide67.xml"/></Relationships>
</file>

<file path=ppt/slides/_rels/slide6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183.png"/><Relationship Id="rId7" Type="http://schemas.openxmlformats.org/officeDocument/2006/relationships/image" Target="../media/image208.png"/><Relationship Id="rId2" Type="http://schemas.openxmlformats.org/officeDocument/2006/relationships/image" Target="../media/image182.tiff"/><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66.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212.png"/><Relationship Id="rId2" Type="http://schemas.openxmlformats.org/officeDocument/2006/relationships/image" Target="../media/image182.tiff"/><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3.png"/></Relationships>
</file>

<file path=ppt/slides/_rels/slide6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tiff"/><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jpeg"/></Relationships>
</file>

<file path=ppt/slides/_rels/slide69.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216.png"/><Relationship Id="rId2" Type="http://schemas.openxmlformats.org/officeDocument/2006/relationships/image" Target="../media/image182.tiff"/><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slide" Target="slide15.xml"/><Relationship Id="rId2" Type="http://schemas.openxmlformats.org/officeDocument/2006/relationships/notesSlide" Target="../notesSlides/notesSlide35.xml"/><Relationship Id="rId1" Type="http://schemas.openxmlformats.org/officeDocument/2006/relationships/slideLayout" Target="../slideLayouts/slideLayout20.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72.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29.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8.jpeg"/><Relationship Id="rId17" Type="http://schemas.openxmlformats.org/officeDocument/2006/relationships/slide" Target="slide15.xml"/><Relationship Id="rId2" Type="http://schemas.openxmlformats.org/officeDocument/2006/relationships/notesSlide" Target="../notesSlides/notesSlide36.xml"/><Relationship Id="rId16" Type="http://schemas.openxmlformats.org/officeDocument/2006/relationships/image" Target="../media/image231.png"/><Relationship Id="rId1" Type="http://schemas.openxmlformats.org/officeDocument/2006/relationships/slideLayout" Target="../slideLayouts/slideLayout13.xml"/><Relationship Id="rId6" Type="http://schemas.openxmlformats.org/officeDocument/2006/relationships/image" Target="../media/image223.png"/><Relationship Id="rId11" Type="http://schemas.microsoft.com/office/2007/relationships/hdphoto" Target="../media/hdphoto12.wdp"/><Relationship Id="rId5" Type="http://schemas.openxmlformats.org/officeDocument/2006/relationships/image" Target="../media/image222.png"/><Relationship Id="rId15" Type="http://schemas.openxmlformats.org/officeDocument/2006/relationships/image" Target="../media/image230.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 Id="rId14" Type="http://schemas.microsoft.com/office/2007/relationships/hdphoto" Target="../media/hdphoto13.wdp"/></Relationships>
</file>

<file path=ppt/slides/_rels/slide73.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237.png"/><Relationship Id="rId18" Type="http://schemas.openxmlformats.org/officeDocument/2006/relationships/image" Target="../media/image242.png"/><Relationship Id="rId3" Type="http://schemas.openxmlformats.org/officeDocument/2006/relationships/diagramData" Target="../diagrams/data1.xml"/><Relationship Id="rId21" Type="http://schemas.openxmlformats.org/officeDocument/2006/relationships/image" Target="../media/image245.png"/><Relationship Id="rId7" Type="http://schemas.microsoft.com/office/2007/relationships/diagramDrawing" Target="../diagrams/drawing1.xml"/><Relationship Id="rId12" Type="http://schemas.openxmlformats.org/officeDocument/2006/relationships/image" Target="../media/image236.png"/><Relationship Id="rId17" Type="http://schemas.openxmlformats.org/officeDocument/2006/relationships/image" Target="../media/image241.png"/><Relationship Id="rId2" Type="http://schemas.openxmlformats.org/officeDocument/2006/relationships/notesSlide" Target="../notesSlides/notesSlide37.xml"/><Relationship Id="rId16" Type="http://schemas.openxmlformats.org/officeDocument/2006/relationships/image" Target="../media/image240.png"/><Relationship Id="rId20" Type="http://schemas.openxmlformats.org/officeDocument/2006/relationships/image" Target="../media/image244.png"/><Relationship Id="rId1" Type="http://schemas.openxmlformats.org/officeDocument/2006/relationships/slideLayout" Target="../slideLayouts/slideLayout13.xml"/><Relationship Id="rId6" Type="http://schemas.openxmlformats.org/officeDocument/2006/relationships/diagramColors" Target="../diagrams/colors1.xml"/><Relationship Id="rId11" Type="http://schemas.openxmlformats.org/officeDocument/2006/relationships/image" Target="../media/image235.png"/><Relationship Id="rId5" Type="http://schemas.openxmlformats.org/officeDocument/2006/relationships/diagramQuickStyle" Target="../diagrams/quickStyle1.xml"/><Relationship Id="rId15" Type="http://schemas.openxmlformats.org/officeDocument/2006/relationships/image" Target="../media/image239.png"/><Relationship Id="rId10" Type="http://schemas.openxmlformats.org/officeDocument/2006/relationships/image" Target="../media/image234.png"/><Relationship Id="rId19" Type="http://schemas.openxmlformats.org/officeDocument/2006/relationships/image" Target="../media/image243.png"/><Relationship Id="rId4" Type="http://schemas.openxmlformats.org/officeDocument/2006/relationships/diagramLayout" Target="../diagrams/layout1.xml"/><Relationship Id="rId9" Type="http://schemas.openxmlformats.org/officeDocument/2006/relationships/image" Target="../media/image233.png"/><Relationship Id="rId14" Type="http://schemas.openxmlformats.org/officeDocument/2006/relationships/image" Target="../media/image238.png"/><Relationship Id="rId22" Type="http://schemas.openxmlformats.org/officeDocument/2006/relationships/slide" Target="slide15.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image" Target="../media/image246.png"/><Relationship Id="rId7" Type="http://schemas.openxmlformats.org/officeDocument/2006/relationships/image" Target="../media/image250.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7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jpeg"/><Relationship Id="rId7" Type="http://schemas.openxmlformats.org/officeDocument/2006/relationships/diagramColors" Target="../diagrams/colors2.xml"/><Relationship Id="rId12" Type="http://schemas.openxmlformats.org/officeDocument/2006/relationships/slide" Target="slide28.xml"/><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diagramQuickStyle" Target="../diagrams/quickStyle2.xml"/><Relationship Id="rId11" Type="http://schemas.openxmlformats.org/officeDocument/2006/relationships/image" Target="../media/image252.emf"/><Relationship Id="rId5" Type="http://schemas.openxmlformats.org/officeDocument/2006/relationships/diagramLayout" Target="../diagrams/layout2.xml"/><Relationship Id="rId10" Type="http://schemas.openxmlformats.org/officeDocument/2006/relationships/image" Target="../media/image251.emf"/><Relationship Id="rId4" Type="http://schemas.openxmlformats.org/officeDocument/2006/relationships/diagramData" Target="../diagrams/data2.xml"/><Relationship Id="rId9" Type="http://schemas.openxmlformats.org/officeDocument/2006/relationships/chart" Target="../charts/chart1.xml"/></Relationships>
</file>

<file path=ppt/slides/_rels/slide7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slide" Target="slide28.xml"/><Relationship Id="rId5" Type="http://schemas.openxmlformats.org/officeDocument/2006/relationships/image" Target="../media/image254.png"/><Relationship Id="rId4" Type="http://schemas.openxmlformats.org/officeDocument/2006/relationships/image" Target="../media/image253.png"/></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79.xml.rels><?xml version="1.0" encoding="UTF-8" standalone="yes"?>
<Relationships xmlns="http://schemas.openxmlformats.org/package/2006/relationships"><Relationship Id="rId8" Type="http://schemas.openxmlformats.org/officeDocument/2006/relationships/image" Target="../media/image257.png"/><Relationship Id="rId3" Type="http://schemas.openxmlformats.org/officeDocument/2006/relationships/image" Target="../media/image10.jpeg"/><Relationship Id="rId7" Type="http://schemas.microsoft.com/office/2007/relationships/hdphoto" Target="../media/hdphoto14.wdp"/><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slide" Target="slide42.xml"/><Relationship Id="rId9" Type="http://schemas.openxmlformats.org/officeDocument/2006/relationships/image" Target="../media/image25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8" Type="http://schemas.microsoft.com/office/2007/relationships/hdphoto" Target="../media/hdphoto16.wdp"/><Relationship Id="rId13" Type="http://schemas.openxmlformats.org/officeDocument/2006/relationships/image" Target="../media/image264.png"/><Relationship Id="rId18" Type="http://schemas.microsoft.com/office/2007/relationships/hdphoto" Target="../media/hdphoto21.wdp"/><Relationship Id="rId3" Type="http://schemas.openxmlformats.org/officeDocument/2006/relationships/image" Target="../media/image10.jpeg"/><Relationship Id="rId7" Type="http://schemas.openxmlformats.org/officeDocument/2006/relationships/image" Target="../media/image261.png"/><Relationship Id="rId12" Type="http://schemas.microsoft.com/office/2007/relationships/hdphoto" Target="../media/hdphoto18.wdp"/><Relationship Id="rId17" Type="http://schemas.openxmlformats.org/officeDocument/2006/relationships/image" Target="../media/image266.png"/><Relationship Id="rId2" Type="http://schemas.openxmlformats.org/officeDocument/2006/relationships/notesSlide" Target="../notesSlides/notesSlide44.xml"/><Relationship Id="rId16" Type="http://schemas.microsoft.com/office/2007/relationships/hdphoto" Target="../media/hdphoto20.wdp"/><Relationship Id="rId1" Type="http://schemas.openxmlformats.org/officeDocument/2006/relationships/slideLayout" Target="../slideLayouts/slideLayout20.xml"/><Relationship Id="rId6" Type="http://schemas.openxmlformats.org/officeDocument/2006/relationships/image" Target="../media/image260.png"/><Relationship Id="rId11" Type="http://schemas.openxmlformats.org/officeDocument/2006/relationships/image" Target="../media/image263.png"/><Relationship Id="rId5" Type="http://schemas.microsoft.com/office/2007/relationships/hdphoto" Target="../media/hdphoto15.wdp"/><Relationship Id="rId15" Type="http://schemas.openxmlformats.org/officeDocument/2006/relationships/image" Target="../media/image265.png"/><Relationship Id="rId10" Type="http://schemas.microsoft.com/office/2007/relationships/hdphoto" Target="../media/hdphoto17.wdp"/><Relationship Id="rId19" Type="http://schemas.openxmlformats.org/officeDocument/2006/relationships/slide" Target="slide42.xml"/><Relationship Id="rId4" Type="http://schemas.openxmlformats.org/officeDocument/2006/relationships/image" Target="../media/image259.png"/><Relationship Id="rId9" Type="http://schemas.openxmlformats.org/officeDocument/2006/relationships/image" Target="../media/image262.png"/><Relationship Id="rId14" Type="http://schemas.microsoft.com/office/2007/relationships/hdphoto" Target="../media/hdphoto19.wdp"/></Relationships>
</file>

<file path=ppt/slides/_rels/slide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5.xml"/><Relationship Id="rId1" Type="http://schemas.openxmlformats.org/officeDocument/2006/relationships/slideLayout" Target="../slideLayouts/slideLayout20.xml"/><Relationship Id="rId5" Type="http://schemas.openxmlformats.org/officeDocument/2006/relationships/slide" Target="slide42.xml"/><Relationship Id="rId4" Type="http://schemas.openxmlformats.org/officeDocument/2006/relationships/image" Target="../media/image267.png"/></Relationships>
</file>

<file path=ppt/slides/_rels/slide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6.xml"/><Relationship Id="rId1" Type="http://schemas.openxmlformats.org/officeDocument/2006/relationships/slideLayout" Target="../slideLayouts/slideLayout20.xml"/><Relationship Id="rId6" Type="http://schemas.openxmlformats.org/officeDocument/2006/relationships/slide" Target="slide42.xml"/><Relationship Id="rId5" Type="http://schemas.openxmlformats.org/officeDocument/2006/relationships/image" Target="../media/image269.png"/><Relationship Id="rId4" Type="http://schemas.openxmlformats.org/officeDocument/2006/relationships/image" Target="../media/image268.png"/></Relationships>
</file>

<file path=ppt/slides/_rels/slide83.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diagramQuickStyle" Target="../diagrams/quickStyle3.xml"/><Relationship Id="rId18" Type="http://schemas.openxmlformats.org/officeDocument/2006/relationships/slide" Target="slide42.xml"/><Relationship Id="rId3" Type="http://schemas.openxmlformats.org/officeDocument/2006/relationships/image" Target="../media/image270.png"/><Relationship Id="rId7" Type="http://schemas.openxmlformats.org/officeDocument/2006/relationships/image" Target="../media/image274.png"/><Relationship Id="rId12" Type="http://schemas.openxmlformats.org/officeDocument/2006/relationships/diagramLayout" Target="../diagrams/layout3.xml"/><Relationship Id="rId17" Type="http://schemas.openxmlformats.org/officeDocument/2006/relationships/image" Target="../media/image278.png"/><Relationship Id="rId2" Type="http://schemas.openxmlformats.org/officeDocument/2006/relationships/notesSlide" Target="../notesSlides/notesSlide47.xml"/><Relationship Id="rId16" Type="http://schemas.openxmlformats.org/officeDocument/2006/relationships/image" Target="../media/image1050.png"/><Relationship Id="rId1" Type="http://schemas.openxmlformats.org/officeDocument/2006/relationships/slideLayout" Target="../slideLayouts/slideLayout20.xml"/><Relationship Id="rId6" Type="http://schemas.openxmlformats.org/officeDocument/2006/relationships/image" Target="../media/image273.png"/><Relationship Id="rId11" Type="http://schemas.openxmlformats.org/officeDocument/2006/relationships/diagramData" Target="../diagrams/data3.xml"/><Relationship Id="rId5" Type="http://schemas.openxmlformats.org/officeDocument/2006/relationships/image" Target="../media/image272.png"/><Relationship Id="rId15" Type="http://schemas.microsoft.com/office/2007/relationships/diagramDrawing" Target="../diagrams/drawing3.xml"/><Relationship Id="rId10" Type="http://schemas.openxmlformats.org/officeDocument/2006/relationships/image" Target="../media/image277.png"/><Relationship Id="rId4" Type="http://schemas.openxmlformats.org/officeDocument/2006/relationships/image" Target="../media/image271.png"/><Relationship Id="rId9" Type="http://schemas.openxmlformats.org/officeDocument/2006/relationships/image" Target="../media/image276.png"/><Relationship Id="rId14" Type="http://schemas.openxmlformats.org/officeDocument/2006/relationships/diagramColors" Target="../diagrams/colors3.xml"/></Relationships>
</file>

<file path=ppt/slides/_rels/slide84.xml.rels><?xml version="1.0" encoding="UTF-8" standalone="yes"?>
<Relationships xmlns="http://schemas.openxmlformats.org/package/2006/relationships"><Relationship Id="rId8" Type="http://schemas.openxmlformats.org/officeDocument/2006/relationships/image" Target="../media/image283.png"/><Relationship Id="rId13" Type="http://schemas.openxmlformats.org/officeDocument/2006/relationships/image" Target="../media/image288.png"/><Relationship Id="rId18" Type="http://schemas.openxmlformats.org/officeDocument/2006/relationships/image" Target="../media/image293.png"/><Relationship Id="rId3" Type="http://schemas.openxmlformats.org/officeDocument/2006/relationships/image" Target="../media/image10.jpeg"/><Relationship Id="rId21" Type="http://schemas.openxmlformats.org/officeDocument/2006/relationships/image" Target="../media/image296.png"/><Relationship Id="rId7" Type="http://schemas.openxmlformats.org/officeDocument/2006/relationships/image" Target="../media/image282.png"/><Relationship Id="rId12" Type="http://schemas.openxmlformats.org/officeDocument/2006/relationships/image" Target="../media/image287.png"/><Relationship Id="rId17" Type="http://schemas.openxmlformats.org/officeDocument/2006/relationships/image" Target="../media/image292.png"/><Relationship Id="rId25" Type="http://schemas.openxmlformats.org/officeDocument/2006/relationships/slide" Target="slide42.xml"/><Relationship Id="rId2" Type="http://schemas.openxmlformats.org/officeDocument/2006/relationships/notesSlide" Target="../notesSlides/notesSlide48.xml"/><Relationship Id="rId16" Type="http://schemas.openxmlformats.org/officeDocument/2006/relationships/image" Target="../media/image291.png"/><Relationship Id="rId20" Type="http://schemas.openxmlformats.org/officeDocument/2006/relationships/image" Target="../media/image295.png"/><Relationship Id="rId1" Type="http://schemas.openxmlformats.org/officeDocument/2006/relationships/slideLayout" Target="../slideLayouts/slideLayout20.xml"/><Relationship Id="rId6" Type="http://schemas.openxmlformats.org/officeDocument/2006/relationships/image" Target="../media/image281.png"/><Relationship Id="rId11" Type="http://schemas.openxmlformats.org/officeDocument/2006/relationships/image" Target="../media/image286.png"/><Relationship Id="rId24" Type="http://schemas.openxmlformats.org/officeDocument/2006/relationships/image" Target="../media/image299.png"/><Relationship Id="rId5" Type="http://schemas.openxmlformats.org/officeDocument/2006/relationships/image" Target="../media/image280.png"/><Relationship Id="rId15" Type="http://schemas.openxmlformats.org/officeDocument/2006/relationships/image" Target="../media/image290.png"/><Relationship Id="rId23" Type="http://schemas.openxmlformats.org/officeDocument/2006/relationships/image" Target="../media/image298.png"/><Relationship Id="rId10" Type="http://schemas.openxmlformats.org/officeDocument/2006/relationships/image" Target="../media/image285.png"/><Relationship Id="rId19" Type="http://schemas.openxmlformats.org/officeDocument/2006/relationships/image" Target="../media/image294.png"/><Relationship Id="rId4" Type="http://schemas.openxmlformats.org/officeDocument/2006/relationships/image" Target="../media/image279.png"/><Relationship Id="rId9" Type="http://schemas.openxmlformats.org/officeDocument/2006/relationships/image" Target="../media/image284.png"/><Relationship Id="rId14" Type="http://schemas.openxmlformats.org/officeDocument/2006/relationships/image" Target="../media/image289.png"/><Relationship Id="rId22" Type="http://schemas.openxmlformats.org/officeDocument/2006/relationships/image" Target="../media/image297.png"/></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8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0.xml"/><Relationship Id="rId1" Type="http://schemas.openxmlformats.org/officeDocument/2006/relationships/slideLayout" Target="../slideLayouts/slideLayout20.xml"/><Relationship Id="rId6" Type="http://schemas.openxmlformats.org/officeDocument/2006/relationships/slide" Target="slide53.xml"/><Relationship Id="rId5" Type="http://schemas.openxmlformats.org/officeDocument/2006/relationships/image" Target="../media/image301.png"/><Relationship Id="rId4" Type="http://schemas.openxmlformats.org/officeDocument/2006/relationships/image" Target="../media/image300.png"/></Relationships>
</file>

<file path=ppt/slides/_rels/slide87.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307.jpe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306.wmf"/><Relationship Id="rId2" Type="http://schemas.openxmlformats.org/officeDocument/2006/relationships/notesSlide" Target="../notesSlides/notesSlide51.xml"/><Relationship Id="rId1" Type="http://schemas.openxmlformats.org/officeDocument/2006/relationships/slideLayout" Target="../slideLayouts/slideLayout25.xml"/><Relationship Id="rId6" Type="http://schemas.openxmlformats.org/officeDocument/2006/relationships/diagramColors" Target="../diagrams/colors4.xml"/><Relationship Id="rId11" Type="http://schemas.openxmlformats.org/officeDocument/2006/relationships/image" Target="../media/image305.jpeg"/><Relationship Id="rId5" Type="http://schemas.openxmlformats.org/officeDocument/2006/relationships/diagramQuickStyle" Target="../diagrams/quickStyle4.xml"/><Relationship Id="rId15" Type="http://schemas.openxmlformats.org/officeDocument/2006/relationships/slide" Target="slide53.xml"/><Relationship Id="rId10" Type="http://schemas.openxmlformats.org/officeDocument/2006/relationships/image" Target="../media/image304.emf"/><Relationship Id="rId4" Type="http://schemas.openxmlformats.org/officeDocument/2006/relationships/diagramLayout" Target="../diagrams/layout4.xml"/><Relationship Id="rId9" Type="http://schemas.openxmlformats.org/officeDocument/2006/relationships/image" Target="../media/image303.png"/><Relationship Id="rId14" Type="http://schemas.openxmlformats.org/officeDocument/2006/relationships/image" Target="../media/image308.png"/></Relationships>
</file>

<file path=ppt/slides/_rels/slide8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2.xml"/><Relationship Id="rId1" Type="http://schemas.openxmlformats.org/officeDocument/2006/relationships/slideLayout" Target="../slideLayouts/slideLayout20.xml"/><Relationship Id="rId5" Type="http://schemas.openxmlformats.org/officeDocument/2006/relationships/slide" Target="slide53.xml"/><Relationship Id="rId4" Type="http://schemas.openxmlformats.org/officeDocument/2006/relationships/image" Target="../media/image30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98558" y="3507873"/>
            <a:ext cx="2667839" cy="1886470"/>
          </a:xfrm>
          <a:prstGeom prst="rect">
            <a:avLst/>
          </a:prstGeom>
        </p:spPr>
      </p:pic>
      <p:sp>
        <p:nvSpPr>
          <p:cNvPr id="6" name="TextBox 5"/>
          <p:cNvSpPr txBox="1"/>
          <p:nvPr/>
        </p:nvSpPr>
        <p:spPr>
          <a:xfrm>
            <a:off x="6577691" y="2649977"/>
            <a:ext cx="4687910" cy="461665"/>
          </a:xfrm>
          <a:prstGeom prst="rect">
            <a:avLst/>
          </a:prstGeom>
          <a:noFill/>
        </p:spPr>
        <p:txBody>
          <a:bodyPr wrap="square" rtlCol="0">
            <a:spAutoFit/>
          </a:bodyPr>
          <a:lstStyle/>
          <a:p>
            <a:pPr algn="ctr"/>
            <a:r>
              <a:rPr lang="en-IN" sz="2400" dirty="0">
                <a:solidFill>
                  <a:prstClr val="white"/>
                </a:solidFill>
                <a:latin typeface="Asap" panose="020F0504030102060203" pitchFamily="34" charset="0"/>
              </a:rPr>
              <a:t>An Introduction</a:t>
            </a:r>
          </a:p>
        </p:txBody>
      </p:sp>
      <p:sp>
        <p:nvSpPr>
          <p:cNvPr id="13" name="TextBox 12"/>
          <p:cNvSpPr txBox="1"/>
          <p:nvPr/>
        </p:nvSpPr>
        <p:spPr>
          <a:xfrm>
            <a:off x="6782408" y="3624195"/>
            <a:ext cx="4687910" cy="338554"/>
          </a:xfrm>
          <a:prstGeom prst="rect">
            <a:avLst/>
          </a:prstGeom>
          <a:noFill/>
        </p:spPr>
        <p:txBody>
          <a:bodyPr wrap="square" rtlCol="0">
            <a:spAutoFit/>
          </a:bodyPr>
          <a:lstStyle/>
          <a:p>
            <a:pPr algn="ctr"/>
            <a:r>
              <a:rPr lang="en-IN" sz="1600" i="1" dirty="0">
                <a:solidFill>
                  <a:prstClr val="white"/>
                </a:solidFill>
                <a:latin typeface="Asap" panose="020F0504030102060203" pitchFamily="34" charset="0"/>
              </a:rPr>
              <a:t>Actionable Insights. Accurate Decisions</a:t>
            </a:r>
          </a:p>
        </p:txBody>
      </p:sp>
      <p:pic>
        <p:nvPicPr>
          <p:cNvPr id="16" name="Pictur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70269" y="0"/>
            <a:ext cx="7002568" cy="6872068"/>
          </a:xfrm>
          <a:prstGeom prst="rect">
            <a:avLst/>
          </a:prstGeom>
          <a:solidFill>
            <a:srgbClr val="47AE92"/>
          </a:solidFill>
        </p:spPr>
      </p:pic>
      <p:cxnSp>
        <p:nvCxnSpPr>
          <p:cNvPr id="15" name="Straight Connector 14"/>
          <p:cNvCxnSpPr/>
          <p:nvPr/>
        </p:nvCxnSpPr>
        <p:spPr>
          <a:xfrm>
            <a:off x="1262743" y="5439677"/>
            <a:ext cx="27425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98C194D-F145-4BA8-B589-0FAB65A760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09142" y="5591036"/>
            <a:ext cx="903044" cy="959484"/>
          </a:xfrm>
          <a:prstGeom prst="rect">
            <a:avLst/>
          </a:prstGeom>
        </p:spPr>
      </p:pic>
      <p:grpSp>
        <p:nvGrpSpPr>
          <p:cNvPr id="19" name="Group 18">
            <a:extLst>
              <a:ext uri="{FF2B5EF4-FFF2-40B4-BE49-F238E27FC236}">
                <a16:creationId xmlns:a16="http://schemas.microsoft.com/office/drawing/2014/main" id="{5993D240-5293-45A4-9C3A-D3BEF7213710}"/>
              </a:ext>
            </a:extLst>
          </p:cNvPr>
          <p:cNvGrpSpPr/>
          <p:nvPr/>
        </p:nvGrpSpPr>
        <p:grpSpPr>
          <a:xfrm>
            <a:off x="239247" y="5745630"/>
            <a:ext cx="1613296" cy="650296"/>
            <a:chOff x="604361" y="3313525"/>
            <a:chExt cx="1613296" cy="650296"/>
          </a:xfrm>
        </p:grpSpPr>
        <p:sp>
          <p:nvSpPr>
            <p:cNvPr id="20" name="TextBox 19">
              <a:extLst>
                <a:ext uri="{FF2B5EF4-FFF2-40B4-BE49-F238E27FC236}">
                  <a16:creationId xmlns:a16="http://schemas.microsoft.com/office/drawing/2014/main" id="{AE6B3198-CCE7-4073-941E-F7CBF618C4B9}"/>
                </a:ext>
              </a:extLst>
            </p:cNvPr>
            <p:cNvSpPr txBox="1"/>
            <p:nvPr/>
          </p:nvSpPr>
          <p:spPr>
            <a:xfrm>
              <a:off x="604361" y="3702211"/>
              <a:ext cx="1613296" cy="261610"/>
            </a:xfrm>
            <a:prstGeom prst="rect">
              <a:avLst/>
            </a:prstGeom>
            <a:noFill/>
          </p:spPr>
          <p:txBody>
            <a:bodyPr wrap="square" rtlCol="0">
              <a:spAutoFit/>
            </a:bodyPr>
            <a:lstStyle/>
            <a:p>
              <a:pPr algn="r">
                <a:defRPr/>
              </a:pPr>
              <a:r>
                <a:rPr lang="en-IN" sz="1050" i="1" kern="0" dirty="0">
                  <a:solidFill>
                    <a:srgbClr val="17436A"/>
                  </a:solidFill>
                  <a:cs typeface="Segoe UI" panose="020B0502040204020203" pitchFamily="34" charset="0"/>
                </a:rPr>
                <a:t>2009-2016</a:t>
              </a:r>
            </a:p>
          </p:txBody>
        </p:sp>
        <p:pic>
          <p:nvPicPr>
            <p:cNvPr id="21" name="Picture 20">
              <a:extLst>
                <a:ext uri="{FF2B5EF4-FFF2-40B4-BE49-F238E27FC236}">
                  <a16:creationId xmlns:a16="http://schemas.microsoft.com/office/drawing/2014/main" id="{DE380C77-33A4-4DB0-A99E-A9D1247F7DD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88397" y="3313525"/>
              <a:ext cx="1445224" cy="399383"/>
            </a:xfrm>
            <a:prstGeom prst="rect">
              <a:avLst/>
            </a:prstGeom>
          </p:spPr>
        </p:pic>
      </p:grpSp>
      <p:pic>
        <p:nvPicPr>
          <p:cNvPr id="22" name="Picture 21">
            <a:extLst>
              <a:ext uri="{FF2B5EF4-FFF2-40B4-BE49-F238E27FC236}">
                <a16:creationId xmlns:a16="http://schemas.microsoft.com/office/drawing/2014/main" id="{7E26E80A-BE46-4C87-BE07-0A641353DE97}"/>
              </a:ext>
            </a:extLst>
          </p:cNvPr>
          <p:cNvPicPr>
            <a:picLocks noChangeAspect="1"/>
          </p:cNvPicPr>
          <p:nvPr/>
        </p:nvPicPr>
        <p:blipFill>
          <a:blip r:embed="rId7" cstate="print">
            <a:clrChange>
              <a:clrFrom>
                <a:srgbClr val="FFFFFF"/>
              </a:clrFrom>
              <a:clrTo>
                <a:srgbClr val="FFFFFF">
                  <a:alpha val="0"/>
                </a:srgbClr>
              </a:clrTo>
            </a:clrChange>
          </a:blip>
          <a:stretch>
            <a:fillRect/>
          </a:stretch>
        </p:blipFill>
        <p:spPr>
          <a:xfrm>
            <a:off x="3468786" y="5656005"/>
            <a:ext cx="838842" cy="829546"/>
          </a:xfrm>
          <a:prstGeom prst="rect">
            <a:avLst/>
          </a:prstGeom>
        </p:spPr>
      </p:pic>
      <p:sp>
        <p:nvSpPr>
          <p:cNvPr id="4" name="AutoShape 6" descr="Image result for exxonmobil logo"/>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04905" y="1751826"/>
            <a:ext cx="3204916" cy="829244"/>
          </a:xfrm>
          <a:prstGeom prst="rect">
            <a:avLst/>
          </a:prstGeom>
        </p:spPr>
      </p:pic>
      <p:sp>
        <p:nvSpPr>
          <p:cNvPr id="18" name="TextBox 17"/>
          <p:cNvSpPr txBox="1"/>
          <p:nvPr/>
        </p:nvSpPr>
        <p:spPr>
          <a:xfrm>
            <a:off x="5270269" y="2494655"/>
            <a:ext cx="7247995" cy="1625060"/>
          </a:xfrm>
          <a:prstGeom prst="rect">
            <a:avLst/>
          </a:prstGeom>
          <a:noFill/>
        </p:spPr>
        <p:txBody>
          <a:bodyPr wrap="square" rtlCol="0">
            <a:spAutoFit/>
          </a:bodyPr>
          <a:lstStyle>
            <a:defPPr>
              <a:defRPr lang="en-US"/>
            </a:defPPr>
            <a:lvl1pPr algn="ctr">
              <a:defRPr sz="4400" b="1">
                <a:solidFill>
                  <a:prstClr val="white"/>
                </a:solidFill>
                <a:effectLst>
                  <a:outerShdw blurRad="38100" dist="38100" dir="2700000" algn="tl">
                    <a:srgbClr val="000000">
                      <a:alpha val="43137"/>
                    </a:srgbClr>
                  </a:outerShdw>
                </a:effectLst>
                <a:latin typeface="+mj-lt"/>
              </a:defRPr>
            </a:lvl1pPr>
          </a:lstStyle>
          <a:p>
            <a:pPr algn="l"/>
            <a:r>
              <a:rPr lang="en-IN" sz="3000" dirty="0">
                <a:latin typeface="Segoe UI Light" panose="020B0502040204020203" pitchFamily="34" charset="0"/>
              </a:rPr>
              <a:t>LatentView Capabilities – Overview </a:t>
            </a:r>
            <a:endParaRPr lang="en-US" sz="3000" b="0" dirty="0">
              <a:solidFill>
                <a:srgbClr val="FFFFFF"/>
              </a:solidFill>
              <a:latin typeface="Segoe UI Light" panose="020B0502040204020203" pitchFamily="34" charset="0"/>
              <a:cs typeface="Segoe UI"/>
            </a:endParaRPr>
          </a:p>
          <a:p>
            <a:pPr lvl="0" algn="l">
              <a:lnSpc>
                <a:spcPct val="120000"/>
              </a:lnSpc>
            </a:pPr>
            <a:endParaRPr lang="en-US" sz="3000" b="0" dirty="0">
              <a:solidFill>
                <a:srgbClr val="FFFFFF"/>
              </a:solidFill>
              <a:latin typeface="Segoe UI Light" panose="020B0502040204020203" pitchFamily="34" charset="0"/>
              <a:cs typeface="Segoe UI"/>
            </a:endParaRPr>
          </a:p>
          <a:p>
            <a:pPr lvl="0" algn="l">
              <a:lnSpc>
                <a:spcPct val="120000"/>
              </a:lnSpc>
            </a:pPr>
            <a:r>
              <a:rPr lang="en-US" sz="2800" b="0" dirty="0">
                <a:solidFill>
                  <a:srgbClr val="FFFFFF"/>
                </a:solidFill>
                <a:latin typeface="Segoe UI Light" panose="020B0502040204020203" pitchFamily="34" charset="0"/>
                <a:cs typeface="Segoe UI"/>
              </a:rPr>
              <a:t>December 2017</a:t>
            </a:r>
            <a:endParaRPr lang="en-IN" sz="2800" dirty="0">
              <a:latin typeface="Segoe UI Light" panose="020B0502040204020203" pitchFamily="34" charset="0"/>
            </a:endParaRPr>
          </a:p>
        </p:txBody>
      </p:sp>
    </p:spTree>
    <p:extLst>
      <p:ext uri="{BB962C8B-B14F-4D97-AF65-F5344CB8AC3E}">
        <p14:creationId xmlns:p14="http://schemas.microsoft.com/office/powerpoint/2010/main" val="1254549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F9B51874-1BE0-4215-8373-3EC9B6A07460}"/>
              </a:ext>
            </a:extLst>
          </p:cNvPr>
          <p:cNvSpPr/>
          <p:nvPr/>
        </p:nvSpPr>
        <p:spPr>
          <a:xfrm>
            <a:off x="10313246" y="1491982"/>
            <a:ext cx="1755179" cy="438834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rapezoid 21">
            <a:extLst>
              <a:ext uri="{FF2B5EF4-FFF2-40B4-BE49-F238E27FC236}">
                <a16:creationId xmlns:a16="http://schemas.microsoft.com/office/drawing/2014/main" id="{569D9C5B-4666-4327-BF12-3EA3EC0816B0}"/>
              </a:ext>
            </a:extLst>
          </p:cNvPr>
          <p:cNvSpPr/>
          <p:nvPr/>
        </p:nvSpPr>
        <p:spPr>
          <a:xfrm rot="16200000">
            <a:off x="4196441" y="654888"/>
            <a:ext cx="4716000" cy="6264000"/>
          </a:xfrm>
          <a:prstGeom prst="trapezoid">
            <a:avLst>
              <a:gd name="adj" fmla="val 14684"/>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BC0A73CE-A03A-4514-B721-9F297AC9DCD5}"/>
              </a:ext>
            </a:extLst>
          </p:cNvPr>
          <p:cNvSpPr>
            <a:spLocks noGrp="1"/>
          </p:cNvSpPr>
          <p:nvPr>
            <p:ph type="title"/>
          </p:nvPr>
        </p:nvSpPr>
        <p:spPr/>
        <p:txBody>
          <a:bodyPr>
            <a:normAutofit/>
          </a:bodyPr>
          <a:lstStyle/>
          <a:p>
            <a:r>
              <a:rPr lang="en-IN" sz="2700" dirty="0"/>
              <a:t>Technology Architecture to Accelerate Analytics</a:t>
            </a:r>
          </a:p>
        </p:txBody>
      </p:sp>
      <p:sp>
        <p:nvSpPr>
          <p:cNvPr id="28" name="Slide Number Placeholder 27"/>
          <p:cNvSpPr>
            <a:spLocks noGrp="1"/>
          </p:cNvSpPr>
          <p:nvPr>
            <p:ph type="sldNum" sz="quarter" idx="12"/>
          </p:nvPr>
        </p:nvSpPr>
        <p:spPr/>
        <p:txBody>
          <a:bodyPr/>
          <a:lstStyle/>
          <a:p>
            <a:fld id="{A0C1D9D2-9780-41B5-B48D-9BB1413BC614}" type="slidenum">
              <a:rPr lang="en-US" smtClean="0">
                <a:solidFill>
                  <a:srgbClr val="808080">
                    <a:tint val="75000"/>
                  </a:srgbClr>
                </a:solidFill>
              </a:rPr>
              <a:pPr/>
              <a:t>10</a:t>
            </a:fld>
            <a:endParaRPr lang="en-US" dirty="0">
              <a:solidFill>
                <a:srgbClr val="808080">
                  <a:tint val="75000"/>
                </a:srgbClr>
              </a:solidFill>
            </a:endParaRPr>
          </a:p>
        </p:txBody>
      </p:sp>
      <p:grpSp>
        <p:nvGrpSpPr>
          <p:cNvPr id="15" name="Group 14"/>
          <p:cNvGrpSpPr/>
          <p:nvPr/>
        </p:nvGrpSpPr>
        <p:grpSpPr>
          <a:xfrm>
            <a:off x="3422441" y="1894384"/>
            <a:ext cx="6987757" cy="4657855"/>
            <a:chOff x="3565319" y="2180144"/>
            <a:chExt cx="6987757" cy="4657855"/>
          </a:xfrm>
        </p:grpSpPr>
        <p:cxnSp>
          <p:nvCxnSpPr>
            <p:cNvPr id="132" name="Elbow Connector 131"/>
            <p:cNvCxnSpPr>
              <a:cxnSpLocks/>
              <a:stCxn id="137" idx="3"/>
              <a:endCxn id="71" idx="1"/>
            </p:cNvCxnSpPr>
            <p:nvPr/>
          </p:nvCxnSpPr>
          <p:spPr>
            <a:xfrm flipV="1">
              <a:off x="4997913" y="3781165"/>
              <a:ext cx="534439" cy="13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3565319" y="2180144"/>
              <a:ext cx="6987757" cy="4657855"/>
              <a:chOff x="3565319" y="2180144"/>
              <a:chExt cx="6987757" cy="4657855"/>
            </a:xfrm>
          </p:grpSpPr>
          <p:cxnSp>
            <p:nvCxnSpPr>
              <p:cNvPr id="128" name="Straight Arrow Connector 127"/>
              <p:cNvCxnSpPr>
                <a:cxnSpLocks/>
                <a:stCxn id="70" idx="3"/>
                <a:endCxn id="72" idx="1"/>
              </p:cNvCxnSpPr>
              <p:nvPr/>
            </p:nvCxnSpPr>
            <p:spPr>
              <a:xfrm flipV="1">
                <a:off x="9744719" y="3778188"/>
                <a:ext cx="808357" cy="2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cxnSpLocks/>
                <a:stCxn id="121" idx="3"/>
                <a:endCxn id="73" idx="1"/>
              </p:cNvCxnSpPr>
              <p:nvPr/>
            </p:nvCxnSpPr>
            <p:spPr>
              <a:xfrm>
                <a:off x="9744719" y="4762955"/>
                <a:ext cx="808357" cy="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17" idx="3"/>
                <a:endCxn id="106" idx="1"/>
              </p:cNvCxnSpPr>
              <p:nvPr/>
            </p:nvCxnSpPr>
            <p:spPr>
              <a:xfrm flipV="1">
                <a:off x="9744719" y="5820345"/>
                <a:ext cx="808357" cy="5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p:cNvCxnSpPr>
                <a:cxnSpLocks/>
                <a:stCxn id="61" idx="3"/>
                <a:endCxn id="67" idx="1"/>
              </p:cNvCxnSpPr>
              <p:nvPr/>
            </p:nvCxnSpPr>
            <p:spPr>
              <a:xfrm>
                <a:off x="9744719" y="2561385"/>
                <a:ext cx="808357" cy="26415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Elbow Connector 134"/>
              <p:cNvCxnSpPr>
                <a:cxnSpLocks/>
                <a:stCxn id="61" idx="3"/>
                <a:endCxn id="65" idx="1"/>
              </p:cNvCxnSpPr>
              <p:nvPr/>
            </p:nvCxnSpPr>
            <p:spPr>
              <a:xfrm flipV="1">
                <a:off x="9744719" y="2180144"/>
                <a:ext cx="808357" cy="3812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3565319" y="2201384"/>
                <a:ext cx="6264000" cy="4636615"/>
                <a:chOff x="3565319" y="2201384"/>
                <a:chExt cx="6264000" cy="4636615"/>
              </a:xfrm>
            </p:grpSpPr>
            <p:sp>
              <p:nvSpPr>
                <p:cNvPr id="59" name="Rectangle 58"/>
                <p:cNvSpPr/>
                <p:nvPr/>
              </p:nvSpPr>
              <p:spPr bwMode="auto">
                <a:xfrm>
                  <a:off x="3673198" y="2715643"/>
                  <a:ext cx="1271501" cy="2131832"/>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Lake</a:t>
                  </a:r>
                </a:p>
                <a:p>
                  <a:pPr algn="ctr"/>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(Example: S3)</a:t>
                  </a:r>
                </a:p>
              </p:txBody>
            </p:sp>
            <p:grpSp>
              <p:nvGrpSpPr>
                <p:cNvPr id="11" name="Group 10"/>
                <p:cNvGrpSpPr/>
                <p:nvPr/>
              </p:nvGrpSpPr>
              <p:grpSpPr>
                <a:xfrm>
                  <a:off x="3565319" y="2201384"/>
                  <a:ext cx="6264000" cy="4636615"/>
                  <a:chOff x="3565319" y="2201384"/>
                  <a:chExt cx="6264000" cy="4636615"/>
                </a:xfrm>
              </p:grpSpPr>
              <p:grpSp>
                <p:nvGrpSpPr>
                  <p:cNvPr id="6" name="Group 5"/>
                  <p:cNvGrpSpPr/>
                  <p:nvPr/>
                </p:nvGrpSpPr>
                <p:grpSpPr>
                  <a:xfrm>
                    <a:off x="3594025" y="2201384"/>
                    <a:ext cx="6150694" cy="3984244"/>
                    <a:chOff x="3594025" y="2201384"/>
                    <a:chExt cx="6150694" cy="3984244"/>
                  </a:xfrm>
                </p:grpSpPr>
                <p:sp>
                  <p:nvSpPr>
                    <p:cNvPr id="60" name="Rectangle 59"/>
                    <p:cNvSpPr/>
                    <p:nvPr/>
                  </p:nvSpPr>
                  <p:spPr bwMode="auto">
                    <a:xfrm>
                      <a:off x="5532352" y="2201384"/>
                      <a:ext cx="208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Relational Data Store</a:t>
                      </a:r>
                    </a:p>
                    <a:p>
                      <a:pPr algn="ctr"/>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(Ex: AWS Redshift)</a:t>
                      </a:r>
                    </a:p>
                  </p:txBody>
                </p:sp>
                <p:sp>
                  <p:nvSpPr>
                    <p:cNvPr id="61" name="Rectangle 60"/>
                    <p:cNvSpPr/>
                    <p:nvPr/>
                  </p:nvSpPr>
                  <p:spPr bwMode="auto">
                    <a:xfrm>
                      <a:off x="8016719" y="2201385"/>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Enterprise Reporting Platform</a:t>
                      </a:r>
                    </a:p>
                  </p:txBody>
                </p:sp>
                <p:sp>
                  <p:nvSpPr>
                    <p:cNvPr id="70" name="Rectangle 69"/>
                    <p:cNvSpPr/>
                    <p:nvPr/>
                  </p:nvSpPr>
                  <p:spPr bwMode="auto">
                    <a:xfrm>
                      <a:off x="8016719" y="3421165"/>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API endpoints </a:t>
                      </a:r>
                    </a:p>
                  </p:txBody>
                </p:sp>
                <p:sp>
                  <p:nvSpPr>
                    <p:cNvPr id="71" name="Rectangle 70"/>
                    <p:cNvSpPr/>
                    <p:nvPr/>
                  </p:nvSpPr>
                  <p:spPr bwMode="auto">
                    <a:xfrm>
                      <a:off x="5532352" y="3421165"/>
                      <a:ext cx="208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Indexing and Querying</a:t>
                      </a:r>
                    </a:p>
                    <a:p>
                      <a:pPr algn="ctr"/>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(Ex: Elastic Search)</a:t>
                      </a:r>
                    </a:p>
                  </p:txBody>
                </p:sp>
                <p:sp>
                  <p:nvSpPr>
                    <p:cNvPr id="117" name="Rectangle 116"/>
                    <p:cNvSpPr/>
                    <p:nvPr/>
                  </p:nvSpPr>
                  <p:spPr bwMode="auto">
                    <a:xfrm>
                      <a:off x="8016719" y="5465628"/>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Real time Indexing</a:t>
                      </a:r>
                    </a:p>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(Ex: Elastic Cache)</a:t>
                      </a:r>
                    </a:p>
                  </p:txBody>
                </p:sp>
                <p:sp>
                  <p:nvSpPr>
                    <p:cNvPr id="118" name="Rectangle 117"/>
                    <p:cNvSpPr/>
                    <p:nvPr/>
                  </p:nvSpPr>
                  <p:spPr bwMode="auto">
                    <a:xfrm>
                      <a:off x="5532352" y="4825109"/>
                      <a:ext cx="208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Distributed Processing</a:t>
                      </a:r>
                    </a:p>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Feature Engineering</a:t>
                      </a:r>
                    </a:p>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Sampling</a:t>
                      </a:r>
                    </a:p>
                    <a:p>
                      <a:pPr algn="ctr"/>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(Ex: Spark)</a:t>
                      </a:r>
                    </a:p>
                  </p:txBody>
                </p:sp>
                <p:sp>
                  <p:nvSpPr>
                    <p:cNvPr id="121" name="Rectangle 120"/>
                    <p:cNvSpPr/>
                    <p:nvPr/>
                  </p:nvSpPr>
                  <p:spPr bwMode="auto">
                    <a:xfrm>
                      <a:off x="8016719" y="4402955"/>
                      <a:ext cx="1728000" cy="720000"/>
                    </a:xfrm>
                    <a:prstGeom prst="rect">
                      <a:avLst/>
                    </a:prstGeom>
                    <a:solidFill>
                      <a:schemeClr val="accent3">
                        <a:lumMod val="60000"/>
                        <a:lumOff val="4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Machine Learning Workbench</a:t>
                      </a:r>
                    </a:p>
                  </p:txBody>
                </p:sp>
                <p:cxnSp>
                  <p:nvCxnSpPr>
                    <p:cNvPr id="126" name="Straight Arrow Connector 125"/>
                    <p:cNvCxnSpPr>
                      <a:cxnSpLocks/>
                      <a:stCxn id="60" idx="3"/>
                      <a:endCxn id="61" idx="1"/>
                    </p:cNvCxnSpPr>
                    <p:nvPr/>
                  </p:nvCxnSpPr>
                  <p:spPr>
                    <a:xfrm>
                      <a:off x="7620352" y="2561384"/>
                      <a:ext cx="39636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cxnSpLocks/>
                      <a:stCxn id="71" idx="3"/>
                      <a:endCxn id="70" idx="1"/>
                    </p:cNvCxnSpPr>
                    <p:nvPr/>
                  </p:nvCxnSpPr>
                  <p:spPr>
                    <a:xfrm>
                      <a:off x="7620352" y="3781165"/>
                      <a:ext cx="3963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Elbow Connector 130"/>
                    <p:cNvCxnSpPr>
                      <a:cxnSpLocks/>
                      <a:stCxn id="137" idx="3"/>
                      <a:endCxn id="60" idx="1"/>
                    </p:cNvCxnSpPr>
                    <p:nvPr/>
                  </p:nvCxnSpPr>
                  <p:spPr>
                    <a:xfrm flipV="1">
                      <a:off x="4997913" y="2561384"/>
                      <a:ext cx="534439" cy="12211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p:cNvCxnSpPr>
                      <a:cxnSpLocks/>
                      <a:stCxn id="137" idx="3"/>
                      <a:endCxn id="118" idx="1"/>
                    </p:cNvCxnSpPr>
                    <p:nvPr/>
                  </p:nvCxnSpPr>
                  <p:spPr>
                    <a:xfrm>
                      <a:off x="4997913" y="3782492"/>
                      <a:ext cx="534439" cy="14026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Elbow Connector 135"/>
                    <p:cNvCxnSpPr/>
                    <p:nvPr/>
                  </p:nvCxnSpPr>
                  <p:spPr>
                    <a:xfrm>
                      <a:off x="7544032" y="5388041"/>
                      <a:ext cx="472687" cy="5119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3594025" y="2613900"/>
                      <a:ext cx="1403888" cy="233718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8" name="Elbow Connector 137"/>
                    <p:cNvCxnSpPr/>
                    <p:nvPr/>
                  </p:nvCxnSpPr>
                  <p:spPr>
                    <a:xfrm flipV="1">
                      <a:off x="7544032" y="4836143"/>
                      <a:ext cx="472688" cy="5518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4" name="TextBox 63"/>
                  <p:cNvSpPr txBox="1"/>
                  <p:nvPr/>
                </p:nvSpPr>
                <p:spPr>
                  <a:xfrm>
                    <a:off x="3565319" y="6499445"/>
                    <a:ext cx="6264000" cy="338554"/>
                  </a:xfrm>
                  <a:prstGeom prst="rect">
                    <a:avLst/>
                  </a:prstGeom>
                  <a:solidFill>
                    <a:schemeClr val="accent3">
                      <a:lumMod val="40000"/>
                      <a:lumOff val="60000"/>
                    </a:schemeClr>
                  </a:solidFill>
                  <a:ln>
                    <a:noFill/>
                  </a:ln>
                </p:spPr>
                <p:txBody>
                  <a:bodyPr wrap="square" rtlCol="0">
                    <a:spAutoFit/>
                  </a:bodyPr>
                  <a:lstStyle/>
                  <a:p>
                    <a:pPr algn="ctr"/>
                    <a:r>
                      <a:rPr lang="en-US" sz="1600" b="1" dirty="0">
                        <a:solidFill>
                          <a:srgbClr val="000000"/>
                        </a:solidFill>
                        <a:latin typeface="Segoe UI" panose="020B0502040204020203" pitchFamily="34" charset="0"/>
                        <a:ea typeface="Segoe UI" panose="020B0502040204020203" pitchFamily="34" charset="0"/>
                        <a:cs typeface="Segoe UI" panose="020B0502040204020203" pitchFamily="34" charset="0"/>
                      </a:rPr>
                      <a:t>Isolating Compute from Storage</a:t>
                    </a:r>
                  </a:p>
                </p:txBody>
              </p:sp>
            </p:grpSp>
          </p:grpSp>
        </p:grpSp>
      </p:grpSp>
      <p:grpSp>
        <p:nvGrpSpPr>
          <p:cNvPr id="55" name="Group 54"/>
          <p:cNvGrpSpPr/>
          <p:nvPr/>
        </p:nvGrpSpPr>
        <p:grpSpPr>
          <a:xfrm>
            <a:off x="210493" y="755978"/>
            <a:ext cx="11792609" cy="565640"/>
            <a:chOff x="210493" y="910308"/>
            <a:chExt cx="11792609" cy="565640"/>
          </a:xfrm>
        </p:grpSpPr>
        <p:sp>
          <p:nvSpPr>
            <p:cNvPr id="56" name="Left-Right Arrow 55"/>
            <p:cNvSpPr/>
            <p:nvPr/>
          </p:nvSpPr>
          <p:spPr>
            <a:xfrm>
              <a:off x="210493" y="910308"/>
              <a:ext cx="11792609" cy="5656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57" name="TextBox 56"/>
            <p:cNvSpPr txBox="1"/>
            <p:nvPr/>
          </p:nvSpPr>
          <p:spPr>
            <a:xfrm>
              <a:off x="1093455" y="1064744"/>
              <a:ext cx="1977016" cy="307777"/>
            </a:xfrm>
            <a:prstGeom prst="rect">
              <a:avLst/>
            </a:prstGeom>
            <a:noFill/>
          </p:spPr>
          <p:txBody>
            <a:bodyPr wrap="none" rtlCol="0">
              <a:spAutoFit/>
            </a:bodyPr>
            <a:lstStyle/>
            <a:p>
              <a:pPr algn="ctr" eaLnBrk="0" hangingPunct="0">
                <a:spcBef>
                  <a:spcPct val="20000"/>
                </a:spcBef>
                <a:buClr>
                  <a:srgbClr val="500093"/>
                </a:buClr>
                <a:buSzPct val="80000"/>
              </a:pPr>
              <a:r>
                <a:rPr lang="en-US" sz="1400" b="1" dirty="0">
                  <a:solidFill>
                    <a:prstClr val="white"/>
                  </a:solidFill>
                  <a:latin typeface="Segoe UI" panose="020B0502040204020203" pitchFamily="34" charset="0"/>
                  <a:ea typeface="Segoe UI" panose="020B0502040204020203" pitchFamily="34" charset="0"/>
                  <a:cs typeface="Segoe UI" panose="020B0502040204020203" pitchFamily="34" charset="0"/>
                </a:rPr>
                <a:t>How to acquire data?</a:t>
              </a:r>
            </a:p>
          </p:txBody>
        </p:sp>
        <p:sp>
          <p:nvSpPr>
            <p:cNvPr id="62" name="TextBox 61"/>
            <p:cNvSpPr txBox="1"/>
            <p:nvPr/>
          </p:nvSpPr>
          <p:spPr>
            <a:xfrm>
              <a:off x="4679588" y="1069225"/>
              <a:ext cx="3106428" cy="307777"/>
            </a:xfrm>
            <a:prstGeom prst="rect">
              <a:avLst/>
            </a:prstGeom>
            <a:noFill/>
          </p:spPr>
          <p:txBody>
            <a:bodyPr wrap="none" rtlCol="0">
              <a:spAutoFit/>
            </a:bodyPr>
            <a:lstStyle/>
            <a:p>
              <a:pPr algn="ctr" eaLnBrk="0" hangingPunct="0">
                <a:spcBef>
                  <a:spcPct val="20000"/>
                </a:spcBef>
                <a:buClr>
                  <a:srgbClr val="500093"/>
                </a:buClr>
                <a:buSzPct val="80000"/>
              </a:pPr>
              <a:r>
                <a:rPr lang="en-US" sz="1400" b="1" dirty="0">
                  <a:solidFill>
                    <a:prstClr val="white"/>
                  </a:solidFill>
                  <a:latin typeface="Segoe UI" panose="020B0502040204020203" pitchFamily="34" charset="0"/>
                  <a:ea typeface="Segoe UI" panose="020B0502040204020203" pitchFamily="34" charset="0"/>
                  <a:cs typeface="Segoe UI" panose="020B0502040204020203" pitchFamily="34" charset="0"/>
                </a:rPr>
                <a:t>How to create a unified data view?</a:t>
              </a:r>
            </a:p>
          </p:txBody>
        </p:sp>
        <p:sp>
          <p:nvSpPr>
            <p:cNvPr id="63" name="TextBox 62"/>
            <p:cNvSpPr txBox="1"/>
            <p:nvPr/>
          </p:nvSpPr>
          <p:spPr>
            <a:xfrm>
              <a:off x="8809554" y="1080672"/>
              <a:ext cx="2650982" cy="307777"/>
            </a:xfrm>
            <a:prstGeom prst="rect">
              <a:avLst/>
            </a:prstGeom>
            <a:noFill/>
          </p:spPr>
          <p:txBody>
            <a:bodyPr wrap="none" rtlCol="0">
              <a:spAutoFit/>
            </a:bodyPr>
            <a:lstStyle/>
            <a:p>
              <a:pPr algn="ctr" eaLnBrk="0" hangingPunct="0">
                <a:spcBef>
                  <a:spcPct val="20000"/>
                </a:spcBef>
                <a:buClr>
                  <a:srgbClr val="500093"/>
                </a:buClr>
                <a:buSzPct val="80000"/>
              </a:pPr>
              <a:r>
                <a:rPr lang="en-US" sz="1400" b="1" dirty="0">
                  <a:solidFill>
                    <a:prstClr val="white"/>
                  </a:solidFill>
                  <a:latin typeface="Segoe UI" panose="020B0502040204020203" pitchFamily="34" charset="0"/>
                  <a:ea typeface="Segoe UI" panose="020B0502040204020203" pitchFamily="34" charset="0"/>
                  <a:cs typeface="Segoe UI" panose="020B0502040204020203" pitchFamily="34" charset="0"/>
                </a:rPr>
                <a:t>How to enable consumption?</a:t>
              </a:r>
            </a:p>
          </p:txBody>
        </p:sp>
      </p:grpSp>
      <p:grpSp>
        <p:nvGrpSpPr>
          <p:cNvPr id="12" name="Group 11"/>
          <p:cNvGrpSpPr/>
          <p:nvPr/>
        </p:nvGrpSpPr>
        <p:grpSpPr>
          <a:xfrm>
            <a:off x="162674" y="1860208"/>
            <a:ext cx="3298723" cy="4869455"/>
            <a:chOff x="162674" y="1888784"/>
            <a:chExt cx="3298723" cy="4869455"/>
          </a:xfrm>
        </p:grpSpPr>
        <p:cxnSp>
          <p:nvCxnSpPr>
            <p:cNvPr id="107" name="Straight Arrow Connector 106"/>
            <p:cNvCxnSpPr/>
            <p:nvPr/>
          </p:nvCxnSpPr>
          <p:spPr>
            <a:xfrm>
              <a:off x="1234041" y="3781559"/>
              <a:ext cx="353782" cy="41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62674" y="1888784"/>
              <a:ext cx="3298723" cy="4869455"/>
              <a:chOff x="162674" y="1888784"/>
              <a:chExt cx="3298723" cy="4869455"/>
            </a:xfrm>
          </p:grpSpPr>
          <p:sp>
            <p:nvSpPr>
              <p:cNvPr id="58" name="Rectangle 57"/>
              <p:cNvSpPr/>
              <p:nvPr/>
            </p:nvSpPr>
            <p:spPr bwMode="auto">
              <a:xfrm>
                <a:off x="1587823" y="1888784"/>
                <a:ext cx="1513574" cy="3793810"/>
              </a:xfrm>
              <a:prstGeom prst="rect">
                <a:avLst/>
              </a:prstGeom>
              <a:solidFill>
                <a:srgbClr val="CCCCCC"/>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Integration</a:t>
                </a:r>
                <a:endPar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13" name="Straight Arrow Connector 112"/>
              <p:cNvCxnSpPr/>
              <p:nvPr/>
            </p:nvCxnSpPr>
            <p:spPr>
              <a:xfrm flipV="1">
                <a:off x="3101397" y="3782492"/>
                <a:ext cx="360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4" name="Rectangle 113"/>
              <p:cNvSpPr/>
              <p:nvPr/>
            </p:nvSpPr>
            <p:spPr bwMode="auto">
              <a:xfrm>
                <a:off x="210493" y="1893224"/>
                <a:ext cx="1113667" cy="3776670"/>
              </a:xfrm>
              <a:prstGeom prst="rect">
                <a:avLst/>
              </a:prstGeom>
              <a:solidFill>
                <a:schemeClr val="tx2">
                  <a:lumMod val="20000"/>
                  <a:lumOff val="80000"/>
                </a:schemeClr>
              </a:solidFill>
              <a:ln>
                <a:noFill/>
                <a:headEnd/>
                <a:tailEnd/>
              </a:ln>
            </p:spPr>
            <p:style>
              <a:lnRef idx="2">
                <a:schemeClr val="accent1"/>
              </a:lnRef>
              <a:fillRef idx="1">
                <a:schemeClr val="lt1"/>
              </a:fillRef>
              <a:effectRef idx="0">
                <a:schemeClr val="accent1"/>
              </a:effectRef>
              <a:fontRef idx="minor">
                <a:schemeClr val="dk1"/>
              </a:fontRef>
            </p:style>
            <p:txBody>
              <a:bodyPr vert="horz" rtlCol="0" anchor="ctr"/>
              <a:lstStyle/>
              <a:p>
                <a:pPr algn="ctr"/>
                <a:endParaRPr lang="en-IN" sz="1400" b="1" dirty="0">
                  <a:solidFill>
                    <a:srgbClr val="0070C0"/>
                  </a:solidFill>
                  <a:latin typeface="Segoe UI" panose="020B0502040204020203" pitchFamily="34" charset="0"/>
                  <a:ea typeface="Segoe UI" panose="020B0502040204020203" pitchFamily="34" charset="0"/>
                  <a:cs typeface="Segoe UI" panose="020B0502040204020203" pitchFamily="34" charset="0"/>
                </a:endParaRPr>
              </a:p>
            </p:txBody>
          </p:sp>
          <p:sp>
            <p:nvSpPr>
              <p:cNvPr id="139" name="Rectangle 138"/>
              <p:cNvSpPr/>
              <p:nvPr/>
            </p:nvSpPr>
            <p:spPr bwMode="auto">
              <a:xfrm>
                <a:off x="1694900" y="1975729"/>
                <a:ext cx="1308080" cy="1508404"/>
              </a:xfrm>
              <a:prstGeom prst="rect">
                <a:avLst/>
              </a:prstGeom>
              <a:solidFill>
                <a:schemeClr val="bg1">
                  <a:lumMod val="5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Structured </a:t>
                </a:r>
                <a:endPar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140" name="Rectangle 139"/>
              <p:cNvSpPr/>
              <p:nvPr/>
            </p:nvSpPr>
            <p:spPr bwMode="auto">
              <a:xfrm>
                <a:off x="1681663" y="4071528"/>
                <a:ext cx="1308080" cy="1508404"/>
              </a:xfrm>
              <a:prstGeom prst="rect">
                <a:avLst/>
              </a:prstGeom>
              <a:solidFill>
                <a:schemeClr val="bg1">
                  <a:lumMod val="50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Unstructured</a:t>
                </a:r>
                <a:endPar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86E0932B-348A-4C8F-8E43-4C37E1ABE4C7}"/>
                  </a:ext>
                </a:extLst>
              </p:cNvPr>
              <p:cNvSpPr txBox="1"/>
              <p:nvPr/>
            </p:nvSpPr>
            <p:spPr>
              <a:xfrm>
                <a:off x="184406" y="2048801"/>
                <a:ext cx="1113668" cy="461665"/>
              </a:xfrm>
              <a:prstGeom prst="rect">
                <a:avLst/>
              </a:prstGeom>
              <a:noFill/>
            </p:spPr>
            <p:txBody>
              <a:bodyPr wrap="square" rtlCol="0">
                <a:spAutoFit/>
              </a:bodyPr>
              <a:lstStyle/>
              <a:p>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Conventional Data Sources</a:t>
                </a:r>
              </a:p>
            </p:txBody>
          </p:sp>
          <p:sp>
            <p:nvSpPr>
              <p:cNvPr id="43" name="TextBox 42">
                <a:extLst>
                  <a:ext uri="{FF2B5EF4-FFF2-40B4-BE49-F238E27FC236}">
                    <a16:creationId xmlns:a16="http://schemas.microsoft.com/office/drawing/2014/main" id="{A31D8553-C508-4786-9FBD-AE24DBC8B3B8}"/>
                  </a:ext>
                </a:extLst>
              </p:cNvPr>
              <p:cNvSpPr txBox="1"/>
              <p:nvPr/>
            </p:nvSpPr>
            <p:spPr>
              <a:xfrm>
                <a:off x="162674" y="3018901"/>
                <a:ext cx="1329811" cy="461665"/>
              </a:xfrm>
              <a:prstGeom prst="rect">
                <a:avLst/>
              </a:prstGeom>
              <a:noFill/>
            </p:spPr>
            <p:txBody>
              <a:bodyPr wrap="square" rtlCol="0">
                <a:spAutoFit/>
              </a:bodyPr>
              <a:lstStyle/>
              <a:p>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Unconventional Data Sources</a:t>
                </a:r>
              </a:p>
            </p:txBody>
          </p:sp>
          <p:sp>
            <p:nvSpPr>
              <p:cNvPr id="44" name="TextBox 43">
                <a:extLst>
                  <a:ext uri="{FF2B5EF4-FFF2-40B4-BE49-F238E27FC236}">
                    <a16:creationId xmlns:a16="http://schemas.microsoft.com/office/drawing/2014/main" id="{7E6A7EE2-F002-4F56-8BC2-70F563944271}"/>
                  </a:ext>
                </a:extLst>
              </p:cNvPr>
              <p:cNvSpPr txBox="1"/>
              <p:nvPr/>
            </p:nvSpPr>
            <p:spPr>
              <a:xfrm>
                <a:off x="188033" y="3868907"/>
                <a:ext cx="1329811" cy="461665"/>
              </a:xfrm>
              <a:prstGeom prst="rect">
                <a:avLst/>
              </a:prstGeom>
              <a:noFill/>
            </p:spPr>
            <p:txBody>
              <a:bodyPr wrap="square" rtlCol="0">
                <a:spAutoFit/>
              </a:bodyPr>
              <a:lstStyle/>
              <a:p>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External Data Sources</a:t>
                </a:r>
              </a:p>
            </p:txBody>
          </p:sp>
          <p:sp>
            <p:nvSpPr>
              <p:cNvPr id="45" name="TextBox 44">
                <a:extLst>
                  <a:ext uri="{FF2B5EF4-FFF2-40B4-BE49-F238E27FC236}">
                    <a16:creationId xmlns:a16="http://schemas.microsoft.com/office/drawing/2014/main" id="{90BEB28F-633A-4C6B-81F6-4A75FA61C5C4}"/>
                  </a:ext>
                </a:extLst>
              </p:cNvPr>
              <p:cNvSpPr txBox="1"/>
              <p:nvPr/>
            </p:nvSpPr>
            <p:spPr>
              <a:xfrm>
                <a:off x="184860" y="4825684"/>
                <a:ext cx="1329811" cy="461665"/>
              </a:xfrm>
              <a:prstGeom prst="rect">
                <a:avLst/>
              </a:prstGeom>
              <a:noFill/>
            </p:spPr>
            <p:txBody>
              <a:bodyPr wrap="square" rtlCol="0">
                <a:spAutoFit/>
              </a:bodyPr>
              <a:lstStyle/>
              <a:p>
                <a:r>
                  <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rPr>
                  <a:t>Internal Data Sources</a:t>
                </a:r>
              </a:p>
            </p:txBody>
          </p:sp>
          <p:sp>
            <p:nvSpPr>
              <p:cNvPr id="66" name="TextBox 65"/>
              <p:cNvSpPr txBox="1"/>
              <p:nvPr/>
            </p:nvSpPr>
            <p:spPr>
              <a:xfrm>
                <a:off x="162674" y="6173464"/>
                <a:ext cx="2895249" cy="584775"/>
              </a:xfrm>
              <a:prstGeom prst="rect">
                <a:avLst/>
              </a:prstGeom>
              <a:solidFill>
                <a:srgbClr val="CCCCCC"/>
              </a:solidFill>
              <a:ln>
                <a:noFill/>
              </a:ln>
            </p:spPr>
            <p:txBody>
              <a:bodyPr wrap="square" rtlCol="0">
                <a:spAutoFit/>
              </a:bodyPr>
              <a:lstStyle/>
              <a:p>
                <a:pPr algn="ctr"/>
                <a:r>
                  <a:rPr lang="en-US" sz="1600" b="1" dirty="0">
                    <a:solidFill>
                      <a:srgbClr val="000000"/>
                    </a:solidFill>
                    <a:latin typeface="Segoe UI" panose="020B0502040204020203" pitchFamily="34" charset="0"/>
                    <a:ea typeface="Segoe UI" panose="020B0502040204020203" pitchFamily="34" charset="0"/>
                    <a:cs typeface="Segoe UI" panose="020B0502040204020203" pitchFamily="34" charset="0"/>
                  </a:rPr>
                  <a:t>Data Type specific ETL toolset</a:t>
                </a:r>
              </a:p>
            </p:txBody>
          </p:sp>
        </p:grpSp>
      </p:grpSp>
      <p:grpSp>
        <p:nvGrpSpPr>
          <p:cNvPr id="10" name="Group 9"/>
          <p:cNvGrpSpPr/>
          <p:nvPr/>
        </p:nvGrpSpPr>
        <p:grpSpPr>
          <a:xfrm>
            <a:off x="10199762" y="1665784"/>
            <a:ext cx="1868663" cy="5063879"/>
            <a:chOff x="10199762" y="1751512"/>
            <a:chExt cx="1868663" cy="5063879"/>
          </a:xfrm>
        </p:grpSpPr>
        <p:sp>
          <p:nvSpPr>
            <p:cNvPr id="65" name="Rectangle 64"/>
            <p:cNvSpPr/>
            <p:nvPr/>
          </p:nvSpPr>
          <p:spPr bwMode="auto">
            <a:xfrm>
              <a:off x="10410198" y="1751512"/>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CANNED REPORTS</a:t>
              </a:r>
            </a:p>
          </p:txBody>
        </p:sp>
        <p:sp>
          <p:nvSpPr>
            <p:cNvPr id="67" name="Rectangle 66"/>
            <p:cNvSpPr/>
            <p:nvPr/>
          </p:nvSpPr>
          <p:spPr bwMode="auto">
            <a:xfrm>
              <a:off x="10410198" y="2396906"/>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SELF SERVICE BI</a:t>
              </a:r>
            </a:p>
          </p:txBody>
        </p:sp>
        <p:sp>
          <p:nvSpPr>
            <p:cNvPr id="72" name="Rectangle 71"/>
            <p:cNvSpPr/>
            <p:nvPr/>
          </p:nvSpPr>
          <p:spPr bwMode="auto">
            <a:xfrm>
              <a:off x="10410198" y="3349556"/>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OPERATIONAL</a:t>
              </a:r>
            </a:p>
          </p:txBody>
        </p:sp>
        <p:sp>
          <p:nvSpPr>
            <p:cNvPr id="73" name="Rectangle 72"/>
            <p:cNvSpPr/>
            <p:nvPr/>
          </p:nvSpPr>
          <p:spPr bwMode="auto">
            <a:xfrm>
              <a:off x="10410198" y="4334915"/>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ADVANCED ANALYTICS</a:t>
              </a:r>
            </a:p>
          </p:txBody>
        </p:sp>
        <p:sp>
          <p:nvSpPr>
            <p:cNvPr id="106" name="Rectangle 105"/>
            <p:cNvSpPr/>
            <p:nvPr/>
          </p:nvSpPr>
          <p:spPr bwMode="auto">
            <a:xfrm>
              <a:off x="10410198" y="5391713"/>
              <a:ext cx="1548000" cy="457200"/>
            </a:xfrm>
            <a:prstGeom prst="rect">
              <a:avLst/>
            </a:prstGeom>
            <a:solidFill>
              <a:schemeClr val="accent2">
                <a:lumMod val="40000"/>
                <a:lumOff val="60000"/>
              </a:schemeClr>
            </a:solidFill>
            <a:ln w="12700">
              <a:noFill/>
              <a:round/>
              <a:headEnd/>
              <a:tailEnd/>
            </a:ln>
          </p:spPr>
          <p:txBody>
            <a:bodyPr rtlCol="0" anchor="ct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REAL TIME REPORTING</a:t>
              </a:r>
            </a:p>
          </p:txBody>
        </p:sp>
        <p:sp>
          <p:nvSpPr>
            <p:cNvPr id="68" name="TextBox 67"/>
            <p:cNvSpPr txBox="1"/>
            <p:nvPr/>
          </p:nvSpPr>
          <p:spPr>
            <a:xfrm>
              <a:off x="10199762" y="6230616"/>
              <a:ext cx="1868663" cy="584775"/>
            </a:xfrm>
            <a:prstGeom prst="rect">
              <a:avLst/>
            </a:prstGeom>
            <a:solidFill>
              <a:schemeClr val="accent2">
                <a:lumMod val="40000"/>
                <a:lumOff val="60000"/>
              </a:schemeClr>
            </a:solidFill>
            <a:ln>
              <a:noFill/>
            </a:ln>
          </p:spPr>
          <p:txBody>
            <a:bodyPr wrap="square" rtlCol="0">
              <a:spAutoFit/>
            </a:bodyPr>
            <a:lstStyle/>
            <a:p>
              <a:pPr algn="ctr"/>
              <a:r>
                <a:rPr lang="en-US" sz="1600" b="1" dirty="0">
                  <a:solidFill>
                    <a:srgbClr val="000000"/>
                  </a:solidFill>
                  <a:latin typeface="Segoe UI" panose="020B0502040204020203" pitchFamily="34" charset="0"/>
                  <a:ea typeface="Segoe UI" panose="020B0502040204020203" pitchFamily="34" charset="0"/>
                  <a:cs typeface="Segoe UI" panose="020B0502040204020203" pitchFamily="34" charset="0"/>
                </a:rPr>
                <a:t>Workload Aware Compute</a:t>
              </a:r>
            </a:p>
          </p:txBody>
        </p:sp>
      </p:grpSp>
    </p:spTree>
    <p:extLst>
      <p:ext uri="{BB962C8B-B14F-4D97-AF65-F5344CB8AC3E}">
        <p14:creationId xmlns:p14="http://schemas.microsoft.com/office/powerpoint/2010/main" val="111108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82375-072D-4E89-BDD3-9C542A55DA23}"/>
              </a:ext>
            </a:extLst>
          </p:cNvPr>
          <p:cNvSpPr>
            <a:spLocks noGrp="1"/>
          </p:cNvSpPr>
          <p:nvPr>
            <p:ph type="title"/>
          </p:nvPr>
        </p:nvSpPr>
        <p:spPr>
          <a:xfrm>
            <a:off x="736932" y="3013501"/>
            <a:ext cx="10241119" cy="830997"/>
          </a:xfrm>
        </p:spPr>
        <p:txBody>
          <a:bodyPr/>
          <a:lstStyle/>
          <a:p>
            <a:r>
              <a:rPr lang="en-IN" dirty="0"/>
              <a:t>Case Study in Detail: Sysco Gravity </a:t>
            </a:r>
          </a:p>
        </p:txBody>
      </p:sp>
      <p:sp>
        <p:nvSpPr>
          <p:cNvPr id="4" name="Slide Number Placeholder 3">
            <a:extLst>
              <a:ext uri="{FF2B5EF4-FFF2-40B4-BE49-F238E27FC236}">
                <a16:creationId xmlns:a16="http://schemas.microsoft.com/office/drawing/2014/main" id="{099D1821-1175-423E-930D-AA3425CCEE70}"/>
              </a:ext>
            </a:extLst>
          </p:cNvPr>
          <p:cNvSpPr>
            <a:spLocks noGrp="1"/>
          </p:cNvSpPr>
          <p:nvPr>
            <p:ph type="sldNum" sz="quarter" idx="4294967295"/>
          </p:nvPr>
        </p:nvSpPr>
        <p:spPr>
          <a:xfrm>
            <a:off x="9448800" y="6575425"/>
            <a:ext cx="2743200" cy="280988"/>
          </a:xfrm>
        </p:spPr>
        <p:txBody>
          <a:bodyPr/>
          <a:lstStyle/>
          <a:p>
            <a:fld id="{70B2C2F8-CC18-47EA-B40B-1FF889930AA6}" type="slidenum">
              <a:rPr lang="en-US" smtClean="0">
                <a:solidFill>
                  <a:prstClr val="black">
                    <a:tint val="75000"/>
                  </a:prstClr>
                </a:solidFill>
              </a:rPr>
              <a:pPr/>
              <a:t>11</a:t>
            </a:fld>
            <a:endParaRPr lang="en-US" dirty="0">
              <a:solidFill>
                <a:prstClr val="black">
                  <a:tint val="75000"/>
                </a:prstClr>
              </a:solidFill>
            </a:endParaRPr>
          </a:p>
        </p:txBody>
      </p:sp>
      <p:pic>
        <p:nvPicPr>
          <p:cNvPr id="7" name="Picture 6">
            <a:extLst>
              <a:ext uri="{FF2B5EF4-FFF2-40B4-BE49-F238E27FC236}">
                <a16:creationId xmlns:a16="http://schemas.microsoft.com/office/drawing/2014/main" id="{7DE066A1-3659-4EDD-A018-1C07A43A41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8251" y="-16221"/>
            <a:ext cx="1127357" cy="797171"/>
          </a:xfrm>
          <a:prstGeom prst="rect">
            <a:avLst/>
          </a:prstGeom>
        </p:spPr>
      </p:pic>
    </p:spTree>
    <p:extLst>
      <p:ext uri="{BB962C8B-B14F-4D97-AF65-F5344CB8AC3E}">
        <p14:creationId xmlns:p14="http://schemas.microsoft.com/office/powerpoint/2010/main" val="2873075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A73CE-A03A-4514-B721-9F297AC9DCD5}"/>
              </a:ext>
            </a:extLst>
          </p:cNvPr>
          <p:cNvSpPr>
            <a:spLocks noGrp="1"/>
          </p:cNvSpPr>
          <p:nvPr>
            <p:ph type="title"/>
          </p:nvPr>
        </p:nvSpPr>
        <p:spPr/>
        <p:txBody>
          <a:bodyPr>
            <a:normAutofit/>
          </a:bodyPr>
          <a:lstStyle/>
          <a:p>
            <a:r>
              <a:rPr lang="en-IN" dirty="0"/>
              <a:t>Customer Demands</a:t>
            </a:r>
          </a:p>
        </p:txBody>
      </p:sp>
      <p:sp>
        <p:nvSpPr>
          <p:cNvPr id="3" name="Slide Number Placeholder 2">
            <a:extLst>
              <a:ext uri="{FF2B5EF4-FFF2-40B4-BE49-F238E27FC236}">
                <a16:creationId xmlns:a16="http://schemas.microsoft.com/office/drawing/2014/main" id="{CD492804-486C-4E4E-8BE6-7994A6972FD5}"/>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12</a:t>
            </a:fld>
            <a:endParaRPr lang="en-US" dirty="0">
              <a:solidFill>
                <a:prstClr val="black">
                  <a:tint val="75000"/>
                </a:prstClr>
              </a:solidFill>
            </a:endParaRPr>
          </a:p>
        </p:txBody>
      </p:sp>
      <p:grpSp>
        <p:nvGrpSpPr>
          <p:cNvPr id="26" name="Group 25"/>
          <p:cNvGrpSpPr/>
          <p:nvPr/>
        </p:nvGrpSpPr>
        <p:grpSpPr>
          <a:xfrm>
            <a:off x="6077229" y="1222901"/>
            <a:ext cx="5344016" cy="1126196"/>
            <a:chOff x="452615" y="1895980"/>
            <a:chExt cx="6336618" cy="472320"/>
          </a:xfrm>
          <a:solidFill>
            <a:schemeClr val="tx1">
              <a:lumMod val="50000"/>
            </a:schemeClr>
          </a:solidFill>
        </p:grpSpPr>
        <p:sp>
          <p:nvSpPr>
            <p:cNvPr id="27" name="Rounded Rectangle 26"/>
            <p:cNvSpPr/>
            <p:nvPr/>
          </p:nvSpPr>
          <p:spPr>
            <a:xfrm>
              <a:off x="452615" y="1895980"/>
              <a:ext cx="6336618" cy="4723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ounded Rectangle 4"/>
            <p:cNvSpPr/>
            <p:nvPr/>
          </p:nvSpPr>
          <p:spPr>
            <a:xfrm>
              <a:off x="475672" y="1919037"/>
              <a:ext cx="6290504" cy="42620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239509" tIns="0" rIns="239509" bIns="0" numCol="1" spcCol="1270" anchor="ctr" anchorCtr="0">
              <a:noAutofit/>
            </a:bodyPr>
            <a:lstStyle/>
            <a:p>
              <a:pPr defTabSz="711200">
                <a:lnSpc>
                  <a:spcPct val="90000"/>
                </a:lnSpc>
                <a:spcBef>
                  <a:spcPct val="0"/>
                </a:spcBef>
                <a:spcAft>
                  <a:spcPct val="35000"/>
                </a:spcAft>
              </a:pPr>
              <a:r>
                <a:rPr lang="en-US" sz="1600" b="1" dirty="0">
                  <a:solidFill>
                    <a:prstClr val="white"/>
                  </a:solidFill>
                  <a:latin typeface="Segoe UI" panose="020B0502040204020203" pitchFamily="34" charset="0"/>
                  <a:ea typeface="Segoe UI" panose="020B0502040204020203" pitchFamily="34" charset="0"/>
                  <a:cs typeface="Segoe UI" panose="020B0502040204020203" pitchFamily="34" charset="0"/>
                </a:rPr>
                <a:t>Prototype &amp; Productionize Product Recommendation Engine At Scale</a:t>
              </a:r>
            </a:p>
          </p:txBody>
        </p:sp>
      </p:grpSp>
      <p:grpSp>
        <p:nvGrpSpPr>
          <p:cNvPr id="29" name="Group 28"/>
          <p:cNvGrpSpPr/>
          <p:nvPr/>
        </p:nvGrpSpPr>
        <p:grpSpPr>
          <a:xfrm>
            <a:off x="4257192" y="2451463"/>
            <a:ext cx="5344016" cy="1126196"/>
            <a:chOff x="452615" y="1895980"/>
            <a:chExt cx="6336618" cy="472320"/>
          </a:xfrm>
          <a:solidFill>
            <a:srgbClr val="515C68"/>
          </a:solidFill>
        </p:grpSpPr>
        <p:sp>
          <p:nvSpPr>
            <p:cNvPr id="30" name="Rounded Rectangle 29"/>
            <p:cNvSpPr/>
            <p:nvPr/>
          </p:nvSpPr>
          <p:spPr>
            <a:xfrm>
              <a:off x="452615" y="1895980"/>
              <a:ext cx="6336618" cy="4723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Rounded Rectangle 4"/>
            <p:cNvSpPr/>
            <p:nvPr/>
          </p:nvSpPr>
          <p:spPr>
            <a:xfrm>
              <a:off x="475672" y="1919037"/>
              <a:ext cx="6290504" cy="42620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239509" tIns="0" rIns="239509" bIns="0" numCol="1" spcCol="1270" anchor="ctr" anchorCtr="0">
              <a:noAutofit/>
            </a:bodyPr>
            <a:lstStyle/>
            <a:p>
              <a:pPr defTabSz="711200">
                <a:lnSpc>
                  <a:spcPct val="90000"/>
                </a:lnSpc>
                <a:spcBef>
                  <a:spcPct val="0"/>
                </a:spcBef>
                <a:spcAft>
                  <a:spcPct val="35000"/>
                </a:spcAft>
              </a:pPr>
              <a:r>
                <a:rPr lang="en-US" sz="1600" b="1" dirty="0">
                  <a:solidFill>
                    <a:prstClr val="white"/>
                  </a:solidFill>
                  <a:latin typeface="Segoe UI" panose="020B0502040204020203" pitchFamily="34" charset="0"/>
                  <a:ea typeface="Segoe UI" panose="020B0502040204020203" pitchFamily="34" charset="0"/>
                  <a:cs typeface="Segoe UI" panose="020B0502040204020203" pitchFamily="34" charset="0"/>
                </a:rPr>
                <a:t>Enable new metrics development – Order line level logistics attribution</a:t>
              </a:r>
            </a:p>
          </p:txBody>
        </p:sp>
      </p:grpSp>
      <p:grpSp>
        <p:nvGrpSpPr>
          <p:cNvPr id="32" name="Group 31"/>
          <p:cNvGrpSpPr/>
          <p:nvPr/>
        </p:nvGrpSpPr>
        <p:grpSpPr>
          <a:xfrm>
            <a:off x="2571260" y="3680025"/>
            <a:ext cx="5344016" cy="1126196"/>
            <a:chOff x="452615" y="1895980"/>
            <a:chExt cx="6336618" cy="472320"/>
          </a:xfrm>
          <a:solidFill>
            <a:schemeClr val="accent2">
              <a:lumMod val="75000"/>
            </a:schemeClr>
          </a:solidFill>
        </p:grpSpPr>
        <p:sp>
          <p:nvSpPr>
            <p:cNvPr id="33" name="Rounded Rectangle 32"/>
            <p:cNvSpPr/>
            <p:nvPr/>
          </p:nvSpPr>
          <p:spPr>
            <a:xfrm>
              <a:off x="452615" y="1895980"/>
              <a:ext cx="6336618" cy="4723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Rounded Rectangle 4"/>
            <p:cNvSpPr/>
            <p:nvPr/>
          </p:nvSpPr>
          <p:spPr>
            <a:xfrm>
              <a:off x="475672" y="1919037"/>
              <a:ext cx="6290504" cy="42620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239509" tIns="0" rIns="239509" bIns="0" numCol="1" spcCol="1270" anchor="ctr" anchorCtr="0">
              <a:noAutofit/>
            </a:bodyPr>
            <a:lstStyle/>
            <a:p>
              <a:pPr defTabSz="711200">
                <a:lnSpc>
                  <a:spcPct val="90000"/>
                </a:lnSpc>
                <a:spcBef>
                  <a:spcPct val="0"/>
                </a:spcBef>
                <a:spcAft>
                  <a:spcPct val="35000"/>
                </a:spcAft>
              </a:pPr>
              <a:r>
                <a:rPr lang="en-US" sz="1600" b="1" dirty="0">
                  <a:solidFill>
                    <a:prstClr val="white"/>
                  </a:solidFill>
                  <a:latin typeface="Segoe UI" panose="020B0502040204020203" pitchFamily="34" charset="0"/>
                  <a:ea typeface="Segoe UI" panose="020B0502040204020203" pitchFamily="34" charset="0"/>
                  <a:cs typeface="Segoe UI" panose="020B0502040204020203" pitchFamily="34" charset="0"/>
                </a:rPr>
                <a:t>API for Data Products – Deal Broker Application, Recommendation Results</a:t>
              </a:r>
            </a:p>
          </p:txBody>
        </p:sp>
      </p:grpSp>
      <p:grpSp>
        <p:nvGrpSpPr>
          <p:cNvPr id="35" name="Group 34"/>
          <p:cNvGrpSpPr/>
          <p:nvPr/>
        </p:nvGrpSpPr>
        <p:grpSpPr>
          <a:xfrm>
            <a:off x="885328" y="4908587"/>
            <a:ext cx="5344016" cy="1126196"/>
            <a:chOff x="452615" y="1895980"/>
            <a:chExt cx="6336618" cy="472320"/>
          </a:xfrm>
        </p:grpSpPr>
        <p:sp>
          <p:nvSpPr>
            <p:cNvPr id="36" name="Rounded Rectangle 35"/>
            <p:cNvSpPr/>
            <p:nvPr/>
          </p:nvSpPr>
          <p:spPr>
            <a:xfrm>
              <a:off x="452615" y="1895980"/>
              <a:ext cx="6336618" cy="4723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Rounded Rectangle 4"/>
            <p:cNvSpPr/>
            <p:nvPr/>
          </p:nvSpPr>
          <p:spPr>
            <a:xfrm>
              <a:off x="475672" y="1919037"/>
              <a:ext cx="6290504" cy="4262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9509" tIns="0" rIns="239509" bIns="0" numCol="1" spcCol="1270" anchor="ctr" anchorCtr="0">
              <a:noAutofit/>
            </a:bodyPr>
            <a:lstStyle/>
            <a:p>
              <a:pPr defTabSz="711200">
                <a:lnSpc>
                  <a:spcPct val="90000"/>
                </a:lnSpc>
                <a:spcBef>
                  <a:spcPct val="0"/>
                </a:spcBef>
                <a:spcAft>
                  <a:spcPct val="35000"/>
                </a:spcAft>
              </a:pPr>
              <a:r>
                <a:rPr lang="en-US" sz="1600" b="1" dirty="0">
                  <a:solidFill>
                    <a:prstClr val="white"/>
                  </a:solidFill>
                  <a:latin typeface="Segoe UI" panose="020B0502040204020203" pitchFamily="34" charset="0"/>
                  <a:ea typeface="Segoe UI" panose="020B0502040204020203" pitchFamily="34" charset="0"/>
                  <a:cs typeface="Segoe UI" panose="020B0502040204020203" pitchFamily="34" charset="0"/>
                </a:rPr>
                <a:t>Operational Reporting by  field sales managers (Highly concurrent  request pattern)</a:t>
              </a:r>
            </a:p>
          </p:txBody>
        </p:sp>
      </p:grpSp>
      <p:pic>
        <p:nvPicPr>
          <p:cNvPr id="5" name="Picture 4">
            <a:extLst>
              <a:ext uri="{FF2B5EF4-FFF2-40B4-BE49-F238E27FC236}">
                <a16:creationId xmlns:a16="http://schemas.microsoft.com/office/drawing/2014/main" id="{9BC3ED93-3821-4997-84AA-5871A6D64C58}"/>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21994" y="4963564"/>
            <a:ext cx="1014412" cy="1014412"/>
          </a:xfrm>
          <a:prstGeom prst="rect">
            <a:avLst/>
          </a:prstGeom>
        </p:spPr>
      </p:pic>
      <p:pic>
        <p:nvPicPr>
          <p:cNvPr id="7" name="Picture 6">
            <a:extLst>
              <a:ext uri="{FF2B5EF4-FFF2-40B4-BE49-F238E27FC236}">
                <a16:creationId xmlns:a16="http://schemas.microsoft.com/office/drawing/2014/main" id="{5D18AFE8-68E0-4DF0-84FA-783D57D9977C}"/>
              </a:ext>
            </a:extLst>
          </p:cNvPr>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12447" t="7609" r="14897" b="28971"/>
          <a:stretch/>
        </p:blipFill>
        <p:spPr>
          <a:xfrm>
            <a:off x="9663110" y="2506440"/>
            <a:ext cx="1138238" cy="922560"/>
          </a:xfrm>
          <a:prstGeom prst="rect">
            <a:avLst/>
          </a:prstGeom>
        </p:spPr>
      </p:pic>
      <p:pic>
        <p:nvPicPr>
          <p:cNvPr id="9" name="Picture 8">
            <a:extLst>
              <a:ext uri="{FF2B5EF4-FFF2-40B4-BE49-F238E27FC236}">
                <a16:creationId xmlns:a16="http://schemas.microsoft.com/office/drawing/2014/main" id="{A53213D5-9071-4314-BF16-C4789BE06C5E}"/>
              </a:ext>
            </a:extLst>
          </p:cNvPr>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109268" y="3781843"/>
            <a:ext cx="1209915" cy="922560"/>
          </a:xfrm>
          <a:prstGeom prst="rect">
            <a:avLst/>
          </a:prstGeom>
        </p:spPr>
      </p:pic>
      <p:grpSp>
        <p:nvGrpSpPr>
          <p:cNvPr id="14" name="Group 13">
            <a:extLst>
              <a:ext uri="{FF2B5EF4-FFF2-40B4-BE49-F238E27FC236}">
                <a16:creationId xmlns:a16="http://schemas.microsoft.com/office/drawing/2014/main" id="{4E3A209B-3E21-408B-A6F6-8C0D4CDFEB1A}"/>
              </a:ext>
            </a:extLst>
          </p:cNvPr>
          <p:cNvGrpSpPr/>
          <p:nvPr/>
        </p:nvGrpSpPr>
        <p:grpSpPr>
          <a:xfrm>
            <a:off x="5015326" y="1352820"/>
            <a:ext cx="866357" cy="866357"/>
            <a:chOff x="5229643" y="1352820"/>
            <a:chExt cx="866357" cy="866357"/>
          </a:xfrm>
        </p:grpSpPr>
        <p:pic>
          <p:nvPicPr>
            <p:cNvPr id="14338" name="Picture 2" descr="Related image">
              <a:extLst>
                <a:ext uri="{FF2B5EF4-FFF2-40B4-BE49-F238E27FC236}">
                  <a16:creationId xmlns:a16="http://schemas.microsoft.com/office/drawing/2014/main" id="{7499B1FB-0333-4C53-9325-508DF8E230EC}"/>
                </a:ext>
              </a:extLst>
            </p:cNvPr>
            <p:cNvPicPr>
              <a:picLocks noChangeAspect="1" noChangeArrowheads="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229643" y="1352820"/>
              <a:ext cx="866357" cy="8663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99FD133-4250-4FF4-B89A-EB3C70699318}"/>
                </a:ext>
              </a:extLst>
            </p:cNvPr>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362745" y="1843524"/>
              <a:ext cx="224597" cy="179677"/>
            </a:xfrm>
            <a:prstGeom prst="rect">
              <a:avLst/>
            </a:prstGeom>
          </p:spPr>
        </p:pic>
      </p:grpSp>
      <p:pic>
        <p:nvPicPr>
          <p:cNvPr id="14340" name="Picture 4" descr="Image result for sysco logo">
            <a:extLst>
              <a:ext uri="{FF2B5EF4-FFF2-40B4-BE49-F238E27FC236}">
                <a16:creationId xmlns:a16="http://schemas.microsoft.com/office/drawing/2014/main" id="{B4D6BE9B-1EED-465F-BE36-39C4B0EA9E4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3692" y="1532685"/>
            <a:ext cx="1877013" cy="98103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FDD04E8A-C46E-4290-8665-6BB5B657966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0761" y="4749294"/>
            <a:ext cx="1982936" cy="1285489"/>
          </a:xfrm>
          <a:prstGeom prst="rect">
            <a:avLst/>
          </a:prstGeom>
          <a:solidFill>
            <a:schemeClr val="bg1"/>
          </a:solidFill>
        </p:spPr>
      </p:pic>
    </p:spTree>
    <p:extLst>
      <p:ext uri="{BB962C8B-B14F-4D97-AF65-F5344CB8AC3E}">
        <p14:creationId xmlns:p14="http://schemas.microsoft.com/office/powerpoint/2010/main" val="142454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F84E44A-4335-4AB5-B591-76B89831837A}"/>
              </a:ext>
            </a:extLst>
          </p:cNvPr>
          <p:cNvSpPr>
            <a:spLocks noGrp="1"/>
          </p:cNvSpPr>
          <p:nvPr>
            <p:ph type="title"/>
          </p:nvPr>
        </p:nvSpPr>
        <p:spPr/>
        <p:txBody>
          <a:bodyPr>
            <a:normAutofit/>
          </a:bodyPr>
          <a:lstStyle/>
          <a:p>
            <a:r>
              <a:rPr lang="en-IN" sz="2700" dirty="0"/>
              <a:t>Centralized Data Repository – Engineering Components</a:t>
            </a:r>
          </a:p>
        </p:txBody>
      </p:sp>
      <p:grpSp>
        <p:nvGrpSpPr>
          <p:cNvPr id="45" name="Group 44"/>
          <p:cNvGrpSpPr/>
          <p:nvPr/>
        </p:nvGrpSpPr>
        <p:grpSpPr>
          <a:xfrm>
            <a:off x="2571748" y="3213392"/>
            <a:ext cx="2449583" cy="278648"/>
            <a:chOff x="3288399" y="2932038"/>
            <a:chExt cx="2449583" cy="278648"/>
          </a:xfrm>
        </p:grpSpPr>
        <p:sp>
          <p:nvSpPr>
            <p:cNvPr id="49" name="Chevron 48"/>
            <p:cNvSpPr/>
            <p:nvPr/>
          </p:nvSpPr>
          <p:spPr>
            <a:xfrm>
              <a:off x="3288399" y="2949274"/>
              <a:ext cx="150682" cy="244176"/>
            </a:xfrm>
            <a:prstGeom prst="chevron">
              <a:avLst/>
            </a:prstGeom>
            <a:solidFill>
              <a:srgbClr val="B8A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08080"/>
                </a:solidFill>
                <a:latin typeface="Segoe UI" panose="020B0502040204020203" pitchFamily="34" charset="0"/>
                <a:ea typeface="Segoe UI" panose="020B0502040204020203" pitchFamily="34" charset="0"/>
                <a:cs typeface="Segoe UI" panose="020B0502040204020203" pitchFamily="34" charset="0"/>
              </a:endParaRPr>
            </a:p>
          </p:txBody>
        </p:sp>
        <p:sp>
          <p:nvSpPr>
            <p:cNvPr id="51" name="Chevron 50"/>
            <p:cNvSpPr/>
            <p:nvPr/>
          </p:nvSpPr>
          <p:spPr>
            <a:xfrm>
              <a:off x="5576662" y="2932038"/>
              <a:ext cx="161320" cy="278648"/>
            </a:xfrm>
            <a:prstGeom prst="chevron">
              <a:avLst/>
            </a:prstGeom>
            <a:solidFill>
              <a:srgbClr val="B8A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08080"/>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66" name="Group 65"/>
          <p:cNvGrpSpPr/>
          <p:nvPr/>
        </p:nvGrpSpPr>
        <p:grpSpPr>
          <a:xfrm>
            <a:off x="1827801" y="605152"/>
            <a:ext cx="4488898" cy="2049361"/>
            <a:chOff x="2544452" y="323798"/>
            <a:chExt cx="4488898" cy="2049361"/>
          </a:xfrm>
        </p:grpSpPr>
        <p:sp>
          <p:nvSpPr>
            <p:cNvPr id="67" name="Rectangle 66">
              <a:extLst>
                <a:ext uri="{FF2B5EF4-FFF2-40B4-BE49-F238E27FC236}">
                  <a16:creationId xmlns:a16="http://schemas.microsoft.com/office/drawing/2014/main" id="{FF3BD5F0-F3D7-43C8-BE5A-FF9DB8194BB7}"/>
                </a:ext>
              </a:extLst>
            </p:cNvPr>
            <p:cNvSpPr/>
            <p:nvPr/>
          </p:nvSpPr>
          <p:spPr>
            <a:xfrm>
              <a:off x="5307783" y="1313777"/>
              <a:ext cx="1158715" cy="276999"/>
            </a:xfrm>
            <a:prstGeom prst="rect">
              <a:avLst/>
            </a:prstGeom>
          </p:spPr>
          <p:txBody>
            <a:bodyPr wrap="none">
              <a:spAutoFit/>
            </a:bodyPr>
            <a:lstStyle/>
            <a:p>
              <a:pPr algn="ctr"/>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Elastic Search</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pic>
          <p:nvPicPr>
            <p:cNvPr id="68" name="Picture 6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16321" y="777783"/>
              <a:ext cx="896982" cy="644706"/>
            </a:xfrm>
            <a:prstGeom prst="rect">
              <a:avLst/>
            </a:prstGeom>
          </p:spPr>
        </p:pic>
        <p:sp>
          <p:nvSpPr>
            <p:cNvPr id="69" name="Arc 68"/>
            <p:cNvSpPr/>
            <p:nvPr/>
          </p:nvSpPr>
          <p:spPr>
            <a:xfrm rot="11141727">
              <a:off x="5755527" y="1171797"/>
              <a:ext cx="1277823" cy="1201362"/>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808080"/>
                </a:solidFill>
                <a:latin typeface="Segoe UI" panose="020B0502040204020203" pitchFamily="34" charset="0"/>
                <a:ea typeface="Segoe UI" panose="020B0502040204020203" pitchFamily="34" charset="0"/>
                <a:cs typeface="Segoe UI" panose="020B0502040204020203" pitchFamily="34" charset="0"/>
              </a:endParaRPr>
            </a:p>
          </p:txBody>
        </p:sp>
        <p:sp>
          <p:nvSpPr>
            <p:cNvPr id="70" name="Left Bracket 69"/>
            <p:cNvSpPr/>
            <p:nvPr/>
          </p:nvSpPr>
          <p:spPr>
            <a:xfrm rot="16200000">
              <a:off x="4470823" y="-417918"/>
              <a:ext cx="188120" cy="4040862"/>
            </a:xfrm>
            <a:prstGeom prst="lef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808080"/>
                </a:solidFill>
                <a:latin typeface="Segoe UI" panose="020B0502040204020203" pitchFamily="34" charset="0"/>
                <a:ea typeface="Segoe UI" panose="020B0502040204020203" pitchFamily="34" charset="0"/>
                <a:cs typeface="Segoe UI" panose="020B0502040204020203" pitchFamily="34" charset="0"/>
              </a:endParaRPr>
            </a:p>
          </p:txBody>
        </p:sp>
        <p:pic>
          <p:nvPicPr>
            <p:cNvPr id="71" name="Picture 70"/>
            <p:cNvPicPr>
              <a:picLocks noChangeAspect="1"/>
            </p:cNvPicPr>
            <p:nvPr/>
          </p:nvPicPr>
          <p:blipFill>
            <a:blip r:embed="rId4"/>
            <a:stretch>
              <a:fillRect/>
            </a:stretch>
          </p:blipFill>
          <p:spPr>
            <a:xfrm>
              <a:off x="4214490" y="855303"/>
              <a:ext cx="621799" cy="538095"/>
            </a:xfrm>
            <a:prstGeom prst="rect">
              <a:avLst/>
            </a:prstGeom>
          </p:spPr>
        </p:pic>
        <p:pic>
          <p:nvPicPr>
            <p:cNvPr id="72" name="Picture 71"/>
            <p:cNvPicPr>
              <a:picLocks noChangeAspect="1"/>
            </p:cNvPicPr>
            <p:nvPr/>
          </p:nvPicPr>
          <p:blipFill>
            <a:blip r:embed="rId5">
              <a:duotone>
                <a:schemeClr val="accent5">
                  <a:shade val="45000"/>
                  <a:satMod val="135000"/>
                </a:schemeClr>
                <a:prstClr val="white"/>
              </a:duotone>
            </a:blip>
            <a:stretch>
              <a:fillRect/>
            </a:stretch>
          </p:blipFill>
          <p:spPr>
            <a:xfrm>
              <a:off x="5557586" y="790276"/>
              <a:ext cx="585220" cy="534770"/>
            </a:xfrm>
            <a:prstGeom prst="rect">
              <a:avLst/>
            </a:prstGeom>
          </p:spPr>
        </p:pic>
        <p:sp>
          <p:nvSpPr>
            <p:cNvPr id="73" name="Rectangle 72">
              <a:extLst>
                <a:ext uri="{FF2B5EF4-FFF2-40B4-BE49-F238E27FC236}">
                  <a16:creationId xmlns:a16="http://schemas.microsoft.com/office/drawing/2014/main" id="{FF3BD5F0-F3D7-43C8-BE5A-FF9DB8194BB7}"/>
                </a:ext>
              </a:extLst>
            </p:cNvPr>
            <p:cNvSpPr/>
            <p:nvPr/>
          </p:nvSpPr>
          <p:spPr>
            <a:xfrm>
              <a:off x="3988170" y="1363887"/>
              <a:ext cx="1048685" cy="276999"/>
            </a:xfrm>
            <a:prstGeom prst="rect">
              <a:avLst/>
            </a:prstGeom>
          </p:spPr>
          <p:txBody>
            <a:bodyPr wrap="none">
              <a:spAutoFit/>
            </a:bodyPr>
            <a:lstStyle/>
            <a:p>
              <a:pPr algn="ctr"/>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Dynamo DB</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74" name="Rectangle 73">
              <a:extLst>
                <a:ext uri="{FF2B5EF4-FFF2-40B4-BE49-F238E27FC236}">
                  <a16:creationId xmlns:a16="http://schemas.microsoft.com/office/drawing/2014/main" id="{FF3BD5F0-F3D7-43C8-BE5A-FF9DB8194BB7}"/>
                </a:ext>
              </a:extLst>
            </p:cNvPr>
            <p:cNvSpPr/>
            <p:nvPr/>
          </p:nvSpPr>
          <p:spPr>
            <a:xfrm>
              <a:off x="3486697" y="323798"/>
              <a:ext cx="2069414" cy="492443"/>
            </a:xfrm>
            <a:prstGeom prst="rect">
              <a:avLst/>
            </a:prstGeom>
          </p:spPr>
          <p:txBody>
            <a:bodyPr wrap="non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Catalog &amp; Search</a:t>
              </a:r>
            </a:p>
            <a:p>
              <a:pPr algn="ctr"/>
              <a:r>
                <a:rPr lang="en-IN" sz="1200" b="1" i="1" dirty="0">
                  <a:solidFill>
                    <a:schemeClr val="tx2"/>
                  </a:solidFill>
                  <a:latin typeface="Segoe UI" panose="020B0502040204020203" pitchFamily="34" charset="0"/>
                  <a:ea typeface="Segoe UI" panose="020B0502040204020203" pitchFamily="34" charset="0"/>
                  <a:cs typeface="Segoe UI" panose="020B0502040204020203" pitchFamily="34" charset="0"/>
                </a:rPr>
                <a:t>Access &amp; Search metadata</a:t>
              </a:r>
              <a:endParaRPr lang="en-US" sz="1200" b="1" i="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75" name="Rectangle 74">
              <a:extLst>
                <a:ext uri="{FF2B5EF4-FFF2-40B4-BE49-F238E27FC236}">
                  <a16:creationId xmlns:a16="http://schemas.microsoft.com/office/drawing/2014/main" id="{FF3BD5F0-F3D7-43C8-BE5A-FF9DB8194BB7}"/>
                </a:ext>
              </a:extLst>
            </p:cNvPr>
            <p:cNvSpPr/>
            <p:nvPr/>
          </p:nvSpPr>
          <p:spPr>
            <a:xfrm>
              <a:off x="2626152" y="1337295"/>
              <a:ext cx="1109599" cy="276999"/>
            </a:xfrm>
            <a:prstGeom prst="rect">
              <a:avLst/>
            </a:prstGeom>
          </p:spPr>
          <p:txBody>
            <a:bodyPr wrap="none">
              <a:spAutoFit/>
            </a:bodyPr>
            <a:lstStyle/>
            <a:p>
              <a:pPr algn="ctr"/>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Glue Catalog</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76" name="Group 75"/>
          <p:cNvGrpSpPr/>
          <p:nvPr/>
        </p:nvGrpSpPr>
        <p:grpSpPr>
          <a:xfrm>
            <a:off x="5188232" y="2410146"/>
            <a:ext cx="2343958" cy="2331076"/>
            <a:chOff x="5904883" y="2128792"/>
            <a:chExt cx="2343958" cy="2331076"/>
          </a:xfrm>
        </p:grpSpPr>
        <p:pic>
          <p:nvPicPr>
            <p:cNvPr id="77" name="Picture 76">
              <a:extLst>
                <a:ext uri="{FF2B5EF4-FFF2-40B4-BE49-F238E27FC236}">
                  <a16:creationId xmlns:a16="http://schemas.microsoft.com/office/drawing/2014/main" id="{D81C6D7C-6A50-4116-8F96-3A8C29CD7B8B}"/>
                </a:ext>
              </a:extLst>
            </p:cNvPr>
            <p:cNvPicPr>
              <a:picLocks noChangeAspect="1"/>
            </p:cNvPicPr>
            <p:nvPr/>
          </p:nvPicPr>
          <p:blipFill rotWithShape="1">
            <a:blip r:embed="rId6">
              <a:clrChange>
                <a:clrFrom>
                  <a:srgbClr val="FFFFFF"/>
                </a:clrFrom>
                <a:clrTo>
                  <a:srgbClr val="FFFFFF">
                    <a:alpha val="0"/>
                  </a:srgbClr>
                </a:clrTo>
              </a:clrChange>
            </a:blip>
            <a:srcRect l="18453" t="14459" r="22779" b="19980"/>
            <a:stretch/>
          </p:blipFill>
          <p:spPr>
            <a:xfrm>
              <a:off x="6593709" y="2943727"/>
              <a:ext cx="884947" cy="1031536"/>
            </a:xfrm>
            <a:prstGeom prst="rect">
              <a:avLst/>
            </a:prstGeom>
          </p:spPr>
        </p:pic>
        <p:sp>
          <p:nvSpPr>
            <p:cNvPr id="78" name="Rectangle 77">
              <a:extLst>
                <a:ext uri="{FF2B5EF4-FFF2-40B4-BE49-F238E27FC236}">
                  <a16:creationId xmlns:a16="http://schemas.microsoft.com/office/drawing/2014/main" id="{FF3BD5F0-F3D7-43C8-BE5A-FF9DB8194BB7}"/>
                </a:ext>
              </a:extLst>
            </p:cNvPr>
            <p:cNvSpPr/>
            <p:nvPr/>
          </p:nvSpPr>
          <p:spPr>
            <a:xfrm>
              <a:off x="6025188" y="2397218"/>
              <a:ext cx="1995700" cy="707886"/>
            </a:xfrm>
            <a:prstGeom prst="rect">
              <a:avLst/>
            </a:prstGeom>
          </p:spPr>
          <p:txBody>
            <a:bodyPr wrap="square">
              <a:spAutoFit/>
            </a:bodyPr>
            <a:lstStyle/>
            <a:p>
              <a:pPr algn="ctr"/>
              <a:r>
                <a:rPr lang="en-IN" sz="1600" b="1" dirty="0">
                  <a:solidFill>
                    <a:srgbClr val="002060"/>
                  </a:solidFill>
                  <a:latin typeface="Segoe UI" panose="020B0502040204020203" pitchFamily="34" charset="0"/>
                  <a:ea typeface="Segoe UI" panose="020B0502040204020203" pitchFamily="34" charset="0"/>
                  <a:cs typeface="Segoe UI" panose="020B0502040204020203" pitchFamily="34" charset="0"/>
                </a:rPr>
                <a:t>Central Storage</a:t>
              </a:r>
            </a:p>
            <a:p>
              <a:pPr algn="ctr"/>
              <a:r>
                <a:rPr lang="en-IN" sz="1200" b="1" i="1" dirty="0">
                  <a:solidFill>
                    <a:schemeClr val="tx2"/>
                  </a:solidFill>
                  <a:latin typeface="Segoe UI" panose="020B0502040204020203" pitchFamily="34" charset="0"/>
                  <a:ea typeface="Segoe UI" panose="020B0502040204020203" pitchFamily="34" charset="0"/>
                  <a:cs typeface="Segoe UI" panose="020B0502040204020203" pitchFamily="34" charset="0"/>
                </a:rPr>
                <a:t>Secure, cost-effective </a:t>
              </a:r>
            </a:p>
            <a:p>
              <a:pPr algn="ctr"/>
              <a:r>
                <a:rPr lang="en-IN" sz="1200" b="1" i="1" dirty="0">
                  <a:solidFill>
                    <a:schemeClr val="tx2"/>
                  </a:solidFill>
                  <a:latin typeface="Segoe UI" panose="020B0502040204020203" pitchFamily="34" charset="0"/>
                  <a:ea typeface="Segoe UI" panose="020B0502040204020203" pitchFamily="34" charset="0"/>
                  <a:cs typeface="Segoe UI" panose="020B0502040204020203" pitchFamily="34" charset="0"/>
                </a:rPr>
                <a:t>storage in Amazon S3</a:t>
              </a:r>
              <a:endParaRPr lang="en-US" sz="1200" b="1" i="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79" name="Rectangle 78">
              <a:extLst>
                <a:ext uri="{FF2B5EF4-FFF2-40B4-BE49-F238E27FC236}">
                  <a16:creationId xmlns:a16="http://schemas.microsoft.com/office/drawing/2014/main" id="{FF3BD5F0-F3D7-43C8-BE5A-FF9DB8194BB7}"/>
                </a:ext>
              </a:extLst>
            </p:cNvPr>
            <p:cNvSpPr/>
            <p:nvPr/>
          </p:nvSpPr>
          <p:spPr>
            <a:xfrm>
              <a:off x="6812651" y="4024631"/>
              <a:ext cx="435871" cy="338554"/>
            </a:xfrm>
            <a:prstGeom prst="rect">
              <a:avLst/>
            </a:prstGeom>
          </p:spPr>
          <p:txBody>
            <a:bodyPr wrap="square">
              <a:spAutoFit/>
            </a:bodyPr>
            <a:lstStyle/>
            <a:p>
              <a:pPr algn="ctr"/>
              <a:r>
                <a:rPr lang="en-IN" sz="1600" b="1" dirty="0">
                  <a:solidFill>
                    <a:srgbClr val="002060"/>
                  </a:solidFill>
                  <a:latin typeface="Segoe UI" panose="020B0502040204020203" pitchFamily="34" charset="0"/>
                  <a:ea typeface="Segoe UI" panose="020B0502040204020203" pitchFamily="34" charset="0"/>
                  <a:cs typeface="Segoe UI" panose="020B0502040204020203" pitchFamily="34" charset="0"/>
                </a:rPr>
                <a:t>S3</a:t>
              </a:r>
              <a:endParaRPr lang="en-US" sz="16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80" name="Oval 79"/>
            <p:cNvSpPr/>
            <p:nvPr/>
          </p:nvSpPr>
          <p:spPr>
            <a:xfrm>
              <a:off x="5904883" y="2128792"/>
              <a:ext cx="2343958" cy="233107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81" name="Group 80"/>
          <p:cNvGrpSpPr/>
          <p:nvPr/>
        </p:nvGrpSpPr>
        <p:grpSpPr>
          <a:xfrm>
            <a:off x="7699361" y="2152181"/>
            <a:ext cx="3778284" cy="2810977"/>
            <a:chOff x="8416012" y="1870827"/>
            <a:chExt cx="3778284" cy="2810977"/>
          </a:xfrm>
        </p:grpSpPr>
        <p:sp>
          <p:nvSpPr>
            <p:cNvPr id="82" name="Rectangle: Rounded Corners 2">
              <a:extLst>
                <a:ext uri="{FF2B5EF4-FFF2-40B4-BE49-F238E27FC236}">
                  <a16:creationId xmlns:a16="http://schemas.microsoft.com/office/drawing/2014/main" id="{1D53EECA-8192-459B-86E1-1949BBAEC61B}"/>
                </a:ext>
              </a:extLst>
            </p:cNvPr>
            <p:cNvSpPr/>
            <p:nvPr/>
          </p:nvSpPr>
          <p:spPr>
            <a:xfrm>
              <a:off x="8881628" y="2425386"/>
              <a:ext cx="3312668" cy="1406445"/>
            </a:xfrm>
            <a:prstGeom prst="round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83" name="Group 82"/>
            <p:cNvGrpSpPr/>
            <p:nvPr/>
          </p:nvGrpSpPr>
          <p:grpSpPr>
            <a:xfrm>
              <a:off x="8416012" y="1870827"/>
              <a:ext cx="3273540" cy="2810977"/>
              <a:chOff x="8416012" y="1870827"/>
              <a:chExt cx="3273540" cy="2810977"/>
            </a:xfrm>
          </p:grpSpPr>
          <p:sp>
            <p:nvSpPr>
              <p:cNvPr id="84" name="Rectangle 83">
                <a:extLst>
                  <a:ext uri="{FF2B5EF4-FFF2-40B4-BE49-F238E27FC236}">
                    <a16:creationId xmlns:a16="http://schemas.microsoft.com/office/drawing/2014/main" id="{FF3BD5F0-F3D7-43C8-BE5A-FF9DB8194BB7}"/>
                  </a:ext>
                </a:extLst>
              </p:cNvPr>
              <p:cNvSpPr/>
              <p:nvPr/>
            </p:nvSpPr>
            <p:spPr>
              <a:xfrm>
                <a:off x="8988953" y="3298261"/>
                <a:ext cx="872355" cy="307777"/>
              </a:xfrm>
              <a:prstGeom prst="rect">
                <a:avLst/>
              </a:prstGeom>
            </p:spPr>
            <p:txBody>
              <a:bodyPr wrap="squar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Athena</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pic>
            <p:nvPicPr>
              <p:cNvPr id="85" name="Picture 84"/>
              <p:cNvPicPr>
                <a:picLocks noChangeAspect="1"/>
              </p:cNvPicPr>
              <p:nvPr/>
            </p:nvPicPr>
            <p:blipFill>
              <a:blip r:embed="rId7"/>
              <a:stretch>
                <a:fillRect/>
              </a:stretch>
            </p:blipFill>
            <p:spPr>
              <a:xfrm>
                <a:off x="9926018" y="2722012"/>
                <a:ext cx="600075" cy="466725"/>
              </a:xfrm>
              <a:prstGeom prst="rect">
                <a:avLst/>
              </a:prstGeom>
            </p:spPr>
          </p:pic>
          <p:pic>
            <p:nvPicPr>
              <p:cNvPr id="86" name="Picture 85" descr="C:\Users\lavanya.dillibabu\Desktop\redshift.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89994" y="2744825"/>
                <a:ext cx="449620" cy="439827"/>
              </a:xfrm>
              <a:prstGeom prst="rect">
                <a:avLst/>
              </a:prstGeom>
              <a:noFill/>
              <a:ln>
                <a:noFill/>
              </a:ln>
            </p:spPr>
          </p:pic>
          <p:sp>
            <p:nvSpPr>
              <p:cNvPr id="87" name="Rectangle 86">
                <a:extLst>
                  <a:ext uri="{FF2B5EF4-FFF2-40B4-BE49-F238E27FC236}">
                    <a16:creationId xmlns:a16="http://schemas.microsoft.com/office/drawing/2014/main" id="{FF3BD5F0-F3D7-43C8-BE5A-FF9DB8194BB7}"/>
                  </a:ext>
                </a:extLst>
              </p:cNvPr>
              <p:cNvSpPr/>
              <p:nvPr/>
            </p:nvSpPr>
            <p:spPr>
              <a:xfrm>
                <a:off x="9974997" y="3282054"/>
                <a:ext cx="569387" cy="307777"/>
              </a:xfrm>
              <a:prstGeom prst="rect">
                <a:avLst/>
              </a:prstGeom>
            </p:spPr>
            <p:txBody>
              <a:bodyPr wrap="non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EMR</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88" name="Rectangle 87">
                <a:extLst>
                  <a:ext uri="{FF2B5EF4-FFF2-40B4-BE49-F238E27FC236}">
                    <a16:creationId xmlns:a16="http://schemas.microsoft.com/office/drawing/2014/main" id="{FF3BD5F0-F3D7-43C8-BE5A-FF9DB8194BB7}"/>
                  </a:ext>
                </a:extLst>
              </p:cNvPr>
              <p:cNvSpPr/>
              <p:nvPr/>
            </p:nvSpPr>
            <p:spPr>
              <a:xfrm>
                <a:off x="10511143" y="3286241"/>
                <a:ext cx="885692" cy="307777"/>
              </a:xfrm>
              <a:prstGeom prst="rect">
                <a:avLst/>
              </a:prstGeom>
            </p:spPr>
            <p:txBody>
              <a:bodyPr wrap="non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Redshift</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89" name="Rectangle 88">
                <a:extLst>
                  <a:ext uri="{FF2B5EF4-FFF2-40B4-BE49-F238E27FC236}">
                    <a16:creationId xmlns:a16="http://schemas.microsoft.com/office/drawing/2014/main" id="{FF3BD5F0-F3D7-43C8-BE5A-FF9DB8194BB7}"/>
                  </a:ext>
                </a:extLst>
              </p:cNvPr>
              <p:cNvSpPr/>
              <p:nvPr/>
            </p:nvSpPr>
            <p:spPr>
              <a:xfrm>
                <a:off x="9244691" y="1870827"/>
                <a:ext cx="2109168" cy="492443"/>
              </a:xfrm>
              <a:prstGeom prst="rect">
                <a:avLst/>
              </a:prstGeom>
            </p:spPr>
            <p:txBody>
              <a:bodyPr wrap="non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Processing &amp; Analytics</a:t>
                </a:r>
              </a:p>
              <a:p>
                <a:pPr algn="ctr"/>
                <a:r>
                  <a:rPr lang="en-IN" sz="1200" b="1" i="1" dirty="0">
                    <a:solidFill>
                      <a:schemeClr val="tx2"/>
                    </a:solidFill>
                    <a:latin typeface="Segoe UI" panose="020B0502040204020203" pitchFamily="34" charset="0"/>
                    <a:ea typeface="Segoe UI" panose="020B0502040204020203" pitchFamily="34" charset="0"/>
                    <a:cs typeface="Segoe UI" panose="020B0502040204020203" pitchFamily="34" charset="0"/>
                  </a:rPr>
                  <a:t>Enable predictive analytics</a:t>
                </a:r>
                <a:endParaRPr lang="en-US" sz="1200" b="1" i="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90" name="Rectangle: Rounded Corners 2">
                <a:extLst>
                  <a:ext uri="{FF2B5EF4-FFF2-40B4-BE49-F238E27FC236}">
                    <a16:creationId xmlns:a16="http://schemas.microsoft.com/office/drawing/2014/main" id="{1D53EECA-8192-459B-86E1-1949BBAEC61B}"/>
                  </a:ext>
                </a:extLst>
              </p:cNvPr>
              <p:cNvSpPr/>
              <p:nvPr/>
            </p:nvSpPr>
            <p:spPr>
              <a:xfrm>
                <a:off x="9132457" y="3901935"/>
                <a:ext cx="2557095" cy="779869"/>
              </a:xfrm>
              <a:prstGeom prst="round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pic>
            <p:nvPicPr>
              <p:cNvPr id="91" name="Picture 2" descr="Related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141549" y="4091529"/>
                <a:ext cx="686553" cy="392891"/>
              </a:xfrm>
              <a:prstGeom prst="rect">
                <a:avLst/>
              </a:prstGeom>
              <a:noFill/>
              <a:extLst>
                <a:ext uri="{909E8E84-426E-40dd-AFC4-6F175D3DCCD1}">
                  <a14:hiddenFill xmlns="" xmlns:a14="http://schemas.microsoft.com/office/drawing/2010/main">
                    <a:solidFill>
                      <a:srgbClr val="FFFFFF"/>
                    </a:solidFill>
                  </a14:hiddenFill>
                </a:ext>
              </a:extLst>
            </p:spPr>
          </p:pic>
          <p:pic>
            <p:nvPicPr>
              <p:cNvPr id="92" name="Picture 4" descr="Image result for hive sq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045251" y="4034582"/>
                <a:ext cx="573400" cy="516060"/>
              </a:xfrm>
              <a:prstGeom prst="rect">
                <a:avLst/>
              </a:prstGeom>
              <a:noFill/>
              <a:extLst>
                <a:ext uri="{909E8E84-426E-40dd-AFC4-6F175D3DCCD1}">
                  <a14:hiddenFill xmlns="" xmlns:a14="http://schemas.microsoft.com/office/drawing/2010/main">
                    <a:solidFill>
                      <a:srgbClr val="FFFFFF"/>
                    </a:solidFill>
                  </a14:hiddenFill>
                </a:ext>
              </a:extLst>
            </p:spPr>
          </p:pic>
          <p:pic>
            <p:nvPicPr>
              <p:cNvPr id="93" name="Picture 8" descr="Image result for R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23890" y="3997528"/>
                <a:ext cx="663880" cy="580895"/>
              </a:xfrm>
              <a:prstGeom prst="rect">
                <a:avLst/>
              </a:prstGeom>
              <a:noFill/>
              <a:extLst>
                <a:ext uri="{909E8E84-426E-40dd-AFC4-6F175D3DCCD1}">
                  <a14:hiddenFill xmlns="" xmlns:a14="http://schemas.microsoft.com/office/drawing/2010/main">
                    <a:solidFill>
                      <a:srgbClr val="FFFFFF"/>
                    </a:solidFill>
                  </a14:hiddenFill>
                </a:ext>
              </a:extLst>
            </p:spPr>
          </p:pic>
          <p:sp>
            <p:nvSpPr>
              <p:cNvPr id="94" name="Chevron 93"/>
              <p:cNvSpPr/>
              <p:nvPr/>
            </p:nvSpPr>
            <p:spPr>
              <a:xfrm flipH="1">
                <a:off x="8416012" y="3022490"/>
                <a:ext cx="213973" cy="324323"/>
              </a:xfrm>
              <a:prstGeom prst="chevron">
                <a:avLst/>
              </a:prstGeom>
              <a:solidFill>
                <a:srgbClr val="B8A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08080"/>
                  </a:solidFill>
                  <a:latin typeface="Segoe UI" panose="020B0502040204020203" pitchFamily="34" charset="0"/>
                  <a:ea typeface="Segoe UI" panose="020B0502040204020203" pitchFamily="34" charset="0"/>
                  <a:cs typeface="Segoe UI" panose="020B0502040204020203" pitchFamily="34" charset="0"/>
                </a:endParaRPr>
              </a:p>
            </p:txBody>
          </p:sp>
          <p:pic>
            <p:nvPicPr>
              <p:cNvPr id="95" name="Picture 94"/>
              <p:cNvPicPr>
                <a:picLocks noChangeAspect="1"/>
              </p:cNvPicPr>
              <p:nvPr/>
            </p:nvPicPr>
            <p:blipFill>
              <a:blip r:embed="rId12"/>
              <a:stretch>
                <a:fillRect/>
              </a:stretch>
            </p:blipFill>
            <p:spPr>
              <a:xfrm>
                <a:off x="9152548" y="2664860"/>
                <a:ext cx="496002" cy="589003"/>
              </a:xfrm>
              <a:prstGeom prst="rect">
                <a:avLst/>
              </a:prstGeom>
            </p:spPr>
          </p:pic>
        </p:grpSp>
      </p:grpSp>
      <p:grpSp>
        <p:nvGrpSpPr>
          <p:cNvPr id="96" name="Group 95"/>
          <p:cNvGrpSpPr/>
          <p:nvPr/>
        </p:nvGrpSpPr>
        <p:grpSpPr>
          <a:xfrm>
            <a:off x="6422381" y="520277"/>
            <a:ext cx="4368161" cy="2111905"/>
            <a:chOff x="7139032" y="238923"/>
            <a:chExt cx="4368161" cy="2111905"/>
          </a:xfrm>
        </p:grpSpPr>
        <p:grpSp>
          <p:nvGrpSpPr>
            <p:cNvPr id="97" name="Group 96"/>
            <p:cNvGrpSpPr/>
            <p:nvPr/>
          </p:nvGrpSpPr>
          <p:grpSpPr>
            <a:xfrm>
              <a:off x="7139032" y="238923"/>
              <a:ext cx="4368161" cy="2111905"/>
              <a:chOff x="7139032" y="238923"/>
              <a:chExt cx="4368161" cy="2111905"/>
            </a:xfrm>
          </p:grpSpPr>
          <p:grpSp>
            <p:nvGrpSpPr>
              <p:cNvPr id="101" name="Group 100"/>
              <p:cNvGrpSpPr/>
              <p:nvPr/>
            </p:nvGrpSpPr>
            <p:grpSpPr>
              <a:xfrm>
                <a:off x="7139032" y="238923"/>
                <a:ext cx="4368161" cy="2111905"/>
                <a:chOff x="7139032" y="238923"/>
                <a:chExt cx="4368161" cy="2111905"/>
              </a:xfrm>
            </p:grpSpPr>
            <p:sp>
              <p:nvSpPr>
                <p:cNvPr id="104" name="Arc 103"/>
                <p:cNvSpPr/>
                <p:nvPr/>
              </p:nvSpPr>
              <p:spPr>
                <a:xfrm rot="4995754">
                  <a:off x="7116069" y="1196614"/>
                  <a:ext cx="1177177" cy="1131251"/>
                </a:xfrm>
                <a:prstGeom prst="arc">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808080"/>
                    </a:solidFill>
                    <a:latin typeface="Segoe UI" panose="020B0502040204020203" pitchFamily="34" charset="0"/>
                    <a:ea typeface="Segoe UI" panose="020B0502040204020203" pitchFamily="34" charset="0"/>
                    <a:cs typeface="Segoe UI" panose="020B0502040204020203" pitchFamily="34" charset="0"/>
                  </a:endParaRPr>
                </a:p>
              </p:txBody>
            </p:sp>
            <p:sp>
              <p:nvSpPr>
                <p:cNvPr id="105" name="Left Bracket 104"/>
                <p:cNvSpPr/>
                <p:nvPr/>
              </p:nvSpPr>
              <p:spPr>
                <a:xfrm rot="16200000">
                  <a:off x="9206161" y="-611366"/>
                  <a:ext cx="313238" cy="4288826"/>
                </a:xfrm>
                <a:prstGeom prst="leftBracket">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808080"/>
                    </a:solidFill>
                    <a:latin typeface="Segoe UI" panose="020B0502040204020203" pitchFamily="34" charset="0"/>
                    <a:ea typeface="Segoe UI" panose="020B0502040204020203" pitchFamily="34" charset="0"/>
                    <a:cs typeface="Segoe UI" panose="020B0502040204020203" pitchFamily="34" charset="0"/>
                  </a:endParaRPr>
                </a:p>
              </p:txBody>
            </p:sp>
            <p:pic>
              <p:nvPicPr>
                <p:cNvPr id="106" name="Picture 105"/>
                <p:cNvPicPr>
                  <a:picLocks noChangeAspect="1"/>
                </p:cNvPicPr>
                <p:nvPr/>
              </p:nvPicPr>
              <p:blipFill rotWithShape="1">
                <a:blip r:embed="rId13"/>
                <a:srcRect b="27018"/>
                <a:stretch/>
              </p:blipFill>
              <p:spPr>
                <a:xfrm>
                  <a:off x="7459302" y="777783"/>
                  <a:ext cx="724032" cy="493484"/>
                </a:xfrm>
                <a:prstGeom prst="rect">
                  <a:avLst/>
                </a:prstGeom>
              </p:spPr>
            </p:pic>
            <p:pic>
              <p:nvPicPr>
                <p:cNvPr id="107" name="Picture 106"/>
                <p:cNvPicPr>
                  <a:picLocks noChangeAspect="1"/>
                </p:cNvPicPr>
                <p:nvPr/>
              </p:nvPicPr>
              <p:blipFill>
                <a:blip r:embed="rId14"/>
                <a:stretch>
                  <a:fillRect/>
                </a:stretch>
              </p:blipFill>
              <p:spPr>
                <a:xfrm>
                  <a:off x="9504437" y="777302"/>
                  <a:ext cx="620605" cy="476805"/>
                </a:xfrm>
                <a:prstGeom prst="rect">
                  <a:avLst/>
                </a:prstGeom>
              </p:spPr>
            </p:pic>
            <p:pic>
              <p:nvPicPr>
                <p:cNvPr id="108" name="Picture 107"/>
                <p:cNvPicPr>
                  <a:picLocks noChangeAspect="1"/>
                </p:cNvPicPr>
                <p:nvPr/>
              </p:nvPicPr>
              <p:blipFill>
                <a:blip r:embed="rId15"/>
                <a:stretch>
                  <a:fillRect/>
                </a:stretch>
              </p:blipFill>
              <p:spPr>
                <a:xfrm>
                  <a:off x="10619364" y="764350"/>
                  <a:ext cx="651486" cy="479541"/>
                </a:xfrm>
                <a:prstGeom prst="rect">
                  <a:avLst/>
                </a:prstGeom>
              </p:spPr>
            </p:pic>
            <p:sp>
              <p:nvSpPr>
                <p:cNvPr id="109" name="Rectangle 108">
                  <a:extLst>
                    <a:ext uri="{FF2B5EF4-FFF2-40B4-BE49-F238E27FC236}">
                      <a16:creationId xmlns:a16="http://schemas.microsoft.com/office/drawing/2014/main" id="{FF3BD5F0-F3D7-43C8-BE5A-FF9DB8194BB7}"/>
                    </a:ext>
                  </a:extLst>
                </p:cNvPr>
                <p:cNvSpPr/>
                <p:nvPr/>
              </p:nvSpPr>
              <p:spPr>
                <a:xfrm>
                  <a:off x="8566290" y="238923"/>
                  <a:ext cx="2228623" cy="492443"/>
                </a:xfrm>
                <a:prstGeom prst="rect">
                  <a:avLst/>
                </a:prstGeom>
              </p:spPr>
              <p:txBody>
                <a:bodyPr wrap="non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Access &amp; User Interface</a:t>
                  </a:r>
                </a:p>
                <a:p>
                  <a:pPr algn="ctr"/>
                  <a:r>
                    <a:rPr lang="en-IN" sz="1200" b="1" i="1" dirty="0">
                      <a:solidFill>
                        <a:schemeClr val="tx2"/>
                      </a:solidFill>
                      <a:latin typeface="Segoe UI" panose="020B0502040204020203" pitchFamily="34" charset="0"/>
                      <a:ea typeface="Segoe UI" panose="020B0502040204020203" pitchFamily="34" charset="0"/>
                      <a:cs typeface="Segoe UI" panose="020B0502040204020203" pitchFamily="34" charset="0"/>
                    </a:rPr>
                    <a:t>Provide easy &amp; secure access</a:t>
                  </a:r>
                  <a:endParaRPr lang="en-US" sz="1200" b="1" i="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110" name="Rectangle 109">
                  <a:extLst>
                    <a:ext uri="{FF2B5EF4-FFF2-40B4-BE49-F238E27FC236}">
                      <a16:creationId xmlns:a16="http://schemas.microsoft.com/office/drawing/2014/main" id="{FF3BD5F0-F3D7-43C8-BE5A-FF9DB8194BB7}"/>
                    </a:ext>
                  </a:extLst>
                </p:cNvPr>
                <p:cNvSpPr/>
                <p:nvPr/>
              </p:nvSpPr>
              <p:spPr>
                <a:xfrm>
                  <a:off x="7299334" y="1312415"/>
                  <a:ext cx="1102611" cy="276999"/>
                </a:xfrm>
                <a:prstGeom prst="rect">
                  <a:avLst/>
                </a:prstGeom>
              </p:spPr>
              <p:txBody>
                <a:bodyPr wrap="none">
                  <a:spAutoFit/>
                </a:bodyPr>
                <a:lstStyle/>
                <a:p>
                  <a:pPr algn="ctr"/>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API Gateway</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111" name="Rectangle 110">
                  <a:extLst>
                    <a:ext uri="{FF2B5EF4-FFF2-40B4-BE49-F238E27FC236}">
                      <a16:creationId xmlns:a16="http://schemas.microsoft.com/office/drawing/2014/main" id="{FF3BD5F0-F3D7-43C8-BE5A-FF9DB8194BB7}"/>
                    </a:ext>
                  </a:extLst>
                </p:cNvPr>
                <p:cNvSpPr/>
                <p:nvPr/>
              </p:nvSpPr>
              <p:spPr>
                <a:xfrm>
                  <a:off x="9559157" y="1309490"/>
                  <a:ext cx="489236" cy="276999"/>
                </a:xfrm>
                <a:prstGeom prst="rect">
                  <a:avLst/>
                </a:prstGeom>
              </p:spPr>
              <p:txBody>
                <a:bodyPr wrap="none">
                  <a:spAutoFit/>
                </a:bodyPr>
                <a:lstStyle/>
                <a:p>
                  <a:pPr algn="ctr"/>
                  <a:r>
                    <a:rPr lang="en-IN" sz="1200" b="1">
                      <a:solidFill>
                        <a:srgbClr val="002060"/>
                      </a:solidFill>
                      <a:latin typeface="Segoe UI" panose="020B0502040204020203" pitchFamily="34" charset="0"/>
                      <a:ea typeface="Segoe UI" panose="020B0502040204020203" pitchFamily="34" charset="0"/>
                      <a:cs typeface="Segoe UI" panose="020B0502040204020203" pitchFamily="34" charset="0"/>
                    </a:rPr>
                    <a:t>IAM</a:t>
                  </a:r>
                  <a:endPar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112" name="Rectangle 111">
                  <a:extLst>
                    <a:ext uri="{FF2B5EF4-FFF2-40B4-BE49-F238E27FC236}">
                      <a16:creationId xmlns:a16="http://schemas.microsoft.com/office/drawing/2014/main" id="{FF3BD5F0-F3D7-43C8-BE5A-FF9DB8194BB7}"/>
                    </a:ext>
                  </a:extLst>
                </p:cNvPr>
                <p:cNvSpPr/>
                <p:nvPr/>
              </p:nvSpPr>
              <p:spPr>
                <a:xfrm>
                  <a:off x="10540375" y="1295329"/>
                  <a:ext cx="759567" cy="276999"/>
                </a:xfrm>
                <a:prstGeom prst="rect">
                  <a:avLst/>
                </a:prstGeom>
              </p:spPr>
              <p:txBody>
                <a:bodyPr wrap="none">
                  <a:spAutoFit/>
                </a:bodyPr>
                <a:lstStyle/>
                <a:p>
                  <a:pPr algn="ctr"/>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Cognito</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grpSp>
          <p:pic>
            <p:nvPicPr>
              <p:cNvPr id="100" name="Picture 99"/>
              <p:cNvPicPr>
                <a:picLocks noChangeAspect="1"/>
              </p:cNvPicPr>
              <p:nvPr/>
            </p:nvPicPr>
            <p:blipFill>
              <a:blip r:embed="rId16"/>
              <a:stretch>
                <a:fillRect/>
              </a:stretch>
            </p:blipFill>
            <p:spPr>
              <a:xfrm>
                <a:off x="8562673" y="792061"/>
                <a:ext cx="498404" cy="500895"/>
              </a:xfrm>
              <a:prstGeom prst="rect">
                <a:avLst/>
              </a:prstGeom>
            </p:spPr>
          </p:pic>
        </p:grpSp>
        <p:sp>
          <p:nvSpPr>
            <p:cNvPr id="98" name="Rectangle 97">
              <a:extLst>
                <a:ext uri="{FF2B5EF4-FFF2-40B4-BE49-F238E27FC236}">
                  <a16:creationId xmlns:a16="http://schemas.microsoft.com/office/drawing/2014/main" id="{FF3BD5F0-F3D7-43C8-BE5A-FF9DB8194BB7}"/>
                </a:ext>
              </a:extLst>
            </p:cNvPr>
            <p:cNvSpPr/>
            <p:nvPr/>
          </p:nvSpPr>
          <p:spPr>
            <a:xfrm>
              <a:off x="8396545" y="1309490"/>
              <a:ext cx="761748" cy="276999"/>
            </a:xfrm>
            <a:prstGeom prst="rect">
              <a:avLst/>
            </a:prstGeom>
          </p:spPr>
          <p:txBody>
            <a:bodyPr wrap="none">
              <a:spAutoFit/>
            </a:bodyPr>
            <a:lstStyle/>
            <a:p>
              <a:pPr algn="ctr"/>
              <a:r>
                <a:rPr lang="en-IN" sz="1200" b="1" dirty="0">
                  <a:solidFill>
                    <a:srgbClr val="002060"/>
                  </a:solidFill>
                  <a:latin typeface="Segoe UI" panose="020B0502040204020203" pitchFamily="34" charset="0"/>
                  <a:ea typeface="Segoe UI" panose="020B0502040204020203" pitchFamily="34" charset="0"/>
                  <a:cs typeface="Segoe UI" panose="020B0502040204020203" pitchFamily="34" charset="0"/>
                </a:rPr>
                <a:t>Lambda</a:t>
              </a:r>
              <a:endParaRPr lang="en-US" sz="12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18" name="Group 17"/>
          <p:cNvGrpSpPr/>
          <p:nvPr/>
        </p:nvGrpSpPr>
        <p:grpSpPr>
          <a:xfrm>
            <a:off x="3014145" y="4728155"/>
            <a:ext cx="7728419" cy="1960468"/>
            <a:chOff x="3014145" y="4728155"/>
            <a:chExt cx="7728419" cy="1960468"/>
          </a:xfrm>
        </p:grpSpPr>
        <p:grpSp>
          <p:nvGrpSpPr>
            <p:cNvPr id="52" name="Group 51"/>
            <p:cNvGrpSpPr/>
            <p:nvPr/>
          </p:nvGrpSpPr>
          <p:grpSpPr>
            <a:xfrm>
              <a:off x="3014145" y="5069518"/>
              <a:ext cx="7728419" cy="1619105"/>
              <a:chOff x="3837910" y="4884229"/>
              <a:chExt cx="7728419" cy="1619105"/>
            </a:xfrm>
          </p:grpSpPr>
          <p:sp>
            <p:nvSpPr>
              <p:cNvPr id="53" name="Left Bracket 52"/>
              <p:cNvSpPr/>
              <p:nvPr/>
            </p:nvSpPr>
            <p:spPr>
              <a:xfrm rot="16200000" flipH="1">
                <a:off x="7359113" y="1567858"/>
                <a:ext cx="243257" cy="6876000"/>
              </a:xfrm>
              <a:prstGeom prst="leftBracket">
                <a:avLst/>
              </a:prstGeom>
              <a:ln w="38100">
                <a:solidFill>
                  <a:srgbClr val="04C38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808080">
                      <a:lumMod val="50000"/>
                      <a:lumOff val="50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5" name="Rectangle 54">
                <a:extLst>
                  <a:ext uri="{FF2B5EF4-FFF2-40B4-BE49-F238E27FC236}">
                    <a16:creationId xmlns:a16="http://schemas.microsoft.com/office/drawing/2014/main" id="{FF3BD5F0-F3D7-43C8-BE5A-FF9DB8194BB7}"/>
                  </a:ext>
                </a:extLst>
              </p:cNvPr>
              <p:cNvSpPr/>
              <p:nvPr/>
            </p:nvSpPr>
            <p:spPr>
              <a:xfrm>
                <a:off x="4042741" y="4924390"/>
                <a:ext cx="6876001" cy="492443"/>
              </a:xfrm>
              <a:prstGeom prst="rect">
                <a:avLst/>
              </a:prstGeom>
            </p:spPr>
            <p:txBody>
              <a:bodyPr wrap="squar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Protect and Secure</a:t>
                </a:r>
              </a:p>
              <a:p>
                <a:pPr algn="ctr"/>
                <a:r>
                  <a:rPr lang="en-IN" sz="1200" b="1" i="1" dirty="0">
                    <a:solidFill>
                      <a:schemeClr val="tx2"/>
                    </a:solidFill>
                    <a:latin typeface="Segoe UI" panose="020B0502040204020203" pitchFamily="34" charset="0"/>
                    <a:ea typeface="Segoe UI" panose="020B0502040204020203" pitchFamily="34" charset="0"/>
                    <a:cs typeface="Segoe UI" panose="020B0502040204020203" pitchFamily="34" charset="0"/>
                  </a:rPr>
                  <a:t>Use entitlements to ensure data is secure and users’ identities are verified</a:t>
                </a:r>
                <a:endParaRPr lang="en-US" sz="1200" b="1" i="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pic>
            <p:nvPicPr>
              <p:cNvPr id="56" name="Picture 55"/>
              <p:cNvPicPr>
                <a:picLocks noChangeAspect="1"/>
              </p:cNvPicPr>
              <p:nvPr/>
            </p:nvPicPr>
            <p:blipFill>
              <a:blip r:embed="rId17"/>
              <a:stretch>
                <a:fillRect/>
              </a:stretch>
            </p:blipFill>
            <p:spPr>
              <a:xfrm>
                <a:off x="4391037" y="5463819"/>
                <a:ext cx="669901" cy="560125"/>
              </a:xfrm>
              <a:prstGeom prst="rect">
                <a:avLst/>
              </a:prstGeom>
            </p:spPr>
          </p:pic>
          <p:pic>
            <p:nvPicPr>
              <p:cNvPr id="57" name="Picture 56"/>
              <p:cNvPicPr>
                <a:picLocks noChangeAspect="1"/>
              </p:cNvPicPr>
              <p:nvPr/>
            </p:nvPicPr>
            <p:blipFill>
              <a:blip r:embed="rId18"/>
              <a:stretch>
                <a:fillRect/>
              </a:stretch>
            </p:blipFill>
            <p:spPr>
              <a:xfrm>
                <a:off x="6020424" y="5520044"/>
                <a:ext cx="476250" cy="447675"/>
              </a:xfrm>
              <a:prstGeom prst="rect">
                <a:avLst/>
              </a:prstGeom>
            </p:spPr>
          </p:pic>
          <p:pic>
            <p:nvPicPr>
              <p:cNvPr id="58" name="Picture 57"/>
              <p:cNvPicPr>
                <a:picLocks noChangeAspect="1"/>
              </p:cNvPicPr>
              <p:nvPr/>
            </p:nvPicPr>
            <p:blipFill>
              <a:blip r:embed="rId19"/>
              <a:stretch>
                <a:fillRect/>
              </a:stretch>
            </p:blipFill>
            <p:spPr>
              <a:xfrm>
                <a:off x="7456160" y="5510519"/>
                <a:ext cx="647700" cy="466725"/>
              </a:xfrm>
              <a:prstGeom prst="rect">
                <a:avLst/>
              </a:prstGeom>
            </p:spPr>
          </p:pic>
          <p:pic>
            <p:nvPicPr>
              <p:cNvPr id="59" name="Picture 58"/>
              <p:cNvPicPr>
                <a:picLocks noChangeAspect="1"/>
              </p:cNvPicPr>
              <p:nvPr/>
            </p:nvPicPr>
            <p:blipFill>
              <a:blip r:embed="rId20"/>
              <a:stretch>
                <a:fillRect/>
              </a:stretch>
            </p:blipFill>
            <p:spPr>
              <a:xfrm>
                <a:off x="9063346" y="5510519"/>
                <a:ext cx="523875" cy="466725"/>
              </a:xfrm>
              <a:prstGeom prst="rect">
                <a:avLst/>
              </a:prstGeom>
            </p:spPr>
          </p:pic>
          <p:pic>
            <p:nvPicPr>
              <p:cNvPr id="60" name="Picture 59"/>
              <p:cNvPicPr>
                <a:picLocks noChangeAspect="1"/>
              </p:cNvPicPr>
              <p:nvPr/>
            </p:nvPicPr>
            <p:blipFill>
              <a:blip r:embed="rId21"/>
              <a:stretch>
                <a:fillRect/>
              </a:stretch>
            </p:blipFill>
            <p:spPr>
              <a:xfrm>
                <a:off x="10546708" y="5491469"/>
                <a:ext cx="695325" cy="504825"/>
              </a:xfrm>
              <a:prstGeom prst="rect">
                <a:avLst/>
              </a:prstGeom>
            </p:spPr>
          </p:pic>
          <p:sp>
            <p:nvSpPr>
              <p:cNvPr id="61" name="Rectangle 60">
                <a:extLst>
                  <a:ext uri="{FF2B5EF4-FFF2-40B4-BE49-F238E27FC236}">
                    <a16:creationId xmlns:a16="http://schemas.microsoft.com/office/drawing/2014/main" id="{FF3BD5F0-F3D7-43C8-BE5A-FF9DB8194BB7}"/>
                  </a:ext>
                </a:extLst>
              </p:cNvPr>
              <p:cNvSpPr/>
              <p:nvPr/>
            </p:nvSpPr>
            <p:spPr>
              <a:xfrm>
                <a:off x="3837910" y="5980114"/>
                <a:ext cx="1653018" cy="523220"/>
              </a:xfrm>
              <a:prstGeom prst="rect">
                <a:avLst/>
              </a:prstGeom>
            </p:spPr>
            <p:txBody>
              <a:bodyPr wrap="non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Identity &amp; Access</a:t>
                </a:r>
              </a:p>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Management</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FF3BD5F0-F3D7-43C8-BE5A-FF9DB8194BB7}"/>
                  </a:ext>
                </a:extLst>
              </p:cNvPr>
              <p:cNvSpPr/>
              <p:nvPr/>
            </p:nvSpPr>
            <p:spPr>
              <a:xfrm>
                <a:off x="7240274" y="5980114"/>
                <a:ext cx="1210716" cy="307777"/>
              </a:xfrm>
              <a:prstGeom prst="rect">
                <a:avLst/>
              </a:prstGeom>
            </p:spPr>
            <p:txBody>
              <a:bodyPr wrap="non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CloudWatch</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63" name="Rectangle 62">
                <a:extLst>
                  <a:ext uri="{FF2B5EF4-FFF2-40B4-BE49-F238E27FC236}">
                    <a16:creationId xmlns:a16="http://schemas.microsoft.com/office/drawing/2014/main" id="{FF3BD5F0-F3D7-43C8-BE5A-FF9DB8194BB7}"/>
                  </a:ext>
                </a:extLst>
              </p:cNvPr>
              <p:cNvSpPr/>
              <p:nvPr/>
            </p:nvSpPr>
            <p:spPr>
              <a:xfrm>
                <a:off x="9849321" y="5980114"/>
                <a:ext cx="1717008" cy="523220"/>
              </a:xfrm>
              <a:prstGeom prst="rect">
                <a:avLst/>
              </a:prstGeom>
            </p:spPr>
            <p:txBody>
              <a:bodyPr wrap="non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Key Management </a:t>
                </a:r>
              </a:p>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Service</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64" name="Rectangle 63">
                <a:extLst>
                  <a:ext uri="{FF2B5EF4-FFF2-40B4-BE49-F238E27FC236}">
                    <a16:creationId xmlns:a16="http://schemas.microsoft.com/office/drawing/2014/main" id="{FF3BD5F0-F3D7-43C8-BE5A-FF9DB8194BB7}"/>
                  </a:ext>
                </a:extLst>
              </p:cNvPr>
              <p:cNvSpPr/>
              <p:nvPr/>
            </p:nvSpPr>
            <p:spPr>
              <a:xfrm>
                <a:off x="8681904" y="5980114"/>
                <a:ext cx="1039965" cy="307777"/>
              </a:xfrm>
              <a:prstGeom prst="rect">
                <a:avLst/>
              </a:prstGeom>
            </p:spPr>
            <p:txBody>
              <a:bodyPr wrap="non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CloudTrail</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65" name="Rectangle 64">
                <a:extLst>
                  <a:ext uri="{FF2B5EF4-FFF2-40B4-BE49-F238E27FC236}">
                    <a16:creationId xmlns:a16="http://schemas.microsoft.com/office/drawing/2014/main" id="{FF3BD5F0-F3D7-43C8-BE5A-FF9DB8194BB7}"/>
                  </a:ext>
                </a:extLst>
              </p:cNvPr>
              <p:cNvSpPr/>
              <p:nvPr/>
            </p:nvSpPr>
            <p:spPr>
              <a:xfrm>
                <a:off x="5660516" y="5980114"/>
                <a:ext cx="1418934" cy="523220"/>
              </a:xfrm>
              <a:prstGeom prst="rect">
                <a:avLst/>
              </a:prstGeom>
            </p:spPr>
            <p:txBody>
              <a:bodyPr wrap="squar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Security Token </a:t>
                </a:r>
              </a:p>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Service</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grpSp>
        <p:cxnSp>
          <p:nvCxnSpPr>
            <p:cNvPr id="119" name="Straight Connector 118"/>
            <p:cNvCxnSpPr/>
            <p:nvPr/>
          </p:nvCxnSpPr>
          <p:spPr>
            <a:xfrm>
              <a:off x="6351635" y="4728155"/>
              <a:ext cx="0" cy="360000"/>
            </a:xfrm>
            <a:prstGeom prst="line">
              <a:avLst/>
            </a:prstGeom>
            <a:ln w="38100">
              <a:solidFill>
                <a:srgbClr val="04C387"/>
              </a:solidFill>
            </a:ln>
          </p:spPr>
          <p:style>
            <a:lnRef idx="1">
              <a:schemeClr val="accent1"/>
            </a:lnRef>
            <a:fillRef idx="0">
              <a:schemeClr val="accent1"/>
            </a:fillRef>
            <a:effectRef idx="0">
              <a:schemeClr val="accent1"/>
            </a:effectRef>
            <a:fontRef idx="minor">
              <a:schemeClr val="tx1"/>
            </a:fontRef>
          </p:style>
        </p:cxnSp>
      </p:grpSp>
      <p:pic>
        <p:nvPicPr>
          <p:cNvPr id="121" name="Picture 120" descr="C:\Users\lavanya.dillibabu\Desktop\bucket.png">
            <a:extLst>
              <a:ext uri="{FF2B5EF4-FFF2-40B4-BE49-F238E27FC236}">
                <a16:creationId xmlns:a16="http://schemas.microsoft.com/office/drawing/2014/main" id="{BCAC65D8-AA18-461E-90C3-D09A0E2A4BC2}"/>
              </a:ext>
            </a:extLst>
          </p:cNvPr>
          <p:cNvPicPr/>
          <p:nvPr/>
        </p:nvPicPr>
        <p:blipFill rotWithShape="1">
          <a:blip r:embed="rId22" cstate="print">
            <a:extLst>
              <a:ext uri="{28A0092B-C50C-407E-A947-70E740481C1C}">
                <a14:useLocalDpi xmlns:a14="http://schemas.microsoft.com/office/drawing/2010/main" val="0"/>
              </a:ext>
            </a:extLst>
          </a:blip>
          <a:srcRect l="16507" t="15545" r="17949" b="18430"/>
          <a:stretch/>
        </p:blipFill>
        <p:spPr bwMode="auto">
          <a:xfrm>
            <a:off x="1734959" y="2383630"/>
            <a:ext cx="449620" cy="481460"/>
          </a:xfrm>
          <a:prstGeom prst="rect">
            <a:avLst/>
          </a:prstGeom>
          <a:noFill/>
          <a:ln>
            <a:noFill/>
          </a:ln>
          <a:extLst>
            <a:ext uri="{53640926-AAD7-44d8-BBD7-CCE9431645EC}">
              <a14:shadowObscured xmlns="" xmlns:a14="http://schemas.microsoft.com/office/drawing/2010/main"/>
            </a:ext>
          </a:extLst>
        </p:spPr>
      </p:pic>
      <p:pic>
        <p:nvPicPr>
          <p:cNvPr id="122" name="Picture 121" descr="C:\Users\lavanya.dillibabu\Desktop\redshift.png">
            <a:extLst>
              <a:ext uri="{FF2B5EF4-FFF2-40B4-BE49-F238E27FC236}">
                <a16:creationId xmlns:a16="http://schemas.microsoft.com/office/drawing/2014/main" id="{0044A2C3-77C1-426E-83BC-03509BE28CBC}"/>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47838" y="3259391"/>
            <a:ext cx="449620" cy="439827"/>
          </a:xfrm>
          <a:prstGeom prst="rect">
            <a:avLst/>
          </a:prstGeom>
          <a:noFill/>
          <a:ln>
            <a:noFill/>
          </a:ln>
        </p:spPr>
      </p:pic>
      <p:sp>
        <p:nvSpPr>
          <p:cNvPr id="123" name="Rectangle 122">
            <a:extLst>
              <a:ext uri="{FF2B5EF4-FFF2-40B4-BE49-F238E27FC236}">
                <a16:creationId xmlns:a16="http://schemas.microsoft.com/office/drawing/2014/main" id="{84244FB1-EE5E-4C32-BF21-D1CD28AB8AD0}"/>
              </a:ext>
            </a:extLst>
          </p:cNvPr>
          <p:cNvSpPr/>
          <p:nvPr/>
        </p:nvSpPr>
        <p:spPr>
          <a:xfrm>
            <a:off x="1502765" y="3783010"/>
            <a:ext cx="962358" cy="307777"/>
          </a:xfrm>
          <a:prstGeom prst="rect">
            <a:avLst/>
          </a:prstGeom>
        </p:spPr>
        <p:txBody>
          <a:bodyPr wrap="squar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RedShift</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124" name="Rectangle 123">
            <a:extLst>
              <a:ext uri="{FF2B5EF4-FFF2-40B4-BE49-F238E27FC236}">
                <a16:creationId xmlns:a16="http://schemas.microsoft.com/office/drawing/2014/main" id="{2B6FC39D-12E2-4C7B-87C4-A55589149ECA}"/>
              </a:ext>
            </a:extLst>
          </p:cNvPr>
          <p:cNvSpPr/>
          <p:nvPr/>
        </p:nvSpPr>
        <p:spPr>
          <a:xfrm>
            <a:off x="1502765" y="2862623"/>
            <a:ext cx="873633" cy="312976"/>
          </a:xfrm>
          <a:prstGeom prst="rect">
            <a:avLst/>
          </a:prstGeom>
        </p:spPr>
        <p:txBody>
          <a:bodyPr wrap="squar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S3</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125" name="Rectangle: Rounded Corners 2">
            <a:extLst>
              <a:ext uri="{FF2B5EF4-FFF2-40B4-BE49-F238E27FC236}">
                <a16:creationId xmlns:a16="http://schemas.microsoft.com/office/drawing/2014/main" id="{19BECE64-7E7F-40CF-92F9-546CDC824D1B}"/>
              </a:ext>
            </a:extLst>
          </p:cNvPr>
          <p:cNvSpPr/>
          <p:nvPr/>
        </p:nvSpPr>
        <p:spPr>
          <a:xfrm>
            <a:off x="1565837" y="2295415"/>
            <a:ext cx="813622" cy="2020045"/>
          </a:xfrm>
          <a:prstGeom prst="round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38AB5AC1-DED8-48D6-A3AC-E3399E41E2B5}"/>
              </a:ext>
            </a:extLst>
          </p:cNvPr>
          <p:cNvSpPr/>
          <p:nvPr/>
        </p:nvSpPr>
        <p:spPr>
          <a:xfrm>
            <a:off x="1216611" y="4410722"/>
            <a:ext cx="1589346" cy="523220"/>
          </a:xfrm>
          <a:prstGeom prst="rect">
            <a:avLst/>
          </a:prstGeom>
        </p:spPr>
        <p:txBody>
          <a:bodyPr wrap="squar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Input Data Sources</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8CE7C9A4-9774-4885-91D1-27A940D8CFBD}"/>
              </a:ext>
            </a:extLst>
          </p:cNvPr>
          <p:cNvSpPr/>
          <p:nvPr/>
        </p:nvSpPr>
        <p:spPr>
          <a:xfrm>
            <a:off x="2836395" y="2487991"/>
            <a:ext cx="1686025" cy="1558342"/>
          </a:xfrm>
          <a:prstGeom prst="rect">
            <a:avLst/>
          </a:prstGeom>
          <a:solidFill>
            <a:srgbClr val="345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prstClr val="white"/>
                </a:solidFill>
                <a:latin typeface="Segoe UI" panose="020B0502040204020203" pitchFamily="34" charset="0"/>
                <a:ea typeface="Segoe UI" panose="020B0502040204020203" pitchFamily="34" charset="0"/>
                <a:cs typeface="Segoe UI" panose="020B0502040204020203" pitchFamily="34" charset="0"/>
              </a:rPr>
              <a:t>Gravity : Repository Backend Code</a:t>
            </a:r>
          </a:p>
          <a:p>
            <a:endParaRPr lang="en-US" sz="120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a:p>
            <a:r>
              <a:rPr lang="en-US" sz="1200" dirty="0">
                <a:solidFill>
                  <a:prstClr val="white"/>
                </a:solidFill>
                <a:latin typeface="Segoe UI" panose="020B0502040204020203" pitchFamily="34" charset="0"/>
                <a:ea typeface="Segoe UI" panose="020B0502040204020203" pitchFamily="34" charset="0"/>
                <a:cs typeface="Segoe UI" panose="020B0502040204020203" pitchFamily="34" charset="0"/>
              </a:rPr>
              <a:t>Pull data from different sources into centralized repository in a optimized way</a:t>
            </a:r>
          </a:p>
          <a:p>
            <a:endParaRPr lang="en-US" sz="120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129" name="Rectangle 128">
            <a:extLst>
              <a:ext uri="{FF2B5EF4-FFF2-40B4-BE49-F238E27FC236}">
                <a16:creationId xmlns:a16="http://schemas.microsoft.com/office/drawing/2014/main" id="{D951856B-254D-4873-A818-80F531B025A5}"/>
              </a:ext>
            </a:extLst>
          </p:cNvPr>
          <p:cNvSpPr/>
          <p:nvPr/>
        </p:nvSpPr>
        <p:spPr>
          <a:xfrm>
            <a:off x="10505274" y="3508268"/>
            <a:ext cx="1063788" cy="523220"/>
          </a:xfrm>
          <a:prstGeom prst="rect">
            <a:avLst/>
          </a:prstGeom>
        </p:spPr>
        <p:txBody>
          <a:bodyPr wrap="squar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Machine </a:t>
            </a:r>
          </a:p>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Learning</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pic>
        <p:nvPicPr>
          <p:cNvPr id="130" name="Picture 129">
            <a:extLst>
              <a:ext uri="{FF2B5EF4-FFF2-40B4-BE49-F238E27FC236}">
                <a16:creationId xmlns:a16="http://schemas.microsoft.com/office/drawing/2014/main" id="{B47374C3-791F-4DF5-B96F-8EA6D37733E3}"/>
              </a:ext>
            </a:extLst>
          </p:cNvPr>
          <p:cNvPicPr>
            <a:picLocks noChangeAspect="1"/>
          </p:cNvPicPr>
          <p:nvPr/>
        </p:nvPicPr>
        <p:blipFill>
          <a:blip r:embed="rId23"/>
          <a:stretch>
            <a:fillRect/>
          </a:stretch>
        </p:blipFill>
        <p:spPr>
          <a:xfrm>
            <a:off x="10735788" y="3003366"/>
            <a:ext cx="611357" cy="562054"/>
          </a:xfrm>
          <a:prstGeom prst="rect">
            <a:avLst/>
          </a:prstGeom>
        </p:spPr>
      </p:pic>
      <p:sp>
        <p:nvSpPr>
          <p:cNvPr id="2" name="Slide Number Placeholder 1">
            <a:extLst>
              <a:ext uri="{FF2B5EF4-FFF2-40B4-BE49-F238E27FC236}">
                <a16:creationId xmlns:a16="http://schemas.microsoft.com/office/drawing/2014/main" id="{91732E49-E77C-4EE0-8345-6073CEAF74F4}"/>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13</a:t>
            </a:fld>
            <a:endParaRPr lang="en-US" dirty="0">
              <a:solidFill>
                <a:prstClr val="black">
                  <a:tint val="75000"/>
                </a:prstClr>
              </a:solidFill>
            </a:endParaRPr>
          </a:p>
        </p:txBody>
      </p:sp>
      <p:grpSp>
        <p:nvGrpSpPr>
          <p:cNvPr id="3" name="Group 2">
            <a:extLst>
              <a:ext uri="{FF2B5EF4-FFF2-40B4-BE49-F238E27FC236}">
                <a16:creationId xmlns:a16="http://schemas.microsoft.com/office/drawing/2014/main" id="{D0EF0A60-4E66-478A-A370-ECBB60F66363}"/>
              </a:ext>
            </a:extLst>
          </p:cNvPr>
          <p:cNvGrpSpPr/>
          <p:nvPr/>
        </p:nvGrpSpPr>
        <p:grpSpPr>
          <a:xfrm>
            <a:off x="1417100" y="5171623"/>
            <a:ext cx="1371466" cy="1596119"/>
            <a:chOff x="1417100" y="5171623"/>
            <a:chExt cx="1371466" cy="1596119"/>
          </a:xfrm>
        </p:grpSpPr>
        <p:pic>
          <p:nvPicPr>
            <p:cNvPr id="114" name="Picture 113">
              <a:extLst>
                <a:ext uri="{FF2B5EF4-FFF2-40B4-BE49-F238E27FC236}">
                  <a16:creationId xmlns:a16="http://schemas.microsoft.com/office/drawing/2014/main" id="{3F356382-67E8-4817-8DE0-9BABD617976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542433" y="5171623"/>
              <a:ext cx="1230876" cy="1230876"/>
            </a:xfrm>
            <a:prstGeom prst="rect">
              <a:avLst/>
            </a:prstGeom>
          </p:spPr>
        </p:pic>
        <p:sp>
          <p:nvSpPr>
            <p:cNvPr id="115" name="Rectangle 114">
              <a:extLst>
                <a:ext uri="{FF2B5EF4-FFF2-40B4-BE49-F238E27FC236}">
                  <a16:creationId xmlns:a16="http://schemas.microsoft.com/office/drawing/2014/main" id="{CDF3407F-0A90-44EB-81CC-8366314A1888}"/>
                </a:ext>
              </a:extLst>
            </p:cNvPr>
            <p:cNvSpPr/>
            <p:nvPr/>
          </p:nvSpPr>
          <p:spPr>
            <a:xfrm>
              <a:off x="1417100" y="6459965"/>
              <a:ext cx="1371466" cy="307777"/>
            </a:xfrm>
            <a:prstGeom prst="rect">
              <a:avLst/>
            </a:prstGeom>
          </p:spPr>
          <p:txBody>
            <a:bodyPr wrap="none">
              <a:spAutoFit/>
            </a:bodyPr>
            <a:lstStyle/>
            <a:p>
              <a:pPr algn="ctr"/>
              <a:r>
                <a:rPr lang="en-IN" sz="1400" b="1" dirty="0">
                  <a:solidFill>
                    <a:srgbClr val="002060"/>
                  </a:solidFill>
                  <a:latin typeface="Segoe UI" panose="020B0502040204020203" pitchFamily="34" charset="0"/>
                  <a:ea typeface="Segoe UI" panose="020B0502040204020203" pitchFamily="34" charset="0"/>
                  <a:cs typeface="Segoe UI" panose="020B0502040204020203" pitchFamily="34" charset="0"/>
                </a:rPr>
                <a:t>User Interface</a:t>
              </a:r>
              <a:endParaRPr lang="en-US" sz="1400" b="1" dirty="0">
                <a:solidFill>
                  <a:srgbClr val="002060"/>
                </a:solidFill>
                <a:latin typeface="Segoe UI" panose="020B0502040204020203" pitchFamily="34"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15188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42E7F3-8466-4DA8-8497-61A7BA11501E}"/>
              </a:ext>
            </a:extLst>
          </p:cNvPr>
          <p:cNvSpPr>
            <a:spLocks noGrp="1"/>
          </p:cNvSpPr>
          <p:nvPr>
            <p:ph type="title"/>
          </p:nvPr>
        </p:nvSpPr>
        <p:spPr/>
        <p:txBody>
          <a:bodyPr/>
          <a:lstStyle/>
          <a:p>
            <a:r>
              <a:rPr lang="en-IN" dirty="0"/>
              <a:t>Snapshot of Select Projects </a:t>
            </a:r>
            <a:br>
              <a:rPr lang="en-IN" dirty="0"/>
            </a:br>
            <a:r>
              <a:rPr lang="en-IN" dirty="0"/>
              <a:t>Data Engineering</a:t>
            </a:r>
          </a:p>
        </p:txBody>
      </p:sp>
      <p:sp>
        <p:nvSpPr>
          <p:cNvPr id="4" name="Slide Number Placeholder 3">
            <a:extLst>
              <a:ext uri="{FF2B5EF4-FFF2-40B4-BE49-F238E27FC236}">
                <a16:creationId xmlns:a16="http://schemas.microsoft.com/office/drawing/2014/main" id="{099D1821-1175-423E-930D-AA3425CCEE70}"/>
              </a:ext>
            </a:extLst>
          </p:cNvPr>
          <p:cNvSpPr>
            <a:spLocks noGrp="1"/>
          </p:cNvSpPr>
          <p:nvPr>
            <p:ph type="sldNum" sz="quarter" idx="4294967295"/>
          </p:nvPr>
        </p:nvSpPr>
        <p:spPr>
          <a:xfrm>
            <a:off x="9448800" y="6356350"/>
            <a:ext cx="2743200" cy="365125"/>
          </a:xfrm>
        </p:spPr>
        <p:txBody>
          <a:bodyPr/>
          <a:lstStyle/>
          <a:p>
            <a:fld id="{70B2C2F8-CC18-47EA-B40B-1FF889930AA6}" type="slidenum">
              <a:rPr lang="en-US" smtClean="0">
                <a:solidFill>
                  <a:prstClr val="black">
                    <a:tint val="75000"/>
                  </a:prstClr>
                </a:solidFill>
              </a:rPr>
              <a:pPr/>
              <a:t>14</a:t>
            </a:fld>
            <a:endParaRPr lang="en-US" dirty="0">
              <a:solidFill>
                <a:prstClr val="black">
                  <a:tint val="75000"/>
                </a:prstClr>
              </a:solidFill>
            </a:endParaRPr>
          </a:p>
        </p:txBody>
      </p:sp>
      <p:pic>
        <p:nvPicPr>
          <p:cNvPr id="7" name="Picture 6">
            <a:extLst>
              <a:ext uri="{FF2B5EF4-FFF2-40B4-BE49-F238E27FC236}">
                <a16:creationId xmlns:a16="http://schemas.microsoft.com/office/drawing/2014/main" id="{7DE066A1-3659-4EDD-A018-1C07A43A41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8251" y="-16221"/>
            <a:ext cx="1127357" cy="797171"/>
          </a:xfrm>
          <a:prstGeom prst="rect">
            <a:avLst/>
          </a:prstGeom>
        </p:spPr>
      </p:pic>
    </p:spTree>
    <p:extLst>
      <p:ext uri="{BB962C8B-B14F-4D97-AF65-F5344CB8AC3E}">
        <p14:creationId xmlns:p14="http://schemas.microsoft.com/office/powerpoint/2010/main" val="3412255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87F1C0-4E42-4228-9E74-481A8EBF31ED}"/>
              </a:ext>
            </a:extLst>
          </p:cNvPr>
          <p:cNvSpPr>
            <a:spLocks noGrp="1"/>
          </p:cNvSpPr>
          <p:nvPr>
            <p:ph type="title"/>
          </p:nvPr>
        </p:nvSpPr>
        <p:spPr/>
        <p:txBody>
          <a:bodyPr/>
          <a:lstStyle/>
          <a:p>
            <a:r>
              <a:rPr lang="en-IN" dirty="0"/>
              <a:t>Snapshot of Select Projects : Data Engineering</a:t>
            </a:r>
            <a:endParaRPr lang="en-US" dirty="0"/>
          </a:p>
        </p:txBody>
      </p:sp>
      <p:sp>
        <p:nvSpPr>
          <p:cNvPr id="2" name="Slide Number Placeholder 1">
            <a:extLst>
              <a:ext uri="{FF2B5EF4-FFF2-40B4-BE49-F238E27FC236}">
                <a16:creationId xmlns:a16="http://schemas.microsoft.com/office/drawing/2014/main" id="{A217C0BF-4D88-4027-B255-BFBD5B5C36EF}"/>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15</a:t>
            </a:fld>
            <a:endParaRPr lang="en-US" dirty="0">
              <a:solidFill>
                <a:prstClr val="black">
                  <a:tint val="75000"/>
                </a:prstClr>
              </a:solidFill>
            </a:endParaRPr>
          </a:p>
        </p:txBody>
      </p:sp>
      <p:sp>
        <p:nvSpPr>
          <p:cNvPr id="74" name="Rounded Rectangle 5">
            <a:extLst>
              <a:ext uri="{FF2B5EF4-FFF2-40B4-BE49-F238E27FC236}">
                <a16:creationId xmlns:a16="http://schemas.microsoft.com/office/drawing/2014/main" id="{DCBED93C-1DC4-4B96-94D7-A332D471FCD1}"/>
              </a:ext>
            </a:extLst>
          </p:cNvPr>
          <p:cNvSpPr/>
          <p:nvPr/>
        </p:nvSpPr>
        <p:spPr>
          <a:xfrm>
            <a:off x="4674321" y="1212715"/>
            <a:ext cx="3024000" cy="5184000"/>
          </a:xfrm>
          <a:prstGeom prst="roundRect">
            <a:avLst>
              <a:gd name="adj" fmla="val 0"/>
            </a:avLst>
          </a:prstGeom>
          <a:solidFill>
            <a:schemeClr val="accent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gn="ct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gn="ct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gn="ct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gn="ct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76" name="Rounded Rectangle 9">
            <a:extLst>
              <a:ext uri="{FF2B5EF4-FFF2-40B4-BE49-F238E27FC236}">
                <a16:creationId xmlns:a16="http://schemas.microsoft.com/office/drawing/2014/main" id="{EA4F2C6F-AC96-4BC0-822D-3586A82937D1}"/>
              </a:ext>
            </a:extLst>
          </p:cNvPr>
          <p:cNvSpPr/>
          <p:nvPr/>
        </p:nvSpPr>
        <p:spPr>
          <a:xfrm>
            <a:off x="4682481" y="1214324"/>
            <a:ext cx="3024000" cy="1098664"/>
          </a:xfrm>
          <a:prstGeom prst="roundRect">
            <a:avLst>
              <a:gd name="adj" fmla="val 0"/>
            </a:avLst>
          </a:prstGeom>
          <a:solidFill>
            <a:schemeClr val="accent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Segoe UI Semibold" panose="020B0702040204020203" pitchFamily="34" charset="0"/>
              <a:cs typeface="Segoe UI Light" panose="020B0502040204020203" pitchFamily="34" charset="0"/>
            </a:endParaRPr>
          </a:p>
          <a:p>
            <a:pPr algn="ctr"/>
            <a:endParaRPr lang="en-IN" b="1" dirty="0">
              <a:solidFill>
                <a:schemeClr val="bg1"/>
              </a:solidFill>
              <a:latin typeface="Segoe UI Semibold" panose="020B0702040204020203" pitchFamily="34" charset="0"/>
              <a:cs typeface="Segoe UI Light" panose="020B0502040204020203" pitchFamily="34" charset="0"/>
            </a:endParaRPr>
          </a:p>
          <a:p>
            <a:pPr algn="ctr"/>
            <a:endParaRPr lang="en-IN" b="1" dirty="0">
              <a:solidFill>
                <a:schemeClr val="bg1"/>
              </a:solidFill>
              <a:latin typeface="Segoe UI Semibold" panose="020B0702040204020203" pitchFamily="34" charset="0"/>
              <a:cs typeface="Segoe UI Light" panose="020B0502040204020203" pitchFamily="34" charset="0"/>
            </a:endParaRPr>
          </a:p>
          <a:p>
            <a:pPr algn="ctr"/>
            <a:r>
              <a:rPr lang="en-IN" b="1" dirty="0">
                <a:solidFill>
                  <a:schemeClr val="bg1"/>
                </a:solidFill>
                <a:latin typeface="Segoe UI Semibold" panose="020B0702040204020203" pitchFamily="34" charset="0"/>
                <a:cs typeface="Segoe UI Light" panose="020B0502040204020203" pitchFamily="34" charset="0"/>
              </a:rPr>
              <a:t>Warner Bros</a:t>
            </a:r>
          </a:p>
        </p:txBody>
      </p:sp>
      <p:sp>
        <p:nvSpPr>
          <p:cNvPr id="88" name="Rounded Rectangle 9">
            <a:extLst>
              <a:ext uri="{FF2B5EF4-FFF2-40B4-BE49-F238E27FC236}">
                <a16:creationId xmlns:a16="http://schemas.microsoft.com/office/drawing/2014/main" id="{A7F4BBCF-908A-4062-82E7-DF93541A1BB1}"/>
              </a:ext>
            </a:extLst>
          </p:cNvPr>
          <p:cNvSpPr/>
          <p:nvPr/>
        </p:nvSpPr>
        <p:spPr>
          <a:xfrm>
            <a:off x="4674320" y="5921435"/>
            <a:ext cx="3024000" cy="468348"/>
          </a:xfrm>
          <a:prstGeom prst="roundRect">
            <a:avLst>
              <a:gd name="adj" fmla="val 0"/>
            </a:avLst>
          </a:prstGeom>
          <a:solidFill>
            <a:schemeClr val="accent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6" name="Rounded Rectangle 5">
            <a:extLst>
              <a:ext uri="{FF2B5EF4-FFF2-40B4-BE49-F238E27FC236}">
                <a16:creationId xmlns:a16="http://schemas.microsoft.com/office/drawing/2014/main" id="{7D170428-6B35-44EB-971F-1B5A0D2C8FA3}"/>
              </a:ext>
            </a:extLst>
          </p:cNvPr>
          <p:cNvSpPr/>
          <p:nvPr/>
        </p:nvSpPr>
        <p:spPr>
          <a:xfrm>
            <a:off x="936084" y="1212715"/>
            <a:ext cx="3024000" cy="5184000"/>
          </a:xfrm>
          <a:prstGeom prst="roundRect">
            <a:avLst>
              <a:gd name="adj" fmla="val 0"/>
            </a:avLst>
          </a:prstGeom>
          <a:solidFill>
            <a:srgbClr val="345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gn="ctr"/>
            <a:endParaRPr lang="en-IN"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Rounded Rectangle 9">
            <a:extLst>
              <a:ext uri="{FF2B5EF4-FFF2-40B4-BE49-F238E27FC236}">
                <a16:creationId xmlns:a16="http://schemas.microsoft.com/office/drawing/2014/main" id="{09E7E225-2F61-479D-ACC0-0FB3A277AB1A}"/>
              </a:ext>
            </a:extLst>
          </p:cNvPr>
          <p:cNvSpPr/>
          <p:nvPr/>
        </p:nvSpPr>
        <p:spPr>
          <a:xfrm>
            <a:off x="944245" y="1250731"/>
            <a:ext cx="3024000" cy="1062257"/>
          </a:xfrm>
          <a:prstGeom prst="roundRect">
            <a:avLst>
              <a:gd name="adj" fmla="val 0"/>
            </a:avLst>
          </a:prstGeom>
          <a:solidFill>
            <a:srgbClr val="2F354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Segoe UI Semibold" panose="020B0702040204020203" pitchFamily="34" charset="0"/>
              <a:cs typeface="Segoe UI Light" panose="020B0502040204020203" pitchFamily="34" charset="0"/>
            </a:endParaRPr>
          </a:p>
          <a:p>
            <a:pPr algn="ctr"/>
            <a:endParaRPr lang="en-IN" b="1" dirty="0">
              <a:solidFill>
                <a:schemeClr val="bg1"/>
              </a:solidFill>
              <a:latin typeface="Segoe UI Semibold" panose="020B0702040204020203" pitchFamily="34" charset="0"/>
              <a:cs typeface="Segoe UI Light" panose="020B0502040204020203" pitchFamily="34" charset="0"/>
            </a:endParaRPr>
          </a:p>
          <a:p>
            <a:pPr algn="ctr"/>
            <a:endParaRPr lang="en-IN" b="1" dirty="0">
              <a:solidFill>
                <a:schemeClr val="bg1"/>
              </a:solidFill>
              <a:latin typeface="Segoe UI Semibold" panose="020B0702040204020203" pitchFamily="34" charset="0"/>
              <a:cs typeface="Segoe UI Light" panose="020B0502040204020203" pitchFamily="34" charset="0"/>
            </a:endParaRPr>
          </a:p>
        </p:txBody>
      </p:sp>
      <p:sp>
        <p:nvSpPr>
          <p:cNvPr id="28" name="Rounded Rectangle 9">
            <a:extLst>
              <a:ext uri="{FF2B5EF4-FFF2-40B4-BE49-F238E27FC236}">
                <a16:creationId xmlns:a16="http://schemas.microsoft.com/office/drawing/2014/main" id="{0FB67F54-0DFD-40EC-80AA-D66FF293ECA6}"/>
              </a:ext>
            </a:extLst>
          </p:cNvPr>
          <p:cNvSpPr/>
          <p:nvPr/>
        </p:nvSpPr>
        <p:spPr>
          <a:xfrm>
            <a:off x="936083" y="5921435"/>
            <a:ext cx="3024000" cy="468348"/>
          </a:xfrm>
          <a:prstGeom prst="roundRect">
            <a:avLst>
              <a:gd name="adj" fmla="val 0"/>
            </a:avLst>
          </a:prstGeom>
          <a:solidFill>
            <a:srgbClr val="2F35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8286CAD-C955-4C4E-ABBC-496C5A4BF364}"/>
              </a:ext>
            </a:extLst>
          </p:cNvPr>
          <p:cNvSpPr txBox="1"/>
          <p:nvPr/>
        </p:nvSpPr>
        <p:spPr>
          <a:xfrm>
            <a:off x="240544" y="764216"/>
            <a:ext cx="11454701" cy="369332"/>
          </a:xfrm>
          <a:prstGeom prst="rect">
            <a:avLst/>
          </a:prstGeom>
          <a:noFill/>
        </p:spPr>
        <p:txBody>
          <a:bodyPr wrap="square" rtlCol="0">
            <a:spAutoFit/>
          </a:bodyPr>
          <a:lstStyle/>
          <a:p>
            <a:r>
              <a:rPr lang="en-IN" dirty="0">
                <a:solidFill>
                  <a:schemeClr val="tx2"/>
                </a:solidFill>
                <a:latin typeface="Segoe UI" panose="020B0502040204020203" pitchFamily="34" charset="0"/>
                <a:ea typeface="Segoe UI" panose="020B0502040204020203" pitchFamily="34" charset="0"/>
                <a:cs typeface="Segoe UI" panose="020B0502040204020203" pitchFamily="34" charset="0"/>
              </a:rPr>
              <a:t>Other examples of LatentView’s Data Engineering Expertise</a:t>
            </a:r>
          </a:p>
        </p:txBody>
      </p:sp>
      <p:sp>
        <p:nvSpPr>
          <p:cNvPr id="15" name="Rounded Rectangle 5">
            <a:extLst>
              <a:ext uri="{FF2B5EF4-FFF2-40B4-BE49-F238E27FC236}">
                <a16:creationId xmlns:a16="http://schemas.microsoft.com/office/drawing/2014/main" id="{4F0F8BF6-578F-498D-835C-3315E06A5DA9}"/>
              </a:ext>
            </a:extLst>
          </p:cNvPr>
          <p:cNvSpPr/>
          <p:nvPr/>
        </p:nvSpPr>
        <p:spPr>
          <a:xfrm>
            <a:off x="8412557" y="1212715"/>
            <a:ext cx="3024000" cy="5184000"/>
          </a:xfrm>
          <a:prstGeom prst="roundRect">
            <a:avLst>
              <a:gd name="adj" fmla="val 0"/>
            </a:avLst>
          </a:prstGeom>
          <a:solidFill>
            <a:schemeClr val="bg1">
              <a:lumMod val="50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6" name="Rounded Rectangle 9">
            <a:extLst>
              <a:ext uri="{FF2B5EF4-FFF2-40B4-BE49-F238E27FC236}">
                <a16:creationId xmlns:a16="http://schemas.microsoft.com/office/drawing/2014/main" id="{F8B7F48E-F3C3-4547-846A-C93DB633CCC5}"/>
              </a:ext>
            </a:extLst>
          </p:cNvPr>
          <p:cNvSpPr/>
          <p:nvPr/>
        </p:nvSpPr>
        <p:spPr>
          <a:xfrm>
            <a:off x="8412556" y="1214324"/>
            <a:ext cx="3024000" cy="1098664"/>
          </a:xfrm>
          <a:prstGeom prst="roundRect">
            <a:avLst>
              <a:gd name="adj" fmla="val 0"/>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Segoe UI Semibold" panose="020B0702040204020203" pitchFamily="34" charset="0"/>
              <a:cs typeface="Segoe UI Light" panose="020B0502040204020203" pitchFamily="34" charset="0"/>
            </a:endParaRPr>
          </a:p>
          <a:p>
            <a:pPr algn="ctr"/>
            <a:endParaRPr lang="en-IN" b="1" dirty="0">
              <a:solidFill>
                <a:schemeClr val="bg1"/>
              </a:solidFill>
              <a:latin typeface="Segoe UI Semibold" panose="020B0702040204020203" pitchFamily="34" charset="0"/>
              <a:cs typeface="Segoe UI Light" panose="020B0502040204020203" pitchFamily="34" charset="0"/>
            </a:endParaRPr>
          </a:p>
          <a:p>
            <a:pPr algn="ctr"/>
            <a:endParaRPr lang="en-IN" b="1" dirty="0">
              <a:solidFill>
                <a:schemeClr val="bg1"/>
              </a:solidFill>
              <a:latin typeface="Segoe UI Semibold" panose="020B0702040204020203" pitchFamily="34" charset="0"/>
              <a:cs typeface="Segoe UI Light" panose="020B0502040204020203" pitchFamily="34" charset="0"/>
            </a:endParaRPr>
          </a:p>
          <a:p>
            <a:pPr algn="ctr"/>
            <a:r>
              <a:rPr lang="en-IN" b="1" dirty="0">
                <a:solidFill>
                  <a:schemeClr val="bg1"/>
                </a:solidFill>
                <a:latin typeface="Segoe UI Semibold" panose="020B0702040204020203" pitchFamily="34" charset="0"/>
                <a:cs typeface="Segoe UI Light" panose="020B0502040204020203" pitchFamily="34" charset="0"/>
              </a:rPr>
              <a:t>Hitachi Vantara</a:t>
            </a:r>
          </a:p>
        </p:txBody>
      </p:sp>
      <p:sp>
        <p:nvSpPr>
          <p:cNvPr id="17" name="Rounded Rectangle 9">
            <a:extLst>
              <a:ext uri="{FF2B5EF4-FFF2-40B4-BE49-F238E27FC236}">
                <a16:creationId xmlns:a16="http://schemas.microsoft.com/office/drawing/2014/main" id="{C15B53E0-6021-4779-98AF-3F0C609EBD25}"/>
              </a:ext>
            </a:extLst>
          </p:cNvPr>
          <p:cNvSpPr/>
          <p:nvPr/>
        </p:nvSpPr>
        <p:spPr>
          <a:xfrm>
            <a:off x="8412556" y="5921435"/>
            <a:ext cx="3024000" cy="468348"/>
          </a:xfrm>
          <a:prstGeom prst="roundRect">
            <a:avLst>
              <a:gd name="adj" fmla="val 0"/>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 name="TextBox 21">
            <a:extLst>
              <a:ext uri="{FF2B5EF4-FFF2-40B4-BE49-F238E27FC236}">
                <a16:creationId xmlns:a16="http://schemas.microsoft.com/office/drawing/2014/main" id="{292637D7-041A-4466-9F0F-8ECF9F9BEDBC}"/>
              </a:ext>
            </a:extLst>
          </p:cNvPr>
          <p:cNvSpPr txBox="1"/>
          <p:nvPr/>
        </p:nvSpPr>
        <p:spPr>
          <a:xfrm>
            <a:off x="936084" y="2322647"/>
            <a:ext cx="3024000" cy="3970318"/>
          </a:xfrm>
          <a:prstGeom prst="rect">
            <a:avLst/>
          </a:prstGeom>
          <a:noFill/>
        </p:spPr>
        <p:txBody>
          <a:bodyPr wrap="square" rtlCol="0">
            <a:spAutoFit/>
          </a:bodyPr>
          <a:lstStyle/>
          <a:p>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Built a high throughput, high volume clickstream data pipeline that enables a 360 degree view of the customer and helps product teams to see deep in to what drives user behaviour and how they can impact it.</a:t>
            </a: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Drives 1/3 of all business insights</a:t>
            </a:r>
          </a:p>
          <a:p>
            <a:pPr marL="171450" indent="-171450">
              <a:buFont typeface="Wingdings" panose="05000000000000000000" pitchFamily="2" charset="2"/>
              <a:buChar char="ü"/>
            </a:pP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Complex queries with sub minute response on TBs of data</a:t>
            </a:r>
          </a:p>
          <a:p>
            <a:pPr marL="171450" indent="-171450">
              <a:buFont typeface="Wingdings" panose="05000000000000000000" pitchFamily="2" charset="2"/>
              <a:buChar char="ü"/>
            </a:pP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10x faster than conventional setup</a:t>
            </a: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id="{B21EF721-F199-4448-808B-124377D1CB62}"/>
              </a:ext>
            </a:extLst>
          </p:cNvPr>
          <p:cNvSpPr txBox="1"/>
          <p:nvPr/>
        </p:nvSpPr>
        <p:spPr>
          <a:xfrm>
            <a:off x="4677937" y="2322647"/>
            <a:ext cx="3024000" cy="4401205"/>
          </a:xfrm>
          <a:prstGeom prst="rect">
            <a:avLst/>
          </a:prstGeom>
          <a:noFill/>
        </p:spPr>
        <p:txBody>
          <a:bodyPr wrap="square" rtlCol="0">
            <a:spAutoFit/>
          </a:bodyPr>
          <a:lstStyle/>
          <a:p>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Provisioned cloud based scalable infrastructure and seamlessly migrated and enabled access of existing VPC’s, Subnets, IAM Users &amp; Roles, Environments, Dashboards etc. supporting the digital supply chain processes for Home Entertainment </a:t>
            </a: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Enabled fast analytical querying, particularly on large datasets</a:t>
            </a: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Ensured on-time delivery of the digital contents resulting in $500K annual savings</a:t>
            </a:r>
          </a:p>
          <a:p>
            <a:pPr marL="171450" indent="-171450">
              <a:buFont typeface="Wingdings" panose="05000000000000000000" pitchFamily="2" charset="2"/>
              <a:buChar char="ü"/>
            </a:pP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3DF05412-E378-4A94-ADC7-34052DB0B060}"/>
              </a:ext>
            </a:extLst>
          </p:cNvPr>
          <p:cNvSpPr txBox="1"/>
          <p:nvPr/>
        </p:nvSpPr>
        <p:spPr>
          <a:xfrm>
            <a:off x="8412556" y="2322647"/>
            <a:ext cx="2988000" cy="3323987"/>
          </a:xfrm>
          <a:prstGeom prst="rect">
            <a:avLst/>
          </a:prstGeom>
          <a:noFill/>
        </p:spPr>
        <p:txBody>
          <a:bodyPr wrap="square" rtlCol="0">
            <a:spAutoFit/>
          </a:bodyPr>
          <a:lstStyle/>
          <a:p>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Assessed existing data &amp; reporting architecture of organization and redesigned the architecture and KPI framework inline with business objectives along with a detailed analytics roadmap for the organization.</a:t>
            </a: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Analytics Roadmap</a:t>
            </a:r>
          </a:p>
          <a:p>
            <a:pPr marL="171450" indent="-171450">
              <a:buFont typeface="Wingdings" panose="05000000000000000000" pitchFamily="2" charset="2"/>
              <a:buChar char="ü"/>
            </a:pP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Business &amp; Analytics aligned architecture</a:t>
            </a:r>
          </a:p>
          <a:p>
            <a:pPr marL="171450" indent="-171450">
              <a:buFont typeface="Wingdings" panose="05000000000000000000" pitchFamily="2" charset="2"/>
              <a:buChar char="ü"/>
            </a:pP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Consulting on the ongoing implementation</a:t>
            </a:r>
          </a:p>
        </p:txBody>
      </p:sp>
      <p:pic>
        <p:nvPicPr>
          <p:cNvPr id="20" name="Picture 20" descr="Image result for microsoft logo transparent background">
            <a:extLst>
              <a:ext uri="{FF2B5EF4-FFF2-40B4-BE49-F238E27FC236}">
                <a16:creationId xmlns:a16="http://schemas.microsoft.com/office/drawing/2014/main" id="{BA0108F4-22C3-4723-832A-EC01F9768461}"/>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543209" y="1548244"/>
            <a:ext cx="1986896" cy="413572"/>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F684D04E-6052-4318-AEE9-B338CB8BA039}"/>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0" b="97608" l="0" r="97925"/>
                    </a14:imgEffect>
                  </a14:imgLayer>
                </a14:imgProps>
              </a:ext>
              <a:ext uri="{28A0092B-C50C-407E-A947-70E740481C1C}">
                <a14:useLocalDpi xmlns:a14="http://schemas.microsoft.com/office/drawing/2010/main" val="0"/>
              </a:ext>
            </a:extLst>
          </a:blip>
          <a:stretch>
            <a:fillRect/>
          </a:stretch>
        </p:blipFill>
        <p:spPr>
          <a:xfrm>
            <a:off x="5803483" y="1516473"/>
            <a:ext cx="585033" cy="507352"/>
          </a:xfrm>
          <a:prstGeom prst="rect">
            <a:avLst/>
          </a:prstGeom>
        </p:spPr>
      </p:pic>
      <p:pic>
        <p:nvPicPr>
          <p:cNvPr id="2052" name="Picture 4" descr="Image result for hitachi vantara logo">
            <a:extLst>
              <a:ext uri="{FF2B5EF4-FFF2-40B4-BE49-F238E27FC236}">
                <a16:creationId xmlns:a16="http://schemas.microsoft.com/office/drawing/2014/main" id="{290D10AF-C350-4D3C-B2EE-662193DFCE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888" b="18889"/>
          <a:stretch/>
        </p:blipFill>
        <p:spPr bwMode="auto">
          <a:xfrm>
            <a:off x="9235463" y="1516473"/>
            <a:ext cx="1413328" cy="507352"/>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4" descr="C:\Users\LATENTVIEW\AppData\Local\Microsoft\Windows\INetCache\IE\8FQB5IMH\1430954247[1].png">
            <a:hlinkClick r:id="rId6" action="ppaction://hlinksldjump"/>
            <a:extLst>
              <a:ext uri="{FF2B5EF4-FFF2-40B4-BE49-F238E27FC236}">
                <a16:creationId xmlns:a16="http://schemas.microsoft.com/office/drawing/2014/main" id="{459E6678-D747-4B0A-B3E8-75D2B4F8073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232708" y="6015038"/>
            <a:ext cx="274320" cy="274320"/>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4" descr="C:\Users\LATENTVIEW\AppData\Local\Microsoft\Windows\INetCache\IE\8FQB5IMH\1430954247[1].png">
            <a:hlinkClick r:id="rId8" action="ppaction://hlinksldjump"/>
            <a:extLst>
              <a:ext uri="{FF2B5EF4-FFF2-40B4-BE49-F238E27FC236}">
                <a16:creationId xmlns:a16="http://schemas.microsoft.com/office/drawing/2014/main" id="{E9C884BA-8162-4E99-8147-4A4C6A62C23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962172" y="6015038"/>
            <a:ext cx="274320" cy="274320"/>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4" descr="C:\Users\LATENTVIEW\AppData\Local\Microsoft\Windows\INetCache\IE\8FQB5IMH\1430954247[1].png">
            <a:hlinkClick r:id="rId9" action="ppaction://hlinksldjump"/>
            <a:extLst>
              <a:ext uri="{FF2B5EF4-FFF2-40B4-BE49-F238E27FC236}">
                <a16:creationId xmlns:a16="http://schemas.microsoft.com/office/drawing/2014/main" id="{4391FB85-4AEC-4432-837E-162926E76158}"/>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842114" y="6015038"/>
            <a:ext cx="274320" cy="274320"/>
          </a:xfrm>
          <a:prstGeom prst="rect">
            <a:avLst/>
          </a:prstGeom>
          <a:noFill/>
          <a:extLst>
            <a:ext uri="{909E8E84-426E-40dd-AFC4-6F175D3DCCD1}">
              <a14:hiddenFill xmlns="" xmlns:a14="http://schemas.microsoft.com/office/drawing/2010/main">
                <a:solidFill>
                  <a:srgbClr val="FFFFFF"/>
                </a:solidFill>
              </a14:hiddenFill>
            </a:ext>
          </a:extLst>
        </p:spPr>
      </p:pic>
      <p:pic>
        <p:nvPicPr>
          <p:cNvPr id="15362" name="Picture 2" descr="https://upload.wikimedia.org/wikipedia/commons/thumb/c/c7/Bing_logo_%282016%29.svg/1000px-Bing_logo_%282016%29.svg.png">
            <a:extLst>
              <a:ext uri="{FF2B5EF4-FFF2-40B4-BE49-F238E27FC236}">
                <a16:creationId xmlns:a16="http://schemas.microsoft.com/office/drawing/2014/main" id="{1A714CA8-9E7E-4F9B-90F3-0D4E479C9A6A}"/>
              </a:ext>
            </a:extLst>
          </p:cNvPr>
          <p:cNvPicPr>
            <a:picLocks noChangeAspect="1" noChangeArrowheads="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2121607" y="2013213"/>
            <a:ext cx="669275" cy="27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55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E1244-1DC0-46BA-B26C-555659E9CA39}"/>
              </a:ext>
            </a:extLst>
          </p:cNvPr>
          <p:cNvSpPr>
            <a:spLocks noGrp="1"/>
          </p:cNvSpPr>
          <p:nvPr>
            <p:ph type="title"/>
          </p:nvPr>
        </p:nvSpPr>
        <p:spPr/>
        <p:txBody>
          <a:bodyPr/>
          <a:lstStyle/>
          <a:p>
            <a:r>
              <a:rPr lang="en-IN" dirty="0"/>
              <a:t>Connecting Analytics Initiatives to </a:t>
            </a:r>
            <a:br>
              <a:rPr lang="en-IN" dirty="0"/>
            </a:br>
            <a:r>
              <a:rPr lang="en-IN" dirty="0"/>
              <a:t>Business Goals By Optimization</a:t>
            </a:r>
          </a:p>
        </p:txBody>
      </p:sp>
      <p:sp>
        <p:nvSpPr>
          <p:cNvPr id="4" name="Slide Number Placeholder 3">
            <a:extLst>
              <a:ext uri="{FF2B5EF4-FFF2-40B4-BE49-F238E27FC236}">
                <a16:creationId xmlns:a16="http://schemas.microsoft.com/office/drawing/2014/main" id="{099D1821-1175-423E-930D-AA3425CCEE70}"/>
              </a:ext>
            </a:extLst>
          </p:cNvPr>
          <p:cNvSpPr>
            <a:spLocks noGrp="1"/>
          </p:cNvSpPr>
          <p:nvPr>
            <p:ph type="sldNum" sz="quarter" idx="4294967295"/>
          </p:nvPr>
        </p:nvSpPr>
        <p:spPr>
          <a:xfrm>
            <a:off x="9448800" y="6356350"/>
            <a:ext cx="2743200" cy="365125"/>
          </a:xfrm>
        </p:spPr>
        <p:txBody>
          <a:bodyPr/>
          <a:lstStyle/>
          <a:p>
            <a:fld id="{70B2C2F8-CC18-47EA-B40B-1FF889930AA6}" type="slidenum">
              <a:rPr lang="en-US" smtClean="0">
                <a:solidFill>
                  <a:prstClr val="black">
                    <a:tint val="75000"/>
                  </a:prstClr>
                </a:solidFill>
              </a:rPr>
              <a:pPr/>
              <a:t>16</a:t>
            </a:fld>
            <a:endParaRPr lang="en-US" dirty="0">
              <a:solidFill>
                <a:prstClr val="black">
                  <a:tint val="75000"/>
                </a:prstClr>
              </a:solidFill>
            </a:endParaRPr>
          </a:p>
        </p:txBody>
      </p:sp>
      <p:pic>
        <p:nvPicPr>
          <p:cNvPr id="7" name="Picture 6">
            <a:extLst>
              <a:ext uri="{FF2B5EF4-FFF2-40B4-BE49-F238E27FC236}">
                <a16:creationId xmlns:a16="http://schemas.microsoft.com/office/drawing/2014/main" id="{7DE066A1-3659-4EDD-A018-1C07A43A41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28251" y="-16221"/>
            <a:ext cx="1127357" cy="797171"/>
          </a:xfrm>
          <a:prstGeom prst="rect">
            <a:avLst/>
          </a:prstGeom>
        </p:spPr>
      </p:pic>
    </p:spTree>
    <p:extLst>
      <p:ext uri="{BB962C8B-B14F-4D97-AF65-F5344CB8AC3E}">
        <p14:creationId xmlns:p14="http://schemas.microsoft.com/office/powerpoint/2010/main" val="1986517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p:cNvSpPr txBox="1">
            <a:spLocks/>
          </p:cNvSpPr>
          <p:nvPr/>
        </p:nvSpPr>
        <p:spPr>
          <a:xfrm>
            <a:off x="128290" y="209757"/>
            <a:ext cx="2797497" cy="523220"/>
          </a:xfrm>
          <a:prstGeom prst="rect">
            <a:avLst/>
          </a:prstGeom>
          <a:noFill/>
        </p:spPr>
        <p:txBody>
          <a:bodyPr wrap="none" rtlCol="0">
            <a:spAutoFit/>
          </a:bodyPr>
          <a:lstStyle>
            <a:defPPr>
              <a:defRPr lang="de-DE"/>
            </a:defPPr>
            <a:lvl1pPr>
              <a:defRPr sz="28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What is JARVIS ?</a:t>
            </a:r>
          </a:p>
        </p:txBody>
      </p:sp>
      <p:grpSp>
        <p:nvGrpSpPr>
          <p:cNvPr id="67" name="Group 66"/>
          <p:cNvGrpSpPr/>
          <p:nvPr/>
        </p:nvGrpSpPr>
        <p:grpSpPr>
          <a:xfrm>
            <a:off x="227541" y="911291"/>
            <a:ext cx="11649778" cy="1854542"/>
            <a:chOff x="227541" y="1046224"/>
            <a:chExt cx="11649778" cy="1854542"/>
          </a:xfrm>
        </p:grpSpPr>
        <p:grpSp>
          <p:nvGrpSpPr>
            <p:cNvPr id="72" name="Group 71"/>
            <p:cNvGrpSpPr/>
            <p:nvPr/>
          </p:nvGrpSpPr>
          <p:grpSpPr>
            <a:xfrm>
              <a:off x="227541" y="1046224"/>
              <a:ext cx="11649778" cy="1854542"/>
              <a:chOff x="227541" y="608899"/>
              <a:chExt cx="11649778" cy="1854542"/>
            </a:xfrm>
          </p:grpSpPr>
          <p:sp>
            <p:nvSpPr>
              <p:cNvPr id="78" name="Rounded Rectangle 77"/>
              <p:cNvSpPr/>
              <p:nvPr/>
            </p:nvSpPr>
            <p:spPr>
              <a:xfrm>
                <a:off x="227541" y="1516052"/>
                <a:ext cx="2801997" cy="925286"/>
              </a:xfrm>
              <a:prstGeom prst="roundRect">
                <a:avLst/>
              </a:prstGeom>
              <a:solidFill>
                <a:schemeClr val="accent1">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Identify and Quantify Key Drivers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(Ex: Acquisition Rate, Monthly Balance)</a:t>
                </a:r>
              </a:p>
            </p:txBody>
          </p:sp>
          <p:sp>
            <p:nvSpPr>
              <p:cNvPr id="79" name="Rounded Rectangle 78"/>
              <p:cNvSpPr/>
              <p:nvPr/>
            </p:nvSpPr>
            <p:spPr>
              <a:xfrm>
                <a:off x="3375620" y="1538155"/>
                <a:ext cx="2801997" cy="925286"/>
              </a:xfrm>
              <a:prstGeom prst="roundRect">
                <a:avLst/>
              </a:prstGeom>
              <a:solidFill>
                <a:srgbClr val="8ED8F6"/>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Build Models to map drivers to actionable metrics / KPIs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(Ex: Financial Model)</a:t>
                </a:r>
              </a:p>
            </p:txBody>
          </p:sp>
          <p:sp>
            <p:nvSpPr>
              <p:cNvPr id="80" name="Rounded Rectangle 79"/>
              <p:cNvSpPr/>
              <p:nvPr/>
            </p:nvSpPr>
            <p:spPr>
              <a:xfrm>
                <a:off x="6523699" y="1526510"/>
                <a:ext cx="2801997" cy="925286"/>
              </a:xfrm>
              <a:prstGeom prst="roundRect">
                <a:avLst/>
              </a:prstGeom>
              <a:solidFill>
                <a:srgbClr val="6CCDF4"/>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Compute &amp; Visualize KPIs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(Ex: Cash Flows, Net Present Value)</a:t>
                </a:r>
              </a:p>
            </p:txBody>
          </p:sp>
          <p:sp>
            <p:nvSpPr>
              <p:cNvPr id="81" name="Rounded Rectangle 80"/>
              <p:cNvSpPr/>
              <p:nvPr/>
            </p:nvSpPr>
            <p:spPr>
              <a:xfrm>
                <a:off x="9671779" y="1526510"/>
                <a:ext cx="2205540" cy="925286"/>
              </a:xfrm>
              <a:prstGeom prst="roundRect">
                <a:avLst/>
              </a:prstGeom>
              <a:solidFill>
                <a:schemeClr val="accent1">
                  <a:lumMod val="60000"/>
                  <a:lumOff val="4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Take a Business Decision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(Ex: Change Price, Run Campaigns)</a:t>
                </a:r>
              </a:p>
            </p:txBody>
          </p:sp>
          <p:sp>
            <p:nvSpPr>
              <p:cNvPr id="82" name="TextBox 81"/>
              <p:cNvSpPr txBox="1"/>
              <p:nvPr/>
            </p:nvSpPr>
            <p:spPr>
              <a:xfrm>
                <a:off x="3939668" y="608899"/>
                <a:ext cx="4838184" cy="461665"/>
              </a:xfrm>
              <a:prstGeom prst="rect">
                <a:avLst/>
              </a:prstGeom>
              <a:noFill/>
            </p:spPr>
            <p:txBody>
              <a:bodyPr wrap="none" rtlCol="0">
                <a:spAutoFit/>
              </a:bodyPr>
              <a:lstStyle>
                <a:defPPr>
                  <a:defRPr lang="en-US"/>
                </a:defPPr>
                <a:lvl1pPr>
                  <a:defRPr sz="3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Business Decision Making Pipeline</a:t>
                </a:r>
              </a:p>
            </p:txBody>
          </p:sp>
          <p:sp>
            <p:nvSpPr>
              <p:cNvPr id="83" name="Right Arrow 82"/>
              <p:cNvSpPr/>
              <p:nvPr/>
            </p:nvSpPr>
            <p:spPr>
              <a:xfrm>
                <a:off x="3069294" y="1841680"/>
                <a:ext cx="295109" cy="241604"/>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4" name="Right Arrow 83"/>
              <p:cNvSpPr/>
              <p:nvPr/>
            </p:nvSpPr>
            <p:spPr>
              <a:xfrm>
                <a:off x="6217373" y="1830589"/>
                <a:ext cx="295109" cy="241604"/>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5" name="Right Arrow 84"/>
              <p:cNvSpPr/>
              <p:nvPr/>
            </p:nvSpPr>
            <p:spPr>
              <a:xfrm>
                <a:off x="9365452" y="1841680"/>
                <a:ext cx="295109" cy="241604"/>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73" name="Group 72"/>
            <p:cNvGrpSpPr/>
            <p:nvPr/>
          </p:nvGrpSpPr>
          <p:grpSpPr>
            <a:xfrm>
              <a:off x="1376603" y="1449505"/>
              <a:ext cx="9623274" cy="503872"/>
              <a:chOff x="1376603" y="1449505"/>
              <a:chExt cx="9623274" cy="503872"/>
            </a:xfrm>
          </p:grpSpPr>
          <p:pic>
            <p:nvPicPr>
              <p:cNvPr id="74" name="Picture 2" descr="https://d30y9cdsu7xlg0.cloudfront.net/png/455735-200.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76603" y="1449505"/>
                <a:ext cx="503872" cy="503872"/>
              </a:xfrm>
              <a:prstGeom prst="rect">
                <a:avLst/>
              </a:prstGeom>
              <a:noFill/>
              <a:extLst>
                <a:ext uri="{909E8E84-426E-40dd-AFC4-6F175D3DCCD1}">
                  <a14:hiddenFill xmlns="" xmlns:a14="http://schemas.microsoft.com/office/drawing/2010/main">
                    <a:solidFill>
                      <a:srgbClr val="FFFFFF"/>
                    </a:solidFill>
                  </a14:hiddenFill>
                </a:ext>
              </a:extLst>
            </p:spPr>
          </p:pic>
          <p:pic>
            <p:nvPicPr>
              <p:cNvPr id="75" name="Picture 4" descr="https://d30y9cdsu7xlg0.cloudfront.net/png/621017-200.pn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69847" y="1532964"/>
                <a:ext cx="420413" cy="420413"/>
              </a:xfrm>
              <a:prstGeom prst="rect">
                <a:avLst/>
              </a:prstGeom>
              <a:noFill/>
              <a:extLst>
                <a:ext uri="{909E8E84-426E-40dd-AFC4-6F175D3DCCD1}">
                  <a14:hiddenFill xmlns="" xmlns:a14="http://schemas.microsoft.com/office/drawing/2010/main">
                    <a:solidFill>
                      <a:srgbClr val="FFFFFF"/>
                    </a:solidFill>
                  </a14:hiddenFill>
                </a:ext>
              </a:extLst>
            </p:spPr>
          </p:pic>
          <p:pic>
            <p:nvPicPr>
              <p:cNvPr id="76" name="Picture 6" descr="https://d30y9cdsu7xlg0.cloudfront.net/png/32972-200.png"/>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46748" y="1492748"/>
                <a:ext cx="457062" cy="457062"/>
              </a:xfrm>
              <a:prstGeom prst="rect">
                <a:avLst/>
              </a:prstGeom>
              <a:noFill/>
              <a:extLst>
                <a:ext uri="{909E8E84-426E-40dd-AFC4-6F175D3DCCD1}">
                  <a14:hiddenFill xmlns="" xmlns:a14="http://schemas.microsoft.com/office/drawing/2010/main">
                    <a:solidFill>
                      <a:srgbClr val="FFFFFF"/>
                    </a:solidFill>
                  </a14:hiddenFill>
                </a:ext>
              </a:extLst>
            </p:spPr>
          </p:pic>
          <p:pic>
            <p:nvPicPr>
              <p:cNvPr id="77" name="Picture 8" descr="https://d30y9cdsu7xlg0.cloudfront.net/png/693592-200.png"/>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14216" y="1518238"/>
                <a:ext cx="385661" cy="385661"/>
              </a:xfrm>
              <a:prstGeom prst="rect">
                <a:avLst/>
              </a:prstGeom>
              <a:noFill/>
              <a:extLst>
                <a:ext uri="{909E8E84-426E-40dd-AFC4-6F175D3DCCD1}">
                  <a14:hiddenFill xmlns="" xmlns:a14="http://schemas.microsoft.com/office/drawing/2010/main">
                    <a:solidFill>
                      <a:srgbClr val="FFFFFF"/>
                    </a:solidFill>
                  </a14:hiddenFill>
                </a:ext>
              </a:extLst>
            </p:spPr>
          </p:pic>
        </p:grpSp>
      </p:grpSp>
      <p:grpSp>
        <p:nvGrpSpPr>
          <p:cNvPr id="86" name="Group 85"/>
          <p:cNvGrpSpPr/>
          <p:nvPr/>
        </p:nvGrpSpPr>
        <p:grpSpPr>
          <a:xfrm>
            <a:off x="227541" y="4062612"/>
            <a:ext cx="11747713" cy="1958119"/>
            <a:chOff x="227541" y="4197545"/>
            <a:chExt cx="11747713" cy="1958119"/>
          </a:xfrm>
        </p:grpSpPr>
        <p:grpSp>
          <p:nvGrpSpPr>
            <p:cNvPr id="87" name="Group 86"/>
            <p:cNvGrpSpPr/>
            <p:nvPr/>
          </p:nvGrpSpPr>
          <p:grpSpPr>
            <a:xfrm>
              <a:off x="227541" y="4725424"/>
              <a:ext cx="11747713" cy="1430240"/>
              <a:chOff x="227541" y="4343102"/>
              <a:chExt cx="11747713" cy="1430240"/>
            </a:xfrm>
          </p:grpSpPr>
          <p:sp>
            <p:nvSpPr>
              <p:cNvPr id="93" name="Rounded Rectangle 92"/>
              <p:cNvSpPr/>
              <p:nvPr/>
            </p:nvSpPr>
            <p:spPr>
              <a:xfrm>
                <a:off x="227541" y="4343103"/>
                <a:ext cx="2801997" cy="925286"/>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Collect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(Transactions, Observations and Interactions)</a:t>
                </a:r>
              </a:p>
            </p:txBody>
          </p:sp>
          <p:sp>
            <p:nvSpPr>
              <p:cNvPr id="94" name="Rounded Rectangle 93"/>
              <p:cNvSpPr/>
              <p:nvPr/>
            </p:nvSpPr>
            <p:spPr>
              <a:xfrm>
                <a:off x="3364403" y="4386391"/>
                <a:ext cx="2801997" cy="925286"/>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Manage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(Data engineering to store and ensure quality of data)</a:t>
                </a:r>
              </a:p>
            </p:txBody>
          </p:sp>
          <p:sp>
            <p:nvSpPr>
              <p:cNvPr id="95" name="Rounded Rectangle 94"/>
              <p:cNvSpPr/>
              <p:nvPr/>
            </p:nvSpPr>
            <p:spPr>
              <a:xfrm>
                <a:off x="6557488" y="4348852"/>
                <a:ext cx="2768208" cy="925286"/>
              </a:xfrm>
              <a:prstGeom prst="round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Analyze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(Apply Math to Data)</a:t>
                </a:r>
              </a:p>
            </p:txBody>
          </p:sp>
          <p:sp>
            <p:nvSpPr>
              <p:cNvPr id="96" name="Rounded Rectangle 95"/>
              <p:cNvSpPr/>
              <p:nvPr/>
            </p:nvSpPr>
            <p:spPr>
              <a:xfrm>
                <a:off x="9668350" y="4343102"/>
                <a:ext cx="2306904" cy="925286"/>
              </a:xfrm>
              <a:prstGeom prst="roundRect">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Derive Insights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(Decipher patterns and get predictions)</a:t>
                </a:r>
              </a:p>
            </p:txBody>
          </p:sp>
          <p:sp>
            <p:nvSpPr>
              <p:cNvPr id="97" name="TextBox 96"/>
              <p:cNvSpPr txBox="1"/>
              <p:nvPr/>
            </p:nvSpPr>
            <p:spPr>
              <a:xfrm>
                <a:off x="4813974" y="5311677"/>
                <a:ext cx="308449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Data Science Pipeline</a:t>
                </a:r>
              </a:p>
            </p:txBody>
          </p:sp>
          <p:sp>
            <p:nvSpPr>
              <p:cNvPr id="98" name="Right Arrow 97"/>
              <p:cNvSpPr/>
              <p:nvPr/>
            </p:nvSpPr>
            <p:spPr>
              <a:xfrm>
                <a:off x="3069294" y="4703834"/>
                <a:ext cx="319578" cy="261636"/>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9" name="Right Arrow 98"/>
              <p:cNvSpPr/>
              <p:nvPr/>
            </p:nvSpPr>
            <p:spPr>
              <a:xfrm>
                <a:off x="6227105" y="4703833"/>
                <a:ext cx="319578" cy="261636"/>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0" name="Right Arrow 99"/>
              <p:cNvSpPr/>
              <p:nvPr/>
            </p:nvSpPr>
            <p:spPr>
              <a:xfrm>
                <a:off x="9365452" y="4695838"/>
                <a:ext cx="319578" cy="261636"/>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88" name="Group 87"/>
            <p:cNvGrpSpPr/>
            <p:nvPr/>
          </p:nvGrpSpPr>
          <p:grpSpPr>
            <a:xfrm>
              <a:off x="1427785" y="4197545"/>
              <a:ext cx="9707886" cy="540507"/>
              <a:chOff x="1427785" y="4197545"/>
              <a:chExt cx="9707886" cy="540507"/>
            </a:xfrm>
          </p:grpSpPr>
          <p:pic>
            <p:nvPicPr>
              <p:cNvPr id="89" name="Picture 10" descr="https://d30y9cdsu7xlg0.cloudfront.net/png/38247-200.png"/>
              <p:cNvPicPr>
                <a:picLocks noChangeAspect="1" noChangeArrowheads="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27785" y="4197545"/>
                <a:ext cx="493782" cy="493782"/>
              </a:xfrm>
              <a:prstGeom prst="rect">
                <a:avLst/>
              </a:prstGeom>
              <a:noFill/>
              <a:extLst>
                <a:ext uri="{909E8E84-426E-40dd-AFC4-6F175D3DCCD1}">
                  <a14:hiddenFill xmlns="" xmlns:a14="http://schemas.microsoft.com/office/drawing/2010/main">
                    <a:solidFill>
                      <a:srgbClr val="FFFFFF"/>
                    </a:solidFill>
                  </a14:hiddenFill>
                </a:ext>
              </a:extLst>
            </p:spPr>
          </p:pic>
          <p:pic>
            <p:nvPicPr>
              <p:cNvPr id="90" name="Picture 12" descr="https://d30y9cdsu7xlg0.cloudfront.net/png/726995-200.png"/>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69847" y="4197545"/>
                <a:ext cx="540507" cy="540507"/>
              </a:xfrm>
              <a:prstGeom prst="rect">
                <a:avLst/>
              </a:prstGeom>
              <a:noFill/>
              <a:extLst>
                <a:ext uri="{909E8E84-426E-40dd-AFC4-6F175D3DCCD1}">
                  <a14:hiddenFill xmlns="" xmlns:a14="http://schemas.microsoft.com/office/drawing/2010/main">
                    <a:solidFill>
                      <a:srgbClr val="FFFFFF"/>
                    </a:solidFill>
                  </a14:hiddenFill>
                </a:ext>
              </a:extLst>
            </p:spPr>
          </p:pic>
          <p:pic>
            <p:nvPicPr>
              <p:cNvPr id="91" name="Picture 14" descr="https://d30y9cdsu7xlg0.cloudfront.net/png/16391-200.png"/>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20872" y="4286878"/>
                <a:ext cx="390801" cy="390801"/>
              </a:xfrm>
              <a:prstGeom prst="rect">
                <a:avLst/>
              </a:prstGeom>
              <a:noFill/>
              <a:extLst>
                <a:ext uri="{909E8E84-426E-40dd-AFC4-6F175D3DCCD1}">
                  <a14:hiddenFill xmlns="" xmlns:a14="http://schemas.microsoft.com/office/drawing/2010/main">
                    <a:solidFill>
                      <a:srgbClr val="FFFFFF"/>
                    </a:solidFill>
                  </a14:hiddenFill>
                </a:ext>
              </a:extLst>
            </p:spPr>
          </p:pic>
          <p:pic>
            <p:nvPicPr>
              <p:cNvPr id="92" name="Picture 16" descr="https://d30y9cdsu7xlg0.cloudfront.net/png/247517-200.png"/>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08711" y="4231421"/>
                <a:ext cx="426960" cy="426960"/>
              </a:xfrm>
              <a:prstGeom prst="rect">
                <a:avLst/>
              </a:prstGeom>
              <a:noFill/>
              <a:extLst>
                <a:ext uri="{909E8E84-426E-40dd-AFC4-6F175D3DCCD1}">
                  <a14:hiddenFill xmlns="" xmlns:a14="http://schemas.microsoft.com/office/drawing/2010/main">
                    <a:solidFill>
                      <a:srgbClr val="FFFFFF"/>
                    </a:solidFill>
                  </a14:hiddenFill>
                </a:ext>
              </a:extLst>
            </p:spPr>
          </p:pic>
        </p:grpSp>
      </p:grpSp>
      <p:sp>
        <p:nvSpPr>
          <p:cNvPr id="102" name="Title 1"/>
          <p:cNvSpPr txBox="1">
            <a:spLocks/>
          </p:cNvSpPr>
          <p:nvPr/>
        </p:nvSpPr>
        <p:spPr>
          <a:xfrm>
            <a:off x="785578" y="3129467"/>
            <a:ext cx="10761642" cy="616456"/>
          </a:xfrm>
          <a:prstGeom prst="rect">
            <a:avLst/>
          </a:prstGeom>
        </p:spPr>
        <p:txBody>
          <a:bodyPr/>
          <a:lstStyle>
            <a:lvl1pPr algn="l" defTabSz="914400" rtl="0" eaLnBrk="1" latinLnBrk="0" hangingPunct="1">
              <a:lnSpc>
                <a:spcPct val="90000"/>
              </a:lnSpc>
              <a:spcBef>
                <a:spcPct val="0"/>
              </a:spcBef>
              <a:buNone/>
              <a:defRPr sz="4400" kern="1200">
                <a:solidFill>
                  <a:schemeClr val="accent6"/>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2683C6"/>
                </a:solidFill>
                <a:effectLst/>
                <a:uLnTx/>
                <a:uFillTx/>
                <a:latin typeface="Segoe UI" panose="020B0502040204020203" pitchFamily="34" charset="0"/>
                <a:ea typeface="Segoe UI" panose="020B0502040204020203" pitchFamily="34" charset="0"/>
                <a:cs typeface="Segoe UI" panose="020B0502040204020203" pitchFamily="34" charset="0"/>
              </a:rPr>
              <a:t>Optimization – Bridges the gap between business and analytics to deliver maximum business value</a:t>
            </a:r>
          </a:p>
        </p:txBody>
      </p:sp>
      <p:cxnSp>
        <p:nvCxnSpPr>
          <p:cNvPr id="103" name="Straight Arrow Connector 102"/>
          <p:cNvCxnSpPr/>
          <p:nvPr/>
        </p:nvCxnSpPr>
        <p:spPr>
          <a:xfrm flipV="1">
            <a:off x="613171" y="2962304"/>
            <a:ext cx="2909" cy="1001826"/>
          </a:xfrm>
          <a:prstGeom prst="straightConnector1">
            <a:avLst/>
          </a:prstGeom>
          <a:ln w="7620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02E95A46-D520-4F45-A500-456301ABE0A8}"/>
              </a:ext>
            </a:extLst>
          </p:cNvPr>
          <p:cNvSpPr>
            <a:spLocks noGrp="1"/>
          </p:cNvSpPr>
          <p:nvPr>
            <p:ph type="title"/>
          </p:nvPr>
        </p:nvSpPr>
        <p:spPr/>
        <p:txBody>
          <a:bodyPr/>
          <a:lstStyle/>
          <a:p>
            <a:r>
              <a:rPr lang="en-IN" dirty="0"/>
              <a:t>Connecting Analytics Initiatives to Business Goals by Optimization</a:t>
            </a:r>
          </a:p>
        </p:txBody>
      </p:sp>
      <p:sp>
        <p:nvSpPr>
          <p:cNvPr id="4" name="Slide Number Placeholder 3">
            <a:extLst>
              <a:ext uri="{FF2B5EF4-FFF2-40B4-BE49-F238E27FC236}">
                <a16:creationId xmlns:a16="http://schemas.microsoft.com/office/drawing/2014/main" id="{5D35ACFD-46C5-45FE-84CA-D408D237E2D5}"/>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17</a:t>
            </a:fld>
            <a:endParaRPr lang="en-US" dirty="0">
              <a:solidFill>
                <a:prstClr val="black">
                  <a:tint val="75000"/>
                </a:prstClr>
              </a:solidFill>
            </a:endParaRPr>
          </a:p>
        </p:txBody>
      </p:sp>
    </p:spTree>
    <p:extLst>
      <p:ext uri="{BB962C8B-B14F-4D97-AF65-F5344CB8AC3E}">
        <p14:creationId xmlns:p14="http://schemas.microsoft.com/office/powerpoint/2010/main" val="2952805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D839E-9D5F-4488-B04B-A39CD5E7A5EA}"/>
              </a:ext>
            </a:extLst>
          </p:cNvPr>
          <p:cNvSpPr>
            <a:spLocks noGrp="1"/>
          </p:cNvSpPr>
          <p:nvPr>
            <p:ph type="title"/>
          </p:nvPr>
        </p:nvSpPr>
        <p:spPr>
          <a:xfrm>
            <a:off x="736932" y="3013501"/>
            <a:ext cx="9284447" cy="830997"/>
          </a:xfrm>
        </p:spPr>
        <p:txBody>
          <a:bodyPr/>
          <a:lstStyle/>
          <a:p>
            <a:r>
              <a:rPr lang="en-IN" dirty="0"/>
              <a:t>Case Study in Detail: Sears 95/5</a:t>
            </a:r>
          </a:p>
        </p:txBody>
      </p:sp>
      <p:sp>
        <p:nvSpPr>
          <p:cNvPr id="4" name="Slide Number Placeholder 3">
            <a:extLst>
              <a:ext uri="{FF2B5EF4-FFF2-40B4-BE49-F238E27FC236}">
                <a16:creationId xmlns:a16="http://schemas.microsoft.com/office/drawing/2014/main" id="{099D1821-1175-423E-930D-AA3425CCEE70}"/>
              </a:ext>
            </a:extLst>
          </p:cNvPr>
          <p:cNvSpPr>
            <a:spLocks noGrp="1"/>
          </p:cNvSpPr>
          <p:nvPr>
            <p:ph type="sldNum" sz="quarter" idx="4294967295"/>
          </p:nvPr>
        </p:nvSpPr>
        <p:spPr>
          <a:xfrm>
            <a:off x="9448800" y="6356350"/>
            <a:ext cx="2743200" cy="365125"/>
          </a:xfrm>
        </p:spPr>
        <p:txBody>
          <a:bodyPr/>
          <a:lstStyle/>
          <a:p>
            <a:fld id="{70B2C2F8-CC18-47EA-B40B-1FF889930AA6}" type="slidenum">
              <a:rPr lang="en-US" smtClean="0">
                <a:solidFill>
                  <a:prstClr val="black">
                    <a:tint val="75000"/>
                  </a:prstClr>
                </a:solidFill>
              </a:rPr>
              <a:pPr/>
              <a:t>18</a:t>
            </a:fld>
            <a:endParaRPr lang="en-US" dirty="0">
              <a:solidFill>
                <a:prstClr val="black">
                  <a:tint val="75000"/>
                </a:prstClr>
              </a:solidFill>
            </a:endParaRPr>
          </a:p>
        </p:txBody>
      </p:sp>
      <p:pic>
        <p:nvPicPr>
          <p:cNvPr id="7" name="Picture 6">
            <a:extLst>
              <a:ext uri="{FF2B5EF4-FFF2-40B4-BE49-F238E27FC236}">
                <a16:creationId xmlns:a16="http://schemas.microsoft.com/office/drawing/2014/main" id="{7DE066A1-3659-4EDD-A018-1C07A43A41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8251" y="-16221"/>
            <a:ext cx="1127357" cy="797171"/>
          </a:xfrm>
          <a:prstGeom prst="rect">
            <a:avLst/>
          </a:prstGeom>
        </p:spPr>
      </p:pic>
    </p:spTree>
    <p:extLst>
      <p:ext uri="{BB962C8B-B14F-4D97-AF65-F5344CB8AC3E}">
        <p14:creationId xmlns:p14="http://schemas.microsoft.com/office/powerpoint/2010/main" val="3333087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1360" y="1079331"/>
            <a:ext cx="11434409" cy="800219"/>
          </a:xfrm>
          <a:prstGeom prst="rect">
            <a:avLst/>
          </a:prstGeom>
        </p:spPr>
        <p:txBody>
          <a:bodyPr wrap="square">
            <a:spAutoFit/>
          </a:bodyPr>
          <a:lstStyle/>
          <a:p>
            <a:r>
              <a:rPr lang="en-US" sz="1600" b="1" dirty="0">
                <a:solidFill>
                  <a:schemeClr val="bg2">
                    <a:lumMod val="10000"/>
                  </a:schemeClr>
                </a:solidFill>
                <a:latin typeface="Segoe UI" pitchFamily="34" charset="0"/>
                <a:ea typeface="Segoe UI" pitchFamily="34" charset="0"/>
                <a:cs typeface="Segoe UI" pitchFamily="34" charset="0"/>
              </a:rPr>
              <a:t>Objective </a:t>
            </a:r>
            <a:r>
              <a:rPr lang="en-US" sz="1600" dirty="0">
                <a:solidFill>
                  <a:schemeClr val="bg2">
                    <a:lumMod val="10000"/>
                  </a:schemeClr>
                </a:solidFill>
                <a:latin typeface="Segoe UI" pitchFamily="34" charset="0"/>
                <a:ea typeface="Segoe UI" pitchFamily="34" charset="0"/>
                <a:cs typeface="Segoe UI" pitchFamily="34" charset="0"/>
              </a:rPr>
              <a:t>: </a:t>
            </a:r>
          </a:p>
          <a:p>
            <a:r>
              <a:rPr lang="en-US" sz="1400" i="1" dirty="0">
                <a:solidFill>
                  <a:schemeClr val="bg2">
                    <a:lumMod val="10000"/>
                  </a:schemeClr>
                </a:solidFill>
                <a:latin typeface="Segoe UI" pitchFamily="34" charset="0"/>
                <a:ea typeface="Segoe UI" pitchFamily="34" charset="0"/>
                <a:cs typeface="Segoe UI" pitchFamily="34" charset="0"/>
              </a:rPr>
              <a:t>To enhance the business performance from existing </a:t>
            </a:r>
            <a:r>
              <a:rPr lang="en-US" sz="1600" b="1" i="1" dirty="0">
                <a:solidFill>
                  <a:schemeClr val="bg2">
                    <a:lumMod val="10000"/>
                  </a:schemeClr>
                </a:solidFill>
                <a:latin typeface="Segoe UI" pitchFamily="34" charset="0"/>
                <a:ea typeface="Segoe UI" pitchFamily="34" charset="0"/>
                <a:cs typeface="Segoe UI" pitchFamily="34" charset="0"/>
              </a:rPr>
              <a:t>45% to 95% service levels </a:t>
            </a:r>
            <a:r>
              <a:rPr lang="en-US" sz="1400" i="1" dirty="0">
                <a:solidFill>
                  <a:schemeClr val="bg2">
                    <a:lumMod val="10000"/>
                  </a:schemeClr>
                </a:solidFill>
                <a:latin typeface="Segoe UI" pitchFamily="34" charset="0"/>
                <a:ea typeface="Segoe UI" pitchFamily="34" charset="0"/>
                <a:cs typeface="Segoe UI" pitchFamily="34" charset="0"/>
              </a:rPr>
              <a:t>that impacts </a:t>
            </a:r>
            <a:r>
              <a:rPr lang="en-US" sz="1600" b="1" i="1" dirty="0">
                <a:solidFill>
                  <a:schemeClr val="bg2">
                    <a:lumMod val="10000"/>
                  </a:schemeClr>
                </a:solidFill>
                <a:latin typeface="Segoe UI" pitchFamily="34" charset="0"/>
                <a:ea typeface="Segoe UI" pitchFamily="34" charset="0"/>
                <a:cs typeface="Segoe UI" pitchFamily="34" charset="0"/>
              </a:rPr>
              <a:t>13 Million Customer Service requests </a:t>
            </a:r>
            <a:r>
              <a:rPr lang="en-US" sz="1400" i="1" dirty="0">
                <a:solidFill>
                  <a:schemeClr val="bg2">
                    <a:lumMod val="10000"/>
                  </a:schemeClr>
                </a:solidFill>
                <a:latin typeface="Segoe UI" pitchFamily="34" charset="0"/>
                <a:ea typeface="Segoe UI" pitchFamily="34" charset="0"/>
                <a:cs typeface="Segoe UI" pitchFamily="34" charset="0"/>
              </a:rPr>
              <a:t>annually</a:t>
            </a:r>
            <a:endParaRPr lang="en-US" sz="1400" dirty="0">
              <a:solidFill>
                <a:schemeClr val="bg2">
                  <a:lumMod val="10000"/>
                </a:schemeClr>
              </a:solidFill>
              <a:latin typeface="Segoe UI" pitchFamily="34" charset="0"/>
              <a:ea typeface="Segoe UI" pitchFamily="34" charset="0"/>
              <a:cs typeface="Segoe UI" pitchFamily="34" charset="0"/>
            </a:endParaRPr>
          </a:p>
        </p:txBody>
      </p:sp>
      <p:grpSp>
        <p:nvGrpSpPr>
          <p:cNvPr id="32" name="Group 31"/>
          <p:cNvGrpSpPr/>
          <p:nvPr/>
        </p:nvGrpSpPr>
        <p:grpSpPr>
          <a:xfrm>
            <a:off x="492975" y="2069075"/>
            <a:ext cx="11060532" cy="646894"/>
            <a:chOff x="492975" y="2182105"/>
            <a:chExt cx="11060532" cy="646894"/>
          </a:xfrm>
        </p:grpSpPr>
        <p:sp>
          <p:nvSpPr>
            <p:cNvPr id="33" name="Rectangle 32"/>
            <p:cNvSpPr/>
            <p:nvPr/>
          </p:nvSpPr>
          <p:spPr>
            <a:xfrm>
              <a:off x="492975" y="2182105"/>
              <a:ext cx="11060532" cy="646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chemeClr val="tx2"/>
                </a:solidFill>
                <a:latin typeface="Segoe UI" panose="020B0502040204020203" pitchFamily="34" charset="0"/>
                <a:ea typeface="Segoe UI" panose="020B0502040204020203" pitchFamily="34" charset="0"/>
                <a:cs typeface="Segoe UI" panose="020B0502040204020203" pitchFamily="34" charset="0"/>
                <a:sym typeface="Arial"/>
                <a:rtl val="0"/>
              </a:endParaRPr>
            </a:p>
          </p:txBody>
        </p:sp>
        <p:sp>
          <p:nvSpPr>
            <p:cNvPr id="34" name="Rectangle 33"/>
            <p:cNvSpPr/>
            <p:nvPr/>
          </p:nvSpPr>
          <p:spPr>
            <a:xfrm>
              <a:off x="1185868" y="2294317"/>
              <a:ext cx="1826876" cy="523220"/>
            </a:xfrm>
            <a:prstGeom prst="rect">
              <a:avLst/>
            </a:prstGeom>
          </p:spPr>
          <p:txBody>
            <a:bodyPr wrap="square">
              <a:spAutoFit/>
            </a:bodyPr>
            <a:lstStyle/>
            <a:p>
              <a:r>
                <a:rPr lang="en-IN" sz="1400" dirty="0">
                  <a:solidFill>
                    <a:schemeClr val="tx2"/>
                  </a:solidFill>
                  <a:latin typeface="Segoe UI" panose="020B0502040204020203" pitchFamily="34" charset="0"/>
                  <a:ea typeface="Segoe UI" panose="020B0502040204020203" pitchFamily="34" charset="0"/>
                  <a:cs typeface="Segoe UI" panose="020B0502040204020203" pitchFamily="34" charset="0"/>
                </a:rPr>
                <a:t>13 Million Customer Requests</a:t>
              </a:r>
            </a:p>
          </p:txBody>
        </p:sp>
        <p:sp>
          <p:nvSpPr>
            <p:cNvPr id="35" name="Rectangle 34"/>
            <p:cNvSpPr/>
            <p:nvPr/>
          </p:nvSpPr>
          <p:spPr>
            <a:xfrm>
              <a:off x="3507549" y="2294317"/>
              <a:ext cx="2189587" cy="523220"/>
            </a:xfrm>
            <a:prstGeom prst="rect">
              <a:avLst/>
            </a:prstGeom>
          </p:spPr>
          <p:txBody>
            <a:bodyPr wrap="square">
              <a:spAutoFit/>
            </a:bodyPr>
            <a:lstStyle/>
            <a:p>
              <a:r>
                <a:rPr lang="en-IN" sz="1400" dirty="0">
                  <a:solidFill>
                    <a:schemeClr val="tx2"/>
                  </a:solidFill>
                  <a:latin typeface="Segoe UI" panose="020B0502040204020203" pitchFamily="34" charset="0"/>
                  <a:ea typeface="Segoe UI" panose="020B0502040204020203" pitchFamily="34" charset="0"/>
                  <a:cs typeface="Segoe UI" panose="020B0502040204020203" pitchFamily="34" charset="0"/>
                </a:rPr>
                <a:t>Capacity Planning &amp; Managing response time</a:t>
              </a:r>
            </a:p>
          </p:txBody>
        </p:sp>
        <p:sp>
          <p:nvSpPr>
            <p:cNvPr id="36" name="Rectangle 35"/>
            <p:cNvSpPr/>
            <p:nvPr/>
          </p:nvSpPr>
          <p:spPr>
            <a:xfrm>
              <a:off x="9421237" y="2294317"/>
              <a:ext cx="2104974" cy="523220"/>
            </a:xfrm>
            <a:prstGeom prst="rect">
              <a:avLst/>
            </a:prstGeom>
          </p:spPr>
          <p:txBody>
            <a:bodyPr wrap="square">
              <a:spAutoFit/>
            </a:bodyPr>
            <a:lstStyle/>
            <a:p>
              <a:r>
                <a:rPr lang="en-IN" sz="1400" dirty="0">
                  <a:solidFill>
                    <a:schemeClr val="tx2"/>
                  </a:solidFill>
                  <a:latin typeface="Segoe UI" panose="020B0502040204020203" pitchFamily="34" charset="0"/>
                  <a:ea typeface="Segoe UI" panose="020B0502040204020203" pitchFamily="34" charset="0"/>
                  <a:cs typeface="Segoe UI" panose="020B0502040204020203" pitchFamily="34" charset="0"/>
                </a:rPr>
                <a:t>Predictive Modelling &amp; Advanced diagnostic</a:t>
              </a:r>
            </a:p>
          </p:txBody>
        </p:sp>
        <p:sp>
          <p:nvSpPr>
            <p:cNvPr id="37" name="Rectangle 36"/>
            <p:cNvSpPr/>
            <p:nvPr/>
          </p:nvSpPr>
          <p:spPr>
            <a:xfrm>
              <a:off x="6491793" y="2280669"/>
              <a:ext cx="2134788" cy="523220"/>
            </a:xfrm>
            <a:prstGeom prst="rect">
              <a:avLst/>
            </a:prstGeom>
          </p:spPr>
          <p:txBody>
            <a:bodyPr wrap="square">
              <a:spAutoFit/>
            </a:bodyPr>
            <a:lstStyle/>
            <a:p>
              <a:r>
                <a:rPr lang="en-IN" sz="1400" dirty="0">
                  <a:solidFill>
                    <a:schemeClr val="tx2"/>
                  </a:solidFill>
                  <a:latin typeface="Segoe UI" panose="020B0502040204020203" pitchFamily="34" charset="0"/>
                  <a:ea typeface="Segoe UI" panose="020B0502040204020203" pitchFamily="34" charset="0"/>
                  <a:cs typeface="Segoe UI" panose="020B0502040204020203" pitchFamily="34" charset="0"/>
                </a:rPr>
                <a:t>Increase in Service Levels from 45% to 95% </a:t>
              </a:r>
            </a:p>
          </p:txBody>
        </p:sp>
      </p:grpSp>
      <p:sp>
        <p:nvSpPr>
          <p:cNvPr id="38" name="Rectangle 37"/>
          <p:cNvSpPr/>
          <p:nvPr/>
        </p:nvSpPr>
        <p:spPr>
          <a:xfrm>
            <a:off x="518718" y="3187800"/>
            <a:ext cx="1201468" cy="265064"/>
          </a:xfrm>
          <a:prstGeom prst="rect">
            <a:avLst/>
          </a:prstGeom>
          <a:solidFill>
            <a:srgbClr val="3945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FF"/>
                </a:solidFill>
                <a:latin typeface="Segoe UI" panose="020B0502040204020203" pitchFamily="34" charset="0"/>
                <a:ea typeface="Segoe UI" panose="020B0502040204020203" pitchFamily="34" charset="0"/>
                <a:cs typeface="Segoe UI" panose="020B0502040204020203" pitchFamily="34" charset="0"/>
              </a:rPr>
              <a:t>Methodology</a:t>
            </a:r>
          </a:p>
        </p:txBody>
      </p:sp>
      <p:sp>
        <p:nvSpPr>
          <p:cNvPr id="39" name="Rectangle 38"/>
          <p:cNvSpPr/>
          <p:nvPr/>
        </p:nvSpPr>
        <p:spPr>
          <a:xfrm>
            <a:off x="506623" y="3453671"/>
            <a:ext cx="11060532" cy="2879893"/>
          </a:xfrm>
          <a:prstGeom prst="rect">
            <a:avLst/>
          </a:prstGeom>
          <a:noFill/>
          <a:ln w="63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40" name="Straight Connector 39"/>
          <p:cNvCxnSpPr/>
          <p:nvPr/>
        </p:nvCxnSpPr>
        <p:spPr>
          <a:xfrm>
            <a:off x="3031748" y="3569568"/>
            <a:ext cx="0" cy="265634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29186" y="4774362"/>
            <a:ext cx="2428966" cy="1569660"/>
          </a:xfrm>
          <a:prstGeom prst="rect">
            <a:avLst/>
          </a:prstGeom>
          <a:noFill/>
        </p:spPr>
        <p:txBody>
          <a:bodyPr wrap="square" rtlCol="0">
            <a:spAutoFit/>
          </a:bodyPr>
          <a:lstStyle/>
          <a:p>
            <a:pPr marL="228600" indent="-228600">
              <a:buFontTx/>
              <a:buAutoNum type="arabicPeriod"/>
            </a:pPr>
            <a:endParaRPr lang="en-US" sz="1200" dirty="0">
              <a:solidFill>
                <a:srgbClr val="2F3542"/>
              </a:solidFill>
              <a:latin typeface="Segoe UI" pitchFamily="34" charset="0"/>
              <a:ea typeface="Segoe UI" pitchFamily="34" charset="0"/>
              <a:cs typeface="Segoe UI" pitchFamily="34" charset="0"/>
            </a:endParaRPr>
          </a:p>
          <a:p>
            <a:r>
              <a:rPr lang="en-US" sz="1200" b="1" u="sng" dirty="0">
                <a:solidFill>
                  <a:srgbClr val="2F3542"/>
                </a:solidFill>
                <a:latin typeface="Segoe UI" pitchFamily="34" charset="0"/>
                <a:ea typeface="Segoe UI" pitchFamily="34" charset="0"/>
                <a:cs typeface="Segoe UI" pitchFamily="34" charset="0"/>
              </a:rPr>
              <a:t>Solution</a:t>
            </a:r>
          </a:p>
          <a:p>
            <a:pPr algn="just"/>
            <a:r>
              <a:rPr lang="en-US" sz="1200" dirty="0">
                <a:solidFill>
                  <a:srgbClr val="2F3542"/>
                </a:solidFill>
                <a:latin typeface="Segoe UI" pitchFamily="34" charset="0"/>
                <a:ea typeface="Segoe UI" pitchFamily="34" charset="0"/>
                <a:cs typeface="Segoe UI" pitchFamily="34" charset="0"/>
              </a:rPr>
              <a:t>Analytics solutions varying from dashboarding, text mining to predictive modelling and stochastic optimization were implemented for the 4 nodes. </a:t>
            </a:r>
          </a:p>
          <a:p>
            <a:pPr marL="228600" indent="-228600">
              <a:buFontTx/>
              <a:buAutoNum type="arabicPeriod"/>
            </a:pPr>
            <a:endParaRPr lang="en-US" sz="1200" dirty="0">
              <a:solidFill>
                <a:srgbClr val="2F3542"/>
              </a:solidFill>
              <a:latin typeface="Segoe UI" pitchFamily="34" charset="0"/>
              <a:ea typeface="Segoe UI" pitchFamily="34" charset="0"/>
              <a:cs typeface="Segoe UI" pitchFamily="34" charset="0"/>
            </a:endParaRPr>
          </a:p>
        </p:txBody>
      </p:sp>
      <p:sp>
        <p:nvSpPr>
          <p:cNvPr id="42" name="Rectangle 41"/>
          <p:cNvSpPr/>
          <p:nvPr/>
        </p:nvSpPr>
        <p:spPr>
          <a:xfrm>
            <a:off x="542834" y="3513978"/>
            <a:ext cx="2488914" cy="1384995"/>
          </a:xfrm>
          <a:prstGeom prst="rect">
            <a:avLst/>
          </a:prstGeom>
        </p:spPr>
        <p:txBody>
          <a:bodyPr wrap="square">
            <a:spAutoFit/>
          </a:bodyPr>
          <a:lstStyle/>
          <a:p>
            <a:r>
              <a:rPr lang="en-US" sz="1200" b="1" u="sng" dirty="0">
                <a:solidFill>
                  <a:srgbClr val="2F3542"/>
                </a:solidFill>
                <a:latin typeface="Segoe UI" pitchFamily="34" charset="0"/>
                <a:ea typeface="Segoe UI" pitchFamily="34" charset="0"/>
                <a:cs typeface="Segoe UI" pitchFamily="34" charset="0"/>
              </a:rPr>
              <a:t>Preliminary analysis</a:t>
            </a:r>
          </a:p>
          <a:p>
            <a:r>
              <a:rPr lang="en-US" sz="1200" dirty="0">
                <a:solidFill>
                  <a:srgbClr val="2F3542"/>
                </a:solidFill>
                <a:latin typeface="Segoe UI" pitchFamily="34" charset="0"/>
                <a:ea typeface="Segoe UI" pitchFamily="34" charset="0"/>
                <a:cs typeface="Segoe UI" pitchFamily="34" charset="0"/>
              </a:rPr>
              <a:t>Identified 4 nodes/opportunity in value chain for improvement </a:t>
            </a:r>
          </a:p>
          <a:p>
            <a:pPr marL="228600" indent="-228600">
              <a:buFontTx/>
              <a:buAutoNum type="arabicPeriod"/>
            </a:pPr>
            <a:r>
              <a:rPr lang="en-US" sz="1200" dirty="0">
                <a:solidFill>
                  <a:srgbClr val="2F3542"/>
                </a:solidFill>
                <a:latin typeface="Segoe UI" pitchFamily="34" charset="0"/>
                <a:ea typeface="Segoe UI" pitchFamily="34" charset="0"/>
                <a:cs typeface="Segoe UI" pitchFamily="34" charset="0"/>
              </a:rPr>
              <a:t>Advanced Diagnostics</a:t>
            </a:r>
          </a:p>
          <a:p>
            <a:pPr marL="228600" indent="-228600">
              <a:buFontTx/>
              <a:buAutoNum type="arabicPeriod"/>
            </a:pPr>
            <a:r>
              <a:rPr lang="en-US" sz="1200" dirty="0">
                <a:solidFill>
                  <a:srgbClr val="2F3542"/>
                </a:solidFill>
                <a:latin typeface="Segoe UI" pitchFamily="34" charset="0"/>
                <a:ea typeface="Segoe UI" pitchFamily="34" charset="0"/>
                <a:cs typeface="Segoe UI" pitchFamily="34" charset="0"/>
              </a:rPr>
              <a:t>Response Time</a:t>
            </a:r>
          </a:p>
          <a:p>
            <a:pPr marL="228600" indent="-228600">
              <a:buFontTx/>
              <a:buAutoNum type="arabicPeriod"/>
            </a:pPr>
            <a:r>
              <a:rPr lang="en-US" sz="1200" dirty="0">
                <a:solidFill>
                  <a:srgbClr val="2F3542"/>
                </a:solidFill>
                <a:latin typeface="Segoe UI" pitchFamily="34" charset="0"/>
                <a:ea typeface="Segoe UI" pitchFamily="34" charset="0"/>
                <a:cs typeface="Segoe UI" pitchFamily="34" charset="0"/>
              </a:rPr>
              <a:t>First Time Completes </a:t>
            </a:r>
          </a:p>
          <a:p>
            <a:pPr marL="228600" indent="-228600">
              <a:buFontTx/>
              <a:buAutoNum type="arabicPeriod"/>
            </a:pPr>
            <a:r>
              <a:rPr lang="en-US" sz="1200" dirty="0">
                <a:solidFill>
                  <a:srgbClr val="2F3542"/>
                </a:solidFill>
                <a:latin typeface="Segoe UI" pitchFamily="34" charset="0"/>
                <a:ea typeface="Segoe UI" pitchFamily="34" charset="0"/>
                <a:cs typeface="Segoe UI" pitchFamily="34" charset="0"/>
              </a:rPr>
              <a:t>Parts &amp; Delivery </a:t>
            </a:r>
          </a:p>
        </p:txBody>
      </p:sp>
      <p:cxnSp>
        <p:nvCxnSpPr>
          <p:cNvPr id="43" name="Elbow Connector 42"/>
          <p:cNvCxnSpPr/>
          <p:nvPr/>
        </p:nvCxnSpPr>
        <p:spPr>
          <a:xfrm rot="16200000" flipH="1">
            <a:off x="5794248" y="4058293"/>
            <a:ext cx="615443" cy="3149"/>
          </a:xfrm>
          <a:prstGeom prst="bentConnector3">
            <a:avLst>
              <a:gd name="adj1" fmla="val 50000"/>
            </a:avLst>
          </a:prstGeom>
          <a:ln w="28575">
            <a:solidFill>
              <a:srgbClr val="345159"/>
            </a:solidFill>
            <a:tailEnd type="arrow"/>
          </a:ln>
        </p:spPr>
        <p:style>
          <a:lnRef idx="3">
            <a:schemeClr val="accent5"/>
          </a:lnRef>
          <a:fillRef idx="0">
            <a:schemeClr val="accent5"/>
          </a:fillRef>
          <a:effectRef idx="2">
            <a:schemeClr val="accent5"/>
          </a:effectRef>
          <a:fontRef idx="minor">
            <a:schemeClr val="tx1"/>
          </a:fontRef>
        </p:style>
      </p:cxnSp>
      <p:cxnSp>
        <p:nvCxnSpPr>
          <p:cNvPr id="44" name="Elbow Connector 43"/>
          <p:cNvCxnSpPr/>
          <p:nvPr/>
        </p:nvCxnSpPr>
        <p:spPr>
          <a:xfrm rot="5400000">
            <a:off x="8259398" y="4046838"/>
            <a:ext cx="579175" cy="337"/>
          </a:xfrm>
          <a:prstGeom prst="bentConnector3">
            <a:avLst>
              <a:gd name="adj1" fmla="val 50000"/>
            </a:avLst>
          </a:prstGeom>
          <a:ln w="28575">
            <a:solidFill>
              <a:srgbClr val="345159"/>
            </a:solidFill>
            <a:tailEnd type="arrow"/>
          </a:ln>
        </p:spPr>
        <p:style>
          <a:lnRef idx="3">
            <a:schemeClr val="accent5"/>
          </a:lnRef>
          <a:fillRef idx="0">
            <a:schemeClr val="accent5"/>
          </a:fillRef>
          <a:effectRef idx="2">
            <a:schemeClr val="accent5"/>
          </a:effectRef>
          <a:fontRef idx="minor">
            <a:schemeClr val="tx1"/>
          </a:fontRef>
        </p:style>
      </p:cxnSp>
      <p:cxnSp>
        <p:nvCxnSpPr>
          <p:cNvPr id="45" name="Elbow Connector 44"/>
          <p:cNvCxnSpPr/>
          <p:nvPr/>
        </p:nvCxnSpPr>
        <p:spPr>
          <a:xfrm rot="5400000">
            <a:off x="10274161" y="4050026"/>
            <a:ext cx="574753" cy="12700"/>
          </a:xfrm>
          <a:prstGeom prst="bentConnector3">
            <a:avLst>
              <a:gd name="adj1" fmla="val -1053"/>
            </a:avLst>
          </a:prstGeom>
          <a:ln w="28575">
            <a:solidFill>
              <a:srgbClr val="345159"/>
            </a:solidFill>
            <a:tailEnd type="arrow"/>
          </a:ln>
        </p:spPr>
        <p:style>
          <a:lnRef idx="3">
            <a:schemeClr val="accent5"/>
          </a:lnRef>
          <a:fillRef idx="0">
            <a:schemeClr val="accent5"/>
          </a:fillRef>
          <a:effectRef idx="2">
            <a:schemeClr val="accent5"/>
          </a:effectRef>
          <a:fontRef idx="minor">
            <a:schemeClr val="tx1"/>
          </a:fontRef>
        </p:style>
      </p:cxnSp>
      <p:cxnSp>
        <p:nvCxnSpPr>
          <p:cNvPr id="46" name="Straight Connector 45"/>
          <p:cNvCxnSpPr/>
          <p:nvPr/>
        </p:nvCxnSpPr>
        <p:spPr>
          <a:xfrm>
            <a:off x="3894757" y="3765317"/>
            <a:ext cx="6646782" cy="0"/>
          </a:xfrm>
          <a:prstGeom prst="line">
            <a:avLst/>
          </a:prstGeom>
          <a:ln w="28575">
            <a:solidFill>
              <a:srgbClr val="345159"/>
            </a:solidFill>
          </a:ln>
        </p:spPr>
        <p:style>
          <a:lnRef idx="3">
            <a:schemeClr val="accent5"/>
          </a:lnRef>
          <a:fillRef idx="0">
            <a:schemeClr val="accent5"/>
          </a:fillRef>
          <a:effectRef idx="2">
            <a:schemeClr val="accent5"/>
          </a:effectRef>
          <a:fontRef idx="minor">
            <a:schemeClr val="tx1"/>
          </a:fontRef>
        </p:style>
      </p:cxnSp>
      <p:sp>
        <p:nvSpPr>
          <p:cNvPr id="47" name="Rectangle 46"/>
          <p:cNvSpPr/>
          <p:nvPr/>
        </p:nvSpPr>
        <p:spPr>
          <a:xfrm>
            <a:off x="5516690" y="3555329"/>
            <a:ext cx="3676261" cy="360000"/>
          </a:xfrm>
          <a:prstGeom prst="rect">
            <a:avLst/>
          </a:prstGeom>
          <a:solidFill>
            <a:srgbClr val="345159"/>
          </a:solidFill>
          <a:ln/>
        </p:spPr>
        <p:style>
          <a:lnRef idx="0">
            <a:schemeClr val="accent1"/>
          </a:lnRef>
          <a:fillRef idx="3">
            <a:schemeClr val="accent1"/>
          </a:fillRef>
          <a:effectRef idx="3">
            <a:schemeClr val="accent1"/>
          </a:effectRef>
          <a:fontRef idx="minor">
            <a:schemeClr val="lt1"/>
          </a:fontRef>
        </p:style>
        <p:txBody>
          <a:bodyPr spcFirstLastPara="0" vert="horz" wrap="square" lIns="154608" tIns="129663" rIns="154607" bIns="129663" numCol="1" spcCol="1270" anchor="ctr" anchorCtr="0">
            <a:noAutofit/>
          </a:bodyPr>
          <a:lstStyle/>
          <a:p>
            <a:pPr algn="ctr" defTabSz="1066800">
              <a:lnSpc>
                <a:spcPct val="90000"/>
              </a:lnSpc>
              <a:spcBef>
                <a:spcPct val="0"/>
              </a:spcBef>
              <a:spcAft>
                <a:spcPct val="35000"/>
              </a:spcAft>
            </a:pPr>
            <a:r>
              <a:rPr lang="en-IN" sz="1600" b="1" dirty="0">
                <a:solidFill>
                  <a:srgbClr val="FFFFFF"/>
                </a:solidFill>
                <a:latin typeface="Segoe UI" pitchFamily="34" charset="0"/>
                <a:ea typeface="Segoe UI" pitchFamily="34" charset="0"/>
                <a:cs typeface="Segoe UI" pitchFamily="34" charset="0"/>
              </a:rPr>
              <a:t>Improving business Performance</a:t>
            </a:r>
          </a:p>
        </p:txBody>
      </p:sp>
      <p:cxnSp>
        <p:nvCxnSpPr>
          <p:cNvPr id="48" name="Elbow Connector 47"/>
          <p:cNvCxnSpPr/>
          <p:nvPr/>
        </p:nvCxnSpPr>
        <p:spPr>
          <a:xfrm rot="16200000" flipH="1">
            <a:off x="3604317" y="4059866"/>
            <a:ext cx="580881" cy="1"/>
          </a:xfrm>
          <a:prstGeom prst="bentConnector3">
            <a:avLst>
              <a:gd name="adj1" fmla="val 50000"/>
            </a:avLst>
          </a:prstGeom>
          <a:ln w="28575">
            <a:solidFill>
              <a:srgbClr val="345159"/>
            </a:solidFill>
            <a:tailEnd type="arrow"/>
          </a:ln>
        </p:spPr>
        <p:style>
          <a:lnRef idx="3">
            <a:schemeClr val="accent5"/>
          </a:lnRef>
          <a:fillRef idx="0">
            <a:schemeClr val="accent5"/>
          </a:fillRef>
          <a:effectRef idx="2">
            <a:schemeClr val="accent5"/>
          </a:effectRef>
          <a:fontRef idx="minor">
            <a:schemeClr val="tx1"/>
          </a:fontRef>
        </p:style>
      </p:cxnSp>
      <p:sp>
        <p:nvSpPr>
          <p:cNvPr id="49" name="Isosceles Triangle 46"/>
          <p:cNvSpPr/>
          <p:nvPr/>
        </p:nvSpPr>
        <p:spPr>
          <a:xfrm rot="10800000">
            <a:off x="3894755" y="5322627"/>
            <a:ext cx="6646781" cy="423080"/>
          </a:xfrm>
          <a:prstGeom prst="triangle">
            <a:avLst/>
          </a:prstGeom>
          <a:solidFill>
            <a:srgbClr val="94A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0" name="TextBox 49"/>
          <p:cNvSpPr txBox="1"/>
          <p:nvPr/>
        </p:nvSpPr>
        <p:spPr>
          <a:xfrm>
            <a:off x="3599881" y="5885392"/>
            <a:ext cx="1436142" cy="276999"/>
          </a:xfrm>
          <a:prstGeom prst="rect">
            <a:avLst/>
          </a:prstGeom>
          <a:noFill/>
        </p:spPr>
        <p:txBody>
          <a:bodyPr wrap="square" rtlCol="0">
            <a:spAutoFit/>
          </a:bodyPr>
          <a:lstStyle/>
          <a:p>
            <a:pPr algn="ctr"/>
            <a:r>
              <a:rPr lang="en-IN" sz="1200" b="1" dirty="0">
                <a:solidFill>
                  <a:srgbClr val="000000"/>
                </a:solidFill>
                <a:latin typeface="Segoe UI" pitchFamily="34" charset="0"/>
                <a:ea typeface="Segoe UI" pitchFamily="34" charset="0"/>
                <a:cs typeface="Segoe UI" pitchFamily="34" charset="0"/>
              </a:rPr>
              <a:t>Visualization</a:t>
            </a:r>
          </a:p>
        </p:txBody>
      </p:sp>
      <p:sp>
        <p:nvSpPr>
          <p:cNvPr id="51" name="TextBox 50"/>
          <p:cNvSpPr txBox="1"/>
          <p:nvPr/>
        </p:nvSpPr>
        <p:spPr>
          <a:xfrm>
            <a:off x="5066870" y="5885392"/>
            <a:ext cx="1843996" cy="276999"/>
          </a:xfrm>
          <a:prstGeom prst="rect">
            <a:avLst/>
          </a:prstGeom>
          <a:noFill/>
        </p:spPr>
        <p:txBody>
          <a:bodyPr wrap="square" rtlCol="0">
            <a:spAutoFit/>
          </a:bodyPr>
          <a:lstStyle/>
          <a:p>
            <a:pPr algn="ctr"/>
            <a:r>
              <a:rPr lang="en-IN" sz="1200" b="1" dirty="0">
                <a:solidFill>
                  <a:srgbClr val="000000"/>
                </a:solidFill>
                <a:latin typeface="Segoe UI" pitchFamily="34" charset="0"/>
                <a:ea typeface="Segoe UI" pitchFamily="34" charset="0"/>
                <a:cs typeface="Segoe UI" pitchFamily="34" charset="0"/>
              </a:rPr>
              <a:t>Diagnostic analysis</a:t>
            </a:r>
          </a:p>
        </p:txBody>
      </p:sp>
      <p:sp>
        <p:nvSpPr>
          <p:cNvPr id="52" name="TextBox 51"/>
          <p:cNvSpPr txBox="1"/>
          <p:nvPr/>
        </p:nvSpPr>
        <p:spPr>
          <a:xfrm>
            <a:off x="7068751" y="5885392"/>
            <a:ext cx="1784215" cy="276999"/>
          </a:xfrm>
          <a:prstGeom prst="rect">
            <a:avLst/>
          </a:prstGeom>
          <a:noFill/>
        </p:spPr>
        <p:txBody>
          <a:bodyPr wrap="square" rtlCol="0">
            <a:spAutoFit/>
          </a:bodyPr>
          <a:lstStyle/>
          <a:p>
            <a:pPr algn="ctr"/>
            <a:r>
              <a:rPr lang="en-IN" sz="1200" b="1" dirty="0">
                <a:solidFill>
                  <a:srgbClr val="000000"/>
                </a:solidFill>
                <a:latin typeface="Segoe UI" pitchFamily="34" charset="0"/>
                <a:ea typeface="Segoe UI" pitchFamily="34" charset="0"/>
                <a:cs typeface="Segoe UI" pitchFamily="34" charset="0"/>
              </a:rPr>
              <a:t>Predictive Modelling</a:t>
            </a:r>
          </a:p>
        </p:txBody>
      </p:sp>
      <p:sp>
        <p:nvSpPr>
          <p:cNvPr id="53" name="TextBox 52"/>
          <p:cNvSpPr txBox="1"/>
          <p:nvPr/>
        </p:nvSpPr>
        <p:spPr>
          <a:xfrm>
            <a:off x="9112453" y="5885392"/>
            <a:ext cx="2200719" cy="276999"/>
          </a:xfrm>
          <a:prstGeom prst="rect">
            <a:avLst/>
          </a:prstGeom>
          <a:noFill/>
        </p:spPr>
        <p:txBody>
          <a:bodyPr wrap="square" rtlCol="0">
            <a:spAutoFit/>
          </a:bodyPr>
          <a:lstStyle/>
          <a:p>
            <a:pPr algn="ctr"/>
            <a:r>
              <a:rPr lang="en-IN" sz="1200" b="1" dirty="0">
                <a:solidFill>
                  <a:srgbClr val="000000"/>
                </a:solidFill>
                <a:latin typeface="Segoe UI" pitchFamily="34" charset="0"/>
                <a:ea typeface="Segoe UI" pitchFamily="34" charset="0"/>
                <a:cs typeface="Segoe UI" pitchFamily="34" charset="0"/>
              </a:rPr>
              <a:t>Simulation &amp; Optimization</a:t>
            </a:r>
          </a:p>
        </p:txBody>
      </p:sp>
      <p:cxnSp>
        <p:nvCxnSpPr>
          <p:cNvPr id="54" name="Straight Connector 53"/>
          <p:cNvCxnSpPr/>
          <p:nvPr/>
        </p:nvCxnSpPr>
        <p:spPr>
          <a:xfrm>
            <a:off x="5095059" y="5832819"/>
            <a:ext cx="0" cy="384411"/>
          </a:xfrm>
          <a:prstGeom prst="line">
            <a:avLst/>
          </a:prstGeom>
          <a:ln w="28575">
            <a:solidFill>
              <a:srgbClr val="345159"/>
            </a:solidFill>
          </a:ln>
        </p:spPr>
        <p:style>
          <a:lnRef idx="3">
            <a:schemeClr val="accent5"/>
          </a:lnRef>
          <a:fillRef idx="0">
            <a:schemeClr val="accent5"/>
          </a:fillRef>
          <a:effectRef idx="2">
            <a:schemeClr val="accent5"/>
          </a:effectRef>
          <a:fontRef idx="minor">
            <a:schemeClr val="tx1"/>
          </a:fontRef>
        </p:style>
      </p:cxnSp>
      <p:cxnSp>
        <p:nvCxnSpPr>
          <p:cNvPr id="55" name="Straight Connector 54"/>
          <p:cNvCxnSpPr/>
          <p:nvPr/>
        </p:nvCxnSpPr>
        <p:spPr>
          <a:xfrm>
            <a:off x="6961306" y="5832819"/>
            <a:ext cx="0" cy="384048"/>
          </a:xfrm>
          <a:prstGeom prst="line">
            <a:avLst/>
          </a:prstGeom>
          <a:ln w="28575">
            <a:solidFill>
              <a:srgbClr val="345159"/>
            </a:solidFill>
          </a:ln>
        </p:spPr>
        <p:style>
          <a:lnRef idx="3">
            <a:schemeClr val="accent5"/>
          </a:lnRef>
          <a:fillRef idx="0">
            <a:schemeClr val="accent5"/>
          </a:fillRef>
          <a:effectRef idx="2">
            <a:schemeClr val="accent5"/>
          </a:effectRef>
          <a:fontRef idx="minor">
            <a:schemeClr val="tx1"/>
          </a:fontRef>
        </p:style>
      </p:cxnSp>
      <p:cxnSp>
        <p:nvCxnSpPr>
          <p:cNvPr id="56" name="Straight Connector 55"/>
          <p:cNvCxnSpPr/>
          <p:nvPr/>
        </p:nvCxnSpPr>
        <p:spPr>
          <a:xfrm>
            <a:off x="9010778" y="5821443"/>
            <a:ext cx="0" cy="384048"/>
          </a:xfrm>
          <a:prstGeom prst="line">
            <a:avLst/>
          </a:prstGeom>
          <a:ln w="28575">
            <a:solidFill>
              <a:srgbClr val="345159"/>
            </a:solidFill>
          </a:ln>
        </p:spPr>
        <p:style>
          <a:lnRef idx="3">
            <a:schemeClr val="accent5"/>
          </a:lnRef>
          <a:fillRef idx="0">
            <a:schemeClr val="accent5"/>
          </a:fillRef>
          <a:effectRef idx="2">
            <a:schemeClr val="accent5"/>
          </a:effectRef>
          <a:fontRef idx="minor">
            <a:schemeClr val="tx1"/>
          </a:fontRef>
        </p:style>
      </p:cxnSp>
      <p:sp>
        <p:nvSpPr>
          <p:cNvPr id="57" name="TextBox 56"/>
          <p:cNvSpPr txBox="1"/>
          <p:nvPr/>
        </p:nvSpPr>
        <p:spPr>
          <a:xfrm>
            <a:off x="3001641" y="4331792"/>
            <a:ext cx="1979790" cy="292388"/>
          </a:xfrm>
          <a:prstGeom prst="rect">
            <a:avLst/>
          </a:prstGeom>
          <a:noFill/>
        </p:spPr>
        <p:txBody>
          <a:bodyPr wrap="square" rtlCol="0">
            <a:spAutoFit/>
          </a:bodyPr>
          <a:lstStyle/>
          <a:p>
            <a:pPr algn="ctr"/>
            <a:r>
              <a:rPr lang="en-IN" sz="1300" b="1" dirty="0">
                <a:solidFill>
                  <a:srgbClr val="000000"/>
                </a:solidFill>
                <a:latin typeface="Segoe UI" pitchFamily="34" charset="0"/>
                <a:ea typeface="Segoe UI" pitchFamily="34" charset="0"/>
                <a:cs typeface="Segoe UI" pitchFamily="34" charset="0"/>
              </a:rPr>
              <a:t>Advanced Diagnostics</a:t>
            </a:r>
          </a:p>
        </p:txBody>
      </p:sp>
      <p:sp>
        <p:nvSpPr>
          <p:cNvPr id="58" name="TextBox 57"/>
          <p:cNvSpPr txBox="1"/>
          <p:nvPr/>
        </p:nvSpPr>
        <p:spPr>
          <a:xfrm>
            <a:off x="5178326" y="4331792"/>
            <a:ext cx="1843996" cy="292388"/>
          </a:xfrm>
          <a:prstGeom prst="rect">
            <a:avLst/>
          </a:prstGeom>
          <a:noFill/>
        </p:spPr>
        <p:txBody>
          <a:bodyPr wrap="square" rtlCol="0">
            <a:spAutoFit/>
          </a:bodyPr>
          <a:lstStyle/>
          <a:p>
            <a:pPr algn="ctr"/>
            <a:r>
              <a:rPr lang="en-IN" sz="1300" b="1" dirty="0">
                <a:solidFill>
                  <a:srgbClr val="000000"/>
                </a:solidFill>
                <a:latin typeface="Segoe UI" pitchFamily="34" charset="0"/>
                <a:ea typeface="Segoe UI" pitchFamily="34" charset="0"/>
                <a:cs typeface="Segoe UI" pitchFamily="34" charset="0"/>
              </a:rPr>
              <a:t>Response Time (RT)</a:t>
            </a:r>
          </a:p>
        </p:txBody>
      </p:sp>
      <p:sp>
        <p:nvSpPr>
          <p:cNvPr id="59" name="TextBox 58"/>
          <p:cNvSpPr txBox="1"/>
          <p:nvPr/>
        </p:nvSpPr>
        <p:spPr>
          <a:xfrm>
            <a:off x="7494111" y="4331792"/>
            <a:ext cx="2250390" cy="292388"/>
          </a:xfrm>
          <a:prstGeom prst="rect">
            <a:avLst/>
          </a:prstGeom>
          <a:noFill/>
        </p:spPr>
        <p:txBody>
          <a:bodyPr wrap="square" rtlCol="0">
            <a:spAutoFit/>
          </a:bodyPr>
          <a:lstStyle/>
          <a:p>
            <a:pPr algn="ctr"/>
            <a:r>
              <a:rPr lang="en-IN" sz="1300" b="1" dirty="0">
                <a:solidFill>
                  <a:srgbClr val="000000"/>
                </a:solidFill>
                <a:latin typeface="Segoe UI" pitchFamily="34" charset="0"/>
                <a:ea typeface="Segoe UI" pitchFamily="34" charset="0"/>
                <a:cs typeface="Segoe UI" pitchFamily="34" charset="0"/>
              </a:rPr>
              <a:t>First Time Complete (FTC)</a:t>
            </a:r>
          </a:p>
        </p:txBody>
      </p:sp>
      <p:sp>
        <p:nvSpPr>
          <p:cNvPr id="60" name="TextBox 59"/>
          <p:cNvSpPr txBox="1"/>
          <p:nvPr/>
        </p:nvSpPr>
        <p:spPr>
          <a:xfrm>
            <a:off x="9537813" y="4331792"/>
            <a:ext cx="2200719" cy="292388"/>
          </a:xfrm>
          <a:prstGeom prst="rect">
            <a:avLst/>
          </a:prstGeom>
          <a:noFill/>
        </p:spPr>
        <p:txBody>
          <a:bodyPr wrap="square" rtlCol="0">
            <a:spAutoFit/>
          </a:bodyPr>
          <a:lstStyle/>
          <a:p>
            <a:pPr algn="ctr"/>
            <a:r>
              <a:rPr lang="en-IN" sz="1300" b="1" dirty="0">
                <a:solidFill>
                  <a:srgbClr val="000000"/>
                </a:solidFill>
                <a:latin typeface="Segoe UI" pitchFamily="34" charset="0"/>
                <a:ea typeface="Segoe UI" pitchFamily="34" charset="0"/>
                <a:cs typeface="Segoe UI" pitchFamily="34" charset="0"/>
              </a:rPr>
              <a:t>Parts &amp; Delivery</a:t>
            </a:r>
          </a:p>
        </p:txBody>
      </p:sp>
      <p:pic>
        <p:nvPicPr>
          <p:cNvPr id="61" name="Picture 2" descr="https://d30y9cdsu7xlg0.cloudfront.net/png/94227-200.png"/>
          <p:cNvPicPr>
            <a:picLocks noChangeAspect="1" noChangeArrowheads="1"/>
          </p:cNvPicPr>
          <p:nvPr/>
        </p:nvPicPr>
        <p:blipFill>
          <a:blip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a:stretch>
            <a:fillRect/>
          </a:stretch>
        </p:blipFill>
        <p:spPr bwMode="auto">
          <a:xfrm>
            <a:off x="795120" y="2203562"/>
            <a:ext cx="363683" cy="363683"/>
          </a:xfrm>
          <a:prstGeom prst="rect">
            <a:avLst/>
          </a:prstGeom>
          <a:noFill/>
          <a:extLst>
            <a:ext uri="{909E8E84-426E-40dd-AFC4-6F175D3DCCD1}">
              <a14:hiddenFill xmlns="" xmlns:a14="http://schemas.microsoft.com/office/drawing/2010/main">
                <a:solidFill>
                  <a:srgbClr val="FFFFFF"/>
                </a:solidFill>
              </a14:hiddenFill>
            </a:ext>
          </a:extLst>
        </p:spPr>
      </p:pic>
      <p:pic>
        <p:nvPicPr>
          <p:cNvPr id="62" name="Picture 61"/>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11846" y="2149183"/>
            <a:ext cx="472440" cy="472440"/>
          </a:xfrm>
          <a:prstGeom prst="rect">
            <a:avLst/>
          </a:prstGeom>
        </p:spPr>
      </p:pic>
      <p:pic>
        <p:nvPicPr>
          <p:cNvPr id="63" name="Picture 62"/>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837744" y="2169016"/>
            <a:ext cx="568267" cy="432774"/>
          </a:xfrm>
          <a:prstGeom prst="rect">
            <a:avLst/>
          </a:prstGeom>
        </p:spPr>
      </p:pic>
      <p:pic>
        <p:nvPicPr>
          <p:cNvPr id="64" name="Picture 63"/>
          <p:cNvPicPr>
            <a:picLocks noChangeAspect="1"/>
          </p:cNvPicPr>
          <p:nvPr/>
        </p:nvPicPr>
        <p:blipFill>
          <a:blip r:embed="rId6" cstate="print">
            <a:duotone>
              <a:schemeClr val="accent6">
                <a:shade val="45000"/>
                <a:satMod val="135000"/>
              </a:schemeClr>
              <a:prstClr val="white"/>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8862242" y="2118327"/>
            <a:ext cx="534153" cy="534153"/>
          </a:xfrm>
          <a:prstGeom prst="rect">
            <a:avLst/>
          </a:prstGeom>
        </p:spPr>
      </p:pic>
      <p:pic>
        <p:nvPicPr>
          <p:cNvPr id="65" name="Picture 3" descr="C:\Users\viswanath.ramakirish\Downloads\delivery.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173537" y="4694253"/>
            <a:ext cx="767329" cy="548640"/>
          </a:xfrm>
          <a:prstGeom prst="rect">
            <a:avLst/>
          </a:prstGeom>
          <a:noFill/>
          <a:extLst>
            <a:ext uri="{909E8E84-426E-40dd-AFC4-6F175D3DCCD1}">
              <a14:hiddenFill xmlns="" xmlns:a14="http://schemas.microsoft.com/office/drawing/2010/main">
                <a:solidFill>
                  <a:srgbClr val="FFFFFF"/>
                </a:solidFill>
              </a14:hiddenFill>
            </a:ext>
          </a:extLst>
        </p:spPr>
      </p:pic>
      <p:pic>
        <p:nvPicPr>
          <p:cNvPr id="66" name="Picture 4" descr="C:\Users\viswanath.ramakirish\Downloads\ftc.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90270" y="4694253"/>
            <a:ext cx="548640" cy="548640"/>
          </a:xfrm>
          <a:prstGeom prst="rect">
            <a:avLst/>
          </a:prstGeom>
          <a:noFill/>
          <a:extLst>
            <a:ext uri="{909E8E84-426E-40dd-AFC4-6F175D3DCCD1}">
              <a14:hiddenFill xmlns="" xmlns:a14="http://schemas.microsoft.com/office/drawing/2010/main">
                <a:solidFill>
                  <a:srgbClr val="FFFFFF"/>
                </a:solidFill>
              </a14:hiddenFill>
            </a:ext>
          </a:extLst>
        </p:spPr>
      </p:pic>
      <p:pic>
        <p:nvPicPr>
          <p:cNvPr id="67" name="Picture 5" descr="C:\Users\viswanath.ramakirish\Downloads\optimiz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08426" y="4694253"/>
            <a:ext cx="548640" cy="548640"/>
          </a:xfrm>
          <a:prstGeom prst="rect">
            <a:avLst/>
          </a:prstGeom>
          <a:noFill/>
          <a:extLst>
            <a:ext uri="{909E8E84-426E-40dd-AFC4-6F175D3DCCD1}">
              <a14:hiddenFill xmlns="" xmlns:a14="http://schemas.microsoft.com/office/drawing/2010/main">
                <a:solidFill>
                  <a:srgbClr val="FFFFFF"/>
                </a:solidFill>
              </a14:hiddenFill>
            </a:ext>
          </a:extLst>
        </p:spPr>
      </p:pic>
      <p:pic>
        <p:nvPicPr>
          <p:cNvPr id="68" name="Picture 6" descr="C:\Users\viswanath.ramakirish\Downloads\response time.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70008" y="4694253"/>
            <a:ext cx="548640" cy="54864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45EE427-1663-43BC-88C4-3E9EFF146A1B}"/>
              </a:ext>
            </a:extLst>
          </p:cNvPr>
          <p:cNvSpPr>
            <a:spLocks noGrp="1"/>
          </p:cNvSpPr>
          <p:nvPr>
            <p:ph type="title"/>
          </p:nvPr>
        </p:nvSpPr>
        <p:spPr/>
        <p:txBody>
          <a:bodyPr/>
          <a:lstStyle/>
          <a:p>
            <a:r>
              <a:rPr lang="en-IN" dirty="0"/>
              <a:t>Supply Chain : Business Context</a:t>
            </a:r>
          </a:p>
        </p:txBody>
      </p:sp>
    </p:spTree>
    <p:extLst>
      <p:ext uri="{BB962C8B-B14F-4D97-AF65-F5344CB8AC3E}">
        <p14:creationId xmlns:p14="http://schemas.microsoft.com/office/powerpoint/2010/main" val="339571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979AA-76EB-4B63-94DB-9BA65F8F6B84}"/>
              </a:ext>
            </a:extLst>
          </p:cNvPr>
          <p:cNvSpPr>
            <a:spLocks noGrp="1"/>
          </p:cNvSpPr>
          <p:nvPr>
            <p:ph type="title"/>
          </p:nvPr>
        </p:nvSpPr>
        <p:spPr/>
        <p:txBody>
          <a:bodyPr/>
          <a:lstStyle/>
          <a:p>
            <a:r>
              <a:rPr lang="en-IN" dirty="0">
                <a:latin typeface="Segoe UI" panose="020B0502040204020203" pitchFamily="34" charset="0"/>
                <a:ea typeface="Segoe UI" panose="020B0502040204020203" pitchFamily="34" charset="0"/>
                <a:cs typeface="Segoe UI" panose="020B0502040204020203" pitchFamily="34" charset="0"/>
              </a:rPr>
              <a:t>Agenda</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24" name="Slide Number Placeholder 23">
            <a:extLst>
              <a:ext uri="{FF2B5EF4-FFF2-40B4-BE49-F238E27FC236}">
                <a16:creationId xmlns:a16="http://schemas.microsoft.com/office/drawing/2014/main" id="{82E5AA20-598C-47E6-B250-BD0D2ECD0836}"/>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2</a:t>
            </a:fld>
            <a:endParaRPr lang="en-US" dirty="0">
              <a:solidFill>
                <a:prstClr val="black">
                  <a:tint val="75000"/>
                </a:prstClr>
              </a:solidFill>
            </a:endParaRPr>
          </a:p>
        </p:txBody>
      </p:sp>
      <p:grpSp>
        <p:nvGrpSpPr>
          <p:cNvPr id="3" name="Group 2">
            <a:extLst>
              <a:ext uri="{FF2B5EF4-FFF2-40B4-BE49-F238E27FC236}">
                <a16:creationId xmlns:a16="http://schemas.microsoft.com/office/drawing/2014/main" id="{E2FC3E86-6271-4FEA-B2DC-20A2C52AFFC7}"/>
              </a:ext>
            </a:extLst>
          </p:cNvPr>
          <p:cNvGrpSpPr/>
          <p:nvPr/>
        </p:nvGrpSpPr>
        <p:grpSpPr>
          <a:xfrm>
            <a:off x="875886" y="1398243"/>
            <a:ext cx="10352997" cy="731779"/>
            <a:chOff x="1193569" y="1270441"/>
            <a:chExt cx="10352997" cy="731779"/>
          </a:xfrm>
        </p:grpSpPr>
        <p:sp>
          <p:nvSpPr>
            <p:cNvPr id="4" name="Abgerundetes Rechteck 37">
              <a:hlinkClick r:id="" action="ppaction://noaction"/>
              <a:extLst>
                <a:ext uri="{FF2B5EF4-FFF2-40B4-BE49-F238E27FC236}">
                  <a16:creationId xmlns:a16="http://schemas.microsoft.com/office/drawing/2014/main" id="{9AE54D2E-296C-4D42-8025-16CE6AA6BF4D}"/>
                </a:ext>
              </a:extLst>
            </p:cNvPr>
            <p:cNvSpPr/>
            <p:nvPr/>
          </p:nvSpPr>
          <p:spPr bwMode="gray">
            <a:xfrm>
              <a:off x="1193569" y="127044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1</a:t>
              </a:r>
            </a:p>
          </p:txBody>
        </p:sp>
        <p:grpSp>
          <p:nvGrpSpPr>
            <p:cNvPr id="5" name="Group 4">
              <a:extLst>
                <a:ext uri="{FF2B5EF4-FFF2-40B4-BE49-F238E27FC236}">
                  <a16:creationId xmlns:a16="http://schemas.microsoft.com/office/drawing/2014/main" id="{82BF0661-7FE1-4172-B026-64A50567D65A}"/>
                </a:ext>
              </a:extLst>
            </p:cNvPr>
            <p:cNvGrpSpPr/>
            <p:nvPr/>
          </p:nvGrpSpPr>
          <p:grpSpPr>
            <a:xfrm>
              <a:off x="1983934" y="1270700"/>
              <a:ext cx="9562632" cy="731520"/>
              <a:chOff x="1983934" y="1270700"/>
              <a:chExt cx="9562632" cy="731520"/>
            </a:xfrm>
          </p:grpSpPr>
          <p:sp>
            <p:nvSpPr>
              <p:cNvPr id="6" name="Rectangle 9">
                <a:extLst>
                  <a:ext uri="{FF2B5EF4-FFF2-40B4-BE49-F238E27FC236}">
                    <a16:creationId xmlns:a16="http://schemas.microsoft.com/office/drawing/2014/main" id="{D7BEC600-0BE6-4721-BFE6-6BFE0BA5C246}"/>
                  </a:ext>
                </a:extLst>
              </p:cNvPr>
              <p:cNvSpPr>
                <a:spLocks noChangeArrowheads="1"/>
              </p:cNvSpPr>
              <p:nvPr/>
            </p:nvSpPr>
            <p:spPr bwMode="gray">
              <a:xfrm>
                <a:off x="1983934" y="1270700"/>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endParaRPr>
              </a:p>
            </p:txBody>
          </p:sp>
          <p:sp>
            <p:nvSpPr>
              <p:cNvPr id="7" name="Rectangle 24">
                <a:extLst>
                  <a:ext uri="{FF2B5EF4-FFF2-40B4-BE49-F238E27FC236}">
                    <a16:creationId xmlns:a16="http://schemas.microsoft.com/office/drawing/2014/main" id="{2E5A504A-C1BF-4FCD-9767-6D7F9E7B1EF9}"/>
                  </a:ext>
                </a:extLst>
              </p:cNvPr>
              <p:cNvSpPr txBox="1"/>
              <p:nvPr/>
            </p:nvSpPr>
            <p:spPr>
              <a:xfrm>
                <a:off x="2101249" y="1489862"/>
                <a:ext cx="9321987" cy="307777"/>
              </a:xfrm>
              <a:prstGeom prst="rect">
                <a:avLst/>
              </a:prstGeom>
            </p:spPr>
            <p:txBody>
              <a:bodyPr vert="horz" wrap="square" lIns="0" tIns="0" rIns="0" bIns="0" rtlCol="0" anchor="ctr" anchorCtr="0">
                <a:spAutoFit/>
              </a:bodyPr>
              <a:lstStyle>
                <a:defPPr>
                  <a:defRPr lang="en-US"/>
                </a:defPPr>
                <a:lvl1pPr lvl="0" indent="0" eaLnBrk="0" fontAlgn="base" hangingPunct="0">
                  <a:spcBef>
                    <a:spcPct val="60000"/>
                  </a:spcBef>
                  <a:spcAft>
                    <a:spcPct val="0"/>
                  </a:spcAft>
                  <a:buClr>
                    <a:schemeClr val="accent1"/>
                  </a:buClr>
                  <a:buFont typeface="Wingdings" pitchFamily="2" charset="2"/>
                  <a:buNone/>
                  <a:defRPr sz="2000" b="0" kern="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defRPr>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r>
                  <a:rPr lang="en-US" dirty="0"/>
                  <a:t>About LatentView</a:t>
                </a:r>
              </a:p>
            </p:txBody>
          </p:sp>
        </p:grpSp>
      </p:grpSp>
      <p:grpSp>
        <p:nvGrpSpPr>
          <p:cNvPr id="8" name="Group 7">
            <a:extLst>
              <a:ext uri="{FF2B5EF4-FFF2-40B4-BE49-F238E27FC236}">
                <a16:creationId xmlns:a16="http://schemas.microsoft.com/office/drawing/2014/main" id="{5626FF34-A9A7-47BD-AFB4-07E5E00DC838}"/>
              </a:ext>
            </a:extLst>
          </p:cNvPr>
          <p:cNvGrpSpPr/>
          <p:nvPr/>
        </p:nvGrpSpPr>
        <p:grpSpPr>
          <a:xfrm>
            <a:off x="875886" y="2209350"/>
            <a:ext cx="10352997" cy="738251"/>
            <a:chOff x="1193569" y="2338729"/>
            <a:chExt cx="10352997" cy="738251"/>
          </a:xfrm>
        </p:grpSpPr>
        <p:grpSp>
          <p:nvGrpSpPr>
            <p:cNvPr id="9" name="Group 8">
              <a:extLst>
                <a:ext uri="{FF2B5EF4-FFF2-40B4-BE49-F238E27FC236}">
                  <a16:creationId xmlns:a16="http://schemas.microsoft.com/office/drawing/2014/main" id="{0C8A1C20-9020-4785-AFDD-3696FF8395F3}"/>
                </a:ext>
              </a:extLst>
            </p:cNvPr>
            <p:cNvGrpSpPr/>
            <p:nvPr/>
          </p:nvGrpSpPr>
          <p:grpSpPr>
            <a:xfrm>
              <a:off x="1983934" y="2338729"/>
              <a:ext cx="9562632" cy="731520"/>
              <a:chOff x="1983934" y="2338729"/>
              <a:chExt cx="9562632" cy="731520"/>
            </a:xfrm>
          </p:grpSpPr>
          <p:sp>
            <p:nvSpPr>
              <p:cNvPr id="11" name="Rectangle 9">
                <a:extLst>
                  <a:ext uri="{FF2B5EF4-FFF2-40B4-BE49-F238E27FC236}">
                    <a16:creationId xmlns:a16="http://schemas.microsoft.com/office/drawing/2014/main" id="{219B4D60-4493-42CB-B584-8E1FECFAB71D}"/>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endParaRPr>
              </a:p>
            </p:txBody>
          </p:sp>
          <p:sp>
            <p:nvSpPr>
              <p:cNvPr id="12" name="Rectangle 24">
                <a:extLst>
                  <a:ext uri="{FF2B5EF4-FFF2-40B4-BE49-F238E27FC236}">
                    <a16:creationId xmlns:a16="http://schemas.microsoft.com/office/drawing/2014/main" id="{740CE986-C6DA-40BA-B0BE-49C3E06DA8F0}"/>
                  </a:ext>
                </a:extLst>
              </p:cNvPr>
              <p:cNvSpPr txBox="1"/>
              <p:nvPr/>
            </p:nvSpPr>
            <p:spPr>
              <a:xfrm>
                <a:off x="2104341" y="2557891"/>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10" name="Abgerundetes Rechteck 37">
              <a:hlinkClick r:id="rId3" action="ppaction://hlinksldjump"/>
              <a:extLst>
                <a:ext uri="{FF2B5EF4-FFF2-40B4-BE49-F238E27FC236}">
                  <a16:creationId xmlns:a16="http://schemas.microsoft.com/office/drawing/2014/main" id="{5AA9A6F5-AB49-43BF-B6CD-88AD17385BA1}"/>
                </a:ext>
              </a:extLst>
            </p:cNvPr>
            <p:cNvSpPr/>
            <p:nvPr/>
          </p:nvSpPr>
          <p:spPr bwMode="gray">
            <a:xfrm>
              <a:off x="1193569" y="234546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2</a:t>
              </a:r>
            </a:p>
          </p:txBody>
        </p:sp>
      </p:grpSp>
      <p:sp>
        <p:nvSpPr>
          <p:cNvPr id="13" name="Rectangle 9">
            <a:extLst>
              <a:ext uri="{FF2B5EF4-FFF2-40B4-BE49-F238E27FC236}">
                <a16:creationId xmlns:a16="http://schemas.microsoft.com/office/drawing/2014/main" id="{6B70F8B7-5FED-483D-9149-07BA57FF71A2}"/>
              </a:ext>
            </a:extLst>
          </p:cNvPr>
          <p:cNvSpPr>
            <a:spLocks noChangeArrowheads="1"/>
          </p:cNvSpPr>
          <p:nvPr/>
        </p:nvSpPr>
        <p:spPr bwMode="gray">
          <a:xfrm>
            <a:off x="1664103" y="3070945"/>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endParaRPr>
          </a:p>
        </p:txBody>
      </p:sp>
      <p:sp>
        <p:nvSpPr>
          <p:cNvPr id="14" name="Rectangle 24">
            <a:extLst>
              <a:ext uri="{FF2B5EF4-FFF2-40B4-BE49-F238E27FC236}">
                <a16:creationId xmlns:a16="http://schemas.microsoft.com/office/drawing/2014/main" id="{6855E2BF-5022-4BAB-AD8C-1F2FEF1F0492}"/>
              </a:ext>
            </a:extLst>
          </p:cNvPr>
          <p:cNvSpPr txBox="1"/>
          <p:nvPr/>
        </p:nvSpPr>
        <p:spPr>
          <a:xfrm>
            <a:off x="1784510" y="3283376"/>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eaLnBrk="1" hangingPunct="1">
              <a:buNone/>
            </a:pPr>
            <a:r>
              <a:rPr lang="en-IN" sz="2000" b="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Connecting Analytics Initiatives to Business Goals By Optimization</a:t>
            </a:r>
          </a:p>
        </p:txBody>
      </p:sp>
      <p:sp>
        <p:nvSpPr>
          <p:cNvPr id="15" name="Abgerundetes Rechteck 37">
            <a:hlinkClick r:id="" action="ppaction://noaction"/>
            <a:extLst>
              <a:ext uri="{FF2B5EF4-FFF2-40B4-BE49-F238E27FC236}">
                <a16:creationId xmlns:a16="http://schemas.microsoft.com/office/drawing/2014/main" id="{A8443C40-ED13-4097-8F56-131DBA4CCF40}"/>
              </a:ext>
            </a:extLst>
          </p:cNvPr>
          <p:cNvSpPr/>
          <p:nvPr/>
        </p:nvSpPr>
        <p:spPr bwMode="gray">
          <a:xfrm>
            <a:off x="890853" y="3065842"/>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3</a:t>
            </a:r>
          </a:p>
        </p:txBody>
      </p:sp>
      <p:sp>
        <p:nvSpPr>
          <p:cNvPr id="22" name="Rectangle 21"/>
          <p:cNvSpPr/>
          <p:nvPr/>
        </p:nvSpPr>
        <p:spPr>
          <a:xfrm>
            <a:off x="1707817" y="2388982"/>
            <a:ext cx="4761240" cy="400110"/>
          </a:xfrm>
          <a:prstGeom prst="rect">
            <a:avLst/>
          </a:prstGeom>
        </p:spPr>
        <p:txBody>
          <a:bodyPr wrap="none">
            <a:spAutoFit/>
          </a:bodyPr>
          <a:lstStyle/>
          <a:p>
            <a:r>
              <a:rPr lang="en-IN" sz="200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Data Engineering to Accelerate Analytics</a:t>
            </a:r>
            <a:endParaRPr lang="en-US" sz="2000" dirty="0"/>
          </a:p>
        </p:txBody>
      </p:sp>
      <p:grpSp>
        <p:nvGrpSpPr>
          <p:cNvPr id="27" name="Group 26">
            <a:extLst>
              <a:ext uri="{FF2B5EF4-FFF2-40B4-BE49-F238E27FC236}">
                <a16:creationId xmlns:a16="http://schemas.microsoft.com/office/drawing/2014/main" id="{E2FC3E86-6271-4FEA-B2DC-20A2C52AFFC7}"/>
              </a:ext>
            </a:extLst>
          </p:cNvPr>
          <p:cNvGrpSpPr/>
          <p:nvPr/>
        </p:nvGrpSpPr>
        <p:grpSpPr>
          <a:xfrm>
            <a:off x="890853" y="3883680"/>
            <a:ext cx="10352997" cy="731779"/>
            <a:chOff x="1193569" y="1270441"/>
            <a:chExt cx="10352997" cy="731779"/>
          </a:xfrm>
        </p:grpSpPr>
        <p:sp>
          <p:nvSpPr>
            <p:cNvPr id="28" name="Abgerundetes Rechteck 37">
              <a:hlinkClick r:id="" action="ppaction://noaction"/>
              <a:extLst>
                <a:ext uri="{FF2B5EF4-FFF2-40B4-BE49-F238E27FC236}">
                  <a16:creationId xmlns:a16="http://schemas.microsoft.com/office/drawing/2014/main" id="{9AE54D2E-296C-4D42-8025-16CE6AA6BF4D}"/>
                </a:ext>
              </a:extLst>
            </p:cNvPr>
            <p:cNvSpPr/>
            <p:nvPr/>
          </p:nvSpPr>
          <p:spPr bwMode="gray">
            <a:xfrm>
              <a:off x="1193569" y="127044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4</a:t>
              </a:r>
            </a:p>
          </p:txBody>
        </p:sp>
        <p:grpSp>
          <p:nvGrpSpPr>
            <p:cNvPr id="29" name="Group 28">
              <a:extLst>
                <a:ext uri="{FF2B5EF4-FFF2-40B4-BE49-F238E27FC236}">
                  <a16:creationId xmlns:a16="http://schemas.microsoft.com/office/drawing/2014/main" id="{82BF0661-7FE1-4172-B026-64A50567D65A}"/>
                </a:ext>
              </a:extLst>
            </p:cNvPr>
            <p:cNvGrpSpPr/>
            <p:nvPr/>
          </p:nvGrpSpPr>
          <p:grpSpPr>
            <a:xfrm>
              <a:off x="1983934" y="1270700"/>
              <a:ext cx="9562632" cy="731520"/>
              <a:chOff x="1983934" y="1270700"/>
              <a:chExt cx="9562632" cy="731520"/>
            </a:xfrm>
          </p:grpSpPr>
          <p:sp>
            <p:nvSpPr>
              <p:cNvPr id="30" name="Rectangle 9">
                <a:extLst>
                  <a:ext uri="{FF2B5EF4-FFF2-40B4-BE49-F238E27FC236}">
                    <a16:creationId xmlns:a16="http://schemas.microsoft.com/office/drawing/2014/main" id="{D7BEC600-0BE6-4721-BFE6-6BFE0BA5C246}"/>
                  </a:ext>
                </a:extLst>
              </p:cNvPr>
              <p:cNvSpPr>
                <a:spLocks noChangeArrowheads="1"/>
              </p:cNvSpPr>
              <p:nvPr/>
            </p:nvSpPr>
            <p:spPr bwMode="gray">
              <a:xfrm>
                <a:off x="1983934" y="1270700"/>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endParaRPr>
              </a:p>
            </p:txBody>
          </p:sp>
          <p:sp>
            <p:nvSpPr>
              <p:cNvPr id="31" name="Rectangle 24">
                <a:extLst>
                  <a:ext uri="{FF2B5EF4-FFF2-40B4-BE49-F238E27FC236}">
                    <a16:creationId xmlns:a16="http://schemas.microsoft.com/office/drawing/2014/main" id="{2E5A504A-C1BF-4FCD-9767-6D7F9E7B1EF9}"/>
                  </a:ext>
                </a:extLst>
              </p:cNvPr>
              <p:cNvSpPr txBox="1"/>
              <p:nvPr/>
            </p:nvSpPr>
            <p:spPr>
              <a:xfrm>
                <a:off x="2101249" y="1489862"/>
                <a:ext cx="9321987" cy="307777"/>
              </a:xfrm>
              <a:prstGeom prst="rect">
                <a:avLst/>
              </a:prstGeom>
            </p:spPr>
            <p:txBody>
              <a:bodyPr vert="horz" wrap="square" lIns="0" tIns="0" rIns="0" bIns="0" rtlCol="0" anchor="ctr" anchorCtr="0">
                <a:spAutoFit/>
              </a:bodyPr>
              <a:lstStyle>
                <a:defPPr>
                  <a:defRPr lang="en-US"/>
                </a:defPPr>
                <a:lvl1pPr lvl="0" indent="0" eaLnBrk="0" fontAlgn="base" hangingPunct="0">
                  <a:spcBef>
                    <a:spcPct val="60000"/>
                  </a:spcBef>
                  <a:spcAft>
                    <a:spcPct val="0"/>
                  </a:spcAft>
                  <a:buClr>
                    <a:schemeClr val="accent1"/>
                  </a:buClr>
                  <a:buFont typeface="Wingdings" pitchFamily="2" charset="2"/>
                  <a:buNone/>
                  <a:defRPr sz="2000" b="0" kern="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defRPr>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endParaRPr lang="en-US" dirty="0"/>
              </a:p>
            </p:txBody>
          </p:sp>
        </p:grpSp>
      </p:grpSp>
      <p:sp>
        <p:nvSpPr>
          <p:cNvPr id="16" name="Rectangle 15"/>
          <p:cNvSpPr/>
          <p:nvPr/>
        </p:nvSpPr>
        <p:spPr>
          <a:xfrm>
            <a:off x="1707817" y="4057891"/>
            <a:ext cx="5896166" cy="400110"/>
          </a:xfrm>
          <a:prstGeom prst="rect">
            <a:avLst/>
          </a:prstGeom>
        </p:spPr>
        <p:txBody>
          <a:bodyPr wrap="none">
            <a:spAutoFit/>
          </a:bodyPr>
          <a:lstStyle/>
          <a:p>
            <a:pPr fontAlgn="base">
              <a:spcBef>
                <a:spcPct val="60000"/>
              </a:spcBef>
              <a:spcAft>
                <a:spcPct val="0"/>
              </a:spcAft>
              <a:buClr>
                <a:schemeClr val="accent1"/>
              </a:buClr>
            </a:pPr>
            <a:r>
              <a:rPr lang="en-IN" sz="200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Advanced Analytics for Real Time Decision Making</a:t>
            </a:r>
          </a:p>
        </p:txBody>
      </p:sp>
      <p:grpSp>
        <p:nvGrpSpPr>
          <p:cNvPr id="41" name="Group 40">
            <a:extLst>
              <a:ext uri="{FF2B5EF4-FFF2-40B4-BE49-F238E27FC236}">
                <a16:creationId xmlns:a16="http://schemas.microsoft.com/office/drawing/2014/main" id="{E2FC3E86-6271-4FEA-B2DC-20A2C52AFFC7}"/>
              </a:ext>
            </a:extLst>
          </p:cNvPr>
          <p:cNvGrpSpPr/>
          <p:nvPr/>
        </p:nvGrpSpPr>
        <p:grpSpPr>
          <a:xfrm>
            <a:off x="875886" y="4701518"/>
            <a:ext cx="10352997" cy="731779"/>
            <a:chOff x="1193569" y="1270441"/>
            <a:chExt cx="10352997" cy="731779"/>
          </a:xfrm>
        </p:grpSpPr>
        <p:sp>
          <p:nvSpPr>
            <p:cNvPr id="42" name="Abgerundetes Rechteck 37">
              <a:hlinkClick r:id="" action="ppaction://noaction"/>
              <a:extLst>
                <a:ext uri="{FF2B5EF4-FFF2-40B4-BE49-F238E27FC236}">
                  <a16:creationId xmlns:a16="http://schemas.microsoft.com/office/drawing/2014/main" id="{9AE54D2E-296C-4D42-8025-16CE6AA6BF4D}"/>
                </a:ext>
              </a:extLst>
            </p:cNvPr>
            <p:cNvSpPr/>
            <p:nvPr/>
          </p:nvSpPr>
          <p:spPr bwMode="gray">
            <a:xfrm>
              <a:off x="1193569" y="127044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5400" b="1" dirty="0">
                  <a:solidFill>
                    <a:srgbClr val="808080"/>
                  </a:solidFill>
                  <a:effectLst>
                    <a:innerShdw blurRad="76200" dist="50800" dir="13500000">
                      <a:prstClr val="black">
                        <a:alpha val="40000"/>
                      </a:prstClr>
                    </a:innerShdw>
                  </a:effectLst>
                </a:rPr>
                <a:t>5</a:t>
              </a:r>
            </a:p>
          </p:txBody>
        </p:sp>
        <p:grpSp>
          <p:nvGrpSpPr>
            <p:cNvPr id="43" name="Group 42">
              <a:extLst>
                <a:ext uri="{FF2B5EF4-FFF2-40B4-BE49-F238E27FC236}">
                  <a16:creationId xmlns:a16="http://schemas.microsoft.com/office/drawing/2014/main" id="{82BF0661-7FE1-4172-B026-64A50567D65A}"/>
                </a:ext>
              </a:extLst>
            </p:cNvPr>
            <p:cNvGrpSpPr/>
            <p:nvPr/>
          </p:nvGrpSpPr>
          <p:grpSpPr>
            <a:xfrm>
              <a:off x="1983934" y="1270700"/>
              <a:ext cx="9562632" cy="731520"/>
              <a:chOff x="1983934" y="1270700"/>
              <a:chExt cx="9562632" cy="731520"/>
            </a:xfrm>
          </p:grpSpPr>
          <p:sp>
            <p:nvSpPr>
              <p:cNvPr id="44" name="Rectangle 9">
                <a:extLst>
                  <a:ext uri="{FF2B5EF4-FFF2-40B4-BE49-F238E27FC236}">
                    <a16:creationId xmlns:a16="http://schemas.microsoft.com/office/drawing/2014/main" id="{D7BEC600-0BE6-4721-BFE6-6BFE0BA5C246}"/>
                  </a:ext>
                </a:extLst>
              </p:cNvPr>
              <p:cNvSpPr>
                <a:spLocks noChangeArrowheads="1"/>
              </p:cNvSpPr>
              <p:nvPr/>
            </p:nvSpPr>
            <p:spPr bwMode="gray">
              <a:xfrm>
                <a:off x="1983934" y="1270700"/>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endParaRPr>
              </a:p>
            </p:txBody>
          </p:sp>
          <p:sp>
            <p:nvSpPr>
              <p:cNvPr id="45" name="Rectangle 24">
                <a:extLst>
                  <a:ext uri="{FF2B5EF4-FFF2-40B4-BE49-F238E27FC236}">
                    <a16:creationId xmlns:a16="http://schemas.microsoft.com/office/drawing/2014/main" id="{2E5A504A-C1BF-4FCD-9767-6D7F9E7B1EF9}"/>
                  </a:ext>
                </a:extLst>
              </p:cNvPr>
              <p:cNvSpPr txBox="1"/>
              <p:nvPr/>
            </p:nvSpPr>
            <p:spPr>
              <a:xfrm>
                <a:off x="2101249" y="1489862"/>
                <a:ext cx="9321987" cy="307777"/>
              </a:xfrm>
              <a:prstGeom prst="rect">
                <a:avLst/>
              </a:prstGeom>
            </p:spPr>
            <p:txBody>
              <a:bodyPr vert="horz" wrap="square" lIns="0" tIns="0" rIns="0" bIns="0" rtlCol="0" anchor="ctr" anchorCtr="0">
                <a:spAutoFit/>
              </a:bodyPr>
              <a:lstStyle>
                <a:defPPr>
                  <a:defRPr lang="en-US"/>
                </a:defPPr>
                <a:lvl1pPr lvl="0" indent="0" eaLnBrk="0" fontAlgn="base" hangingPunct="0">
                  <a:spcBef>
                    <a:spcPct val="60000"/>
                  </a:spcBef>
                  <a:spcAft>
                    <a:spcPct val="0"/>
                  </a:spcAft>
                  <a:buClr>
                    <a:schemeClr val="accent1"/>
                  </a:buClr>
                  <a:buFont typeface="Wingdings" pitchFamily="2" charset="2"/>
                  <a:buNone/>
                  <a:defRPr sz="2000" b="0" kern="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defRPr>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endParaRPr lang="en-US" dirty="0"/>
              </a:p>
            </p:txBody>
          </p:sp>
        </p:grpSp>
      </p:grpSp>
      <p:sp>
        <p:nvSpPr>
          <p:cNvPr id="17" name="Rectangle 16"/>
          <p:cNvSpPr/>
          <p:nvPr/>
        </p:nvSpPr>
        <p:spPr>
          <a:xfrm>
            <a:off x="1741583" y="4872814"/>
            <a:ext cx="6247223" cy="400110"/>
          </a:xfrm>
          <a:prstGeom prst="rect">
            <a:avLst/>
          </a:prstGeom>
        </p:spPr>
        <p:txBody>
          <a:bodyPr wrap="none">
            <a:spAutoFit/>
          </a:bodyPr>
          <a:lstStyle/>
          <a:p>
            <a:pPr fontAlgn="base">
              <a:spcBef>
                <a:spcPct val="60000"/>
              </a:spcBef>
              <a:spcAft>
                <a:spcPct val="0"/>
              </a:spcAft>
              <a:buClr>
                <a:schemeClr val="accent1"/>
              </a:buClr>
            </a:pPr>
            <a:r>
              <a:rPr lang="en-IN" sz="200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Leveraging Unconventional Data for Business Insights</a:t>
            </a:r>
            <a:endParaRPr lang="en-US" sz="2000" kern="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127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0F16B-1EC9-4F5B-A84C-AA240E5CC937}"/>
              </a:ext>
            </a:extLst>
          </p:cNvPr>
          <p:cNvSpPr>
            <a:spLocks noGrp="1"/>
          </p:cNvSpPr>
          <p:nvPr>
            <p:ph type="title"/>
          </p:nvPr>
        </p:nvSpPr>
        <p:spPr/>
        <p:txBody>
          <a:bodyPr/>
          <a:lstStyle/>
          <a:p>
            <a:r>
              <a:rPr lang="en-IN" dirty="0"/>
              <a:t>Supply Chain : Sales &amp; Operations Planning Framework</a:t>
            </a:r>
          </a:p>
        </p:txBody>
      </p:sp>
      <p:sp>
        <p:nvSpPr>
          <p:cNvPr id="39" name="Rectangle 38"/>
          <p:cNvSpPr/>
          <p:nvPr/>
        </p:nvSpPr>
        <p:spPr>
          <a:xfrm>
            <a:off x="5029200" y="1637064"/>
            <a:ext cx="7026393" cy="523220"/>
          </a:xfrm>
          <a:prstGeom prst="rect">
            <a:avLst/>
          </a:prstGeom>
        </p:spPr>
        <p:txBody>
          <a:bodyPr wrap="square">
            <a:spAutoFit/>
          </a:bodyPr>
          <a:lstStyle/>
          <a:p>
            <a:pPr>
              <a:defRPr/>
            </a:pPr>
            <a:r>
              <a:rPr lang="en-IN" sz="1400" kern="0" dirty="0">
                <a:solidFill>
                  <a:schemeClr val="tx2"/>
                </a:solidFill>
                <a:latin typeface="Segoe UI" panose="020B0502040204020203" pitchFamily="34" charset="0"/>
                <a:ea typeface="Segoe UI" panose="020B0502040204020203" pitchFamily="34" charset="0"/>
                <a:cs typeface="Segoe UI" panose="020B0502040204020203" pitchFamily="34" charset="0"/>
              </a:rPr>
              <a:t>We identified a lack of maturity in the S&amp;OP process in terms of processes, data, and tools to more effectively plan demand.</a:t>
            </a:r>
          </a:p>
        </p:txBody>
      </p:sp>
      <p:sp>
        <p:nvSpPr>
          <p:cNvPr id="133" name="Notched Right Arrow 82"/>
          <p:cNvSpPr/>
          <p:nvPr/>
        </p:nvSpPr>
        <p:spPr bwMode="auto">
          <a:xfrm>
            <a:off x="3226096" y="1144392"/>
            <a:ext cx="1371600" cy="274320"/>
          </a:xfrm>
          <a:prstGeom prst="notchedRightArrow">
            <a:avLst>
              <a:gd name="adj1" fmla="val 100000"/>
              <a:gd name="adj2" fmla="val 1997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IN" sz="1000"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IMPACT</a:t>
            </a:r>
            <a:endParaRPr lang="en-US" sz="1000" b="1" kern="0" dirty="0" err="1">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endParaRPr>
          </a:p>
        </p:txBody>
      </p:sp>
      <p:sp>
        <p:nvSpPr>
          <p:cNvPr id="135" name="Notched Right Arrow 50"/>
          <p:cNvSpPr/>
          <p:nvPr/>
        </p:nvSpPr>
        <p:spPr bwMode="auto">
          <a:xfrm>
            <a:off x="1855783" y="1144392"/>
            <a:ext cx="1371600" cy="274320"/>
          </a:xfrm>
          <a:prstGeom prst="notchedRightArrow">
            <a:avLst>
              <a:gd name="adj1" fmla="val 99020"/>
              <a:gd name="adj2" fmla="val 1650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IN" sz="1000"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SOLUTION</a:t>
            </a:r>
            <a:endParaRPr lang="en-US" sz="1000" b="1" kern="0" dirty="0" err="1">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endParaRPr>
          </a:p>
        </p:txBody>
      </p:sp>
      <p:sp>
        <p:nvSpPr>
          <p:cNvPr id="140" name="Flowchart: Merge 139"/>
          <p:cNvSpPr/>
          <p:nvPr/>
        </p:nvSpPr>
        <p:spPr bwMode="auto">
          <a:xfrm flipV="1">
            <a:off x="1115680" y="1496817"/>
            <a:ext cx="137160" cy="137160"/>
          </a:xfrm>
          <a:prstGeom prst="flowChartMerge">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1" name="Notched Right Arrow 82"/>
          <p:cNvSpPr/>
          <p:nvPr/>
        </p:nvSpPr>
        <p:spPr bwMode="auto">
          <a:xfrm>
            <a:off x="498460" y="1144392"/>
            <a:ext cx="1371600" cy="274320"/>
          </a:xfrm>
          <a:prstGeom prst="notchedRightArrow">
            <a:avLst>
              <a:gd name="adj1" fmla="val 100000"/>
              <a:gd name="adj2" fmla="val 25185"/>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lang="en-IN" sz="1000"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BOTTLENECKS</a:t>
            </a:r>
            <a:endParaRPr kumimoji="0" lang="en-US" sz="1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142" name="Rectangle 141"/>
          <p:cNvSpPr/>
          <p:nvPr/>
        </p:nvSpPr>
        <p:spPr>
          <a:xfrm>
            <a:off x="5639853" y="2530711"/>
            <a:ext cx="5055818" cy="3108543"/>
          </a:xfrm>
          <a:prstGeom prst="rect">
            <a:avLst/>
          </a:prstGeom>
        </p:spPr>
        <p:txBody>
          <a:bodyPr wrap="square">
            <a:spAutoFit/>
          </a:bodyPr>
          <a:lstStyle/>
          <a:p>
            <a:pPr algn="just">
              <a:defRPr/>
            </a:pPr>
            <a:r>
              <a:rPr lang="en-IN" sz="1400" i="1" kern="0" dirty="0">
                <a:solidFill>
                  <a:srgbClr val="B1600F"/>
                </a:solidFill>
                <a:latin typeface="Segoe UI" panose="020B0502040204020203" pitchFamily="34" charset="0"/>
                <a:ea typeface="Segoe UI" panose="020B0502040204020203" pitchFamily="34" charset="0"/>
                <a:cs typeface="Segoe UI" panose="020B0502040204020203" pitchFamily="34" charset="0"/>
              </a:rPr>
              <a:t>Low segment accuracy: </a:t>
            </a:r>
            <a:r>
              <a:rPr lang="en-IN" sz="1400" kern="0" dirty="0">
                <a:solidFill>
                  <a:schemeClr val="tx2"/>
                </a:solidFill>
                <a:latin typeface="Segoe UI" panose="020B0502040204020203" pitchFamily="34" charset="0"/>
                <a:ea typeface="Segoe UI" panose="020B0502040204020203" pitchFamily="34" charset="0"/>
                <a:cs typeface="Segoe UI" panose="020B0502040204020203" pitchFamily="34" charset="0"/>
              </a:rPr>
              <a:t>Lack of visibility into downstream usage of data, cannot capture change in demand across markets</a:t>
            </a:r>
          </a:p>
          <a:p>
            <a:pPr marL="171450" indent="-171450" algn="just">
              <a:buFont typeface="Calibri" panose="020F0502020204030204" pitchFamily="34" charset="0"/>
              <a:buChar char="»"/>
              <a:defRPr/>
            </a:pPr>
            <a:endParaRPr lang="en-IN" sz="1400" i="1" kern="0" dirty="0">
              <a:solidFill>
                <a:srgbClr val="B1600F"/>
              </a:solidFill>
              <a:latin typeface="Segoe UI" panose="020B0502040204020203" pitchFamily="34" charset="0"/>
              <a:ea typeface="Segoe UI" panose="020B0502040204020203" pitchFamily="34" charset="0"/>
              <a:cs typeface="Segoe UI" panose="020B0502040204020203" pitchFamily="34" charset="0"/>
            </a:endParaRPr>
          </a:p>
          <a:p>
            <a:pPr algn="just">
              <a:defRPr/>
            </a:pPr>
            <a:r>
              <a:rPr lang="en-IN" sz="1400" i="1" kern="0" dirty="0">
                <a:solidFill>
                  <a:srgbClr val="B1600F"/>
                </a:solidFill>
                <a:latin typeface="Segoe UI" panose="020B0502040204020203" pitchFamily="34" charset="0"/>
                <a:ea typeface="Segoe UI" panose="020B0502040204020203" pitchFamily="34" charset="0"/>
                <a:cs typeface="Segoe UI" panose="020B0502040204020203" pitchFamily="34" charset="0"/>
              </a:rPr>
              <a:t>Incompatible demand planning and forecast process: </a:t>
            </a:r>
            <a:r>
              <a:rPr lang="en-IN" sz="1400" kern="0" dirty="0">
                <a:solidFill>
                  <a:schemeClr val="tx2"/>
                </a:solidFill>
                <a:latin typeface="Segoe UI" panose="020B0502040204020203" pitchFamily="34" charset="0"/>
                <a:ea typeface="Segoe UI" panose="020B0502040204020203" pitchFamily="34" charset="0"/>
                <a:cs typeface="Segoe UI" panose="020B0502040204020203" pitchFamily="34" charset="0"/>
              </a:rPr>
              <a:t>Forecast generated cannot be directly compared with the planned demand</a:t>
            </a:r>
          </a:p>
          <a:p>
            <a:pPr marL="171450" indent="-171450" algn="just">
              <a:buFont typeface="Calibri" panose="020F0502020204030204" pitchFamily="34" charset="0"/>
              <a:buChar char="»"/>
              <a:defRPr/>
            </a:pPr>
            <a:endParaRPr lang="en-IN" sz="14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endParaRPr>
          </a:p>
          <a:p>
            <a:pPr algn="just">
              <a:defRPr/>
            </a:pPr>
            <a:r>
              <a:rPr lang="en-IN" sz="1400" i="1" kern="0" dirty="0">
                <a:solidFill>
                  <a:srgbClr val="B1600F"/>
                </a:solidFill>
                <a:latin typeface="Segoe UI" panose="020B0502040204020203" pitchFamily="34" charset="0"/>
                <a:ea typeface="Segoe UI" panose="020B0502040204020203" pitchFamily="34" charset="0"/>
                <a:cs typeface="Segoe UI" panose="020B0502040204020203" pitchFamily="34" charset="0"/>
              </a:rPr>
              <a:t>Rudimentary planning process: </a:t>
            </a:r>
            <a:r>
              <a:rPr lang="en-IN" sz="1400" kern="0" dirty="0">
                <a:solidFill>
                  <a:schemeClr val="tx2"/>
                </a:solidFill>
                <a:latin typeface="Segoe UI" panose="020B0502040204020203" pitchFamily="34" charset="0"/>
                <a:ea typeface="Segoe UI" panose="020B0502040204020203" pitchFamily="34" charset="0"/>
                <a:cs typeface="Segoe UI" panose="020B0502040204020203" pitchFamily="34" charset="0"/>
              </a:rPr>
              <a:t>No periodic updates to the process or exception alerts to mitigate outliers</a:t>
            </a:r>
          </a:p>
          <a:p>
            <a:pPr marL="171450" indent="-171450" algn="just">
              <a:buFont typeface="Calibri" panose="020F0502020204030204" pitchFamily="34" charset="0"/>
              <a:buChar char="»"/>
              <a:defRPr/>
            </a:pPr>
            <a:endParaRPr lang="en-IN" sz="1400" kern="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algn="just">
              <a:defRPr/>
            </a:pPr>
            <a:r>
              <a:rPr lang="en-IN" sz="1400" i="1" kern="0" dirty="0">
                <a:solidFill>
                  <a:srgbClr val="B1600F"/>
                </a:solidFill>
                <a:latin typeface="Segoe UI" panose="020B0502040204020203" pitchFamily="34" charset="0"/>
                <a:ea typeface="Segoe UI" panose="020B0502040204020203" pitchFamily="34" charset="0"/>
                <a:cs typeface="Segoe UI" panose="020B0502040204020203" pitchFamily="34" charset="0"/>
              </a:rPr>
              <a:t>No Single plan number:</a:t>
            </a:r>
            <a:r>
              <a:rPr lang="en-IN" sz="14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 </a:t>
            </a:r>
            <a:r>
              <a:rPr lang="en-IN" sz="1400" kern="0" dirty="0">
                <a:solidFill>
                  <a:schemeClr val="tx2"/>
                </a:solidFill>
                <a:latin typeface="Segoe UI" panose="020B0502040204020203" pitchFamily="34" charset="0"/>
                <a:ea typeface="Segoe UI" panose="020B0502040204020203" pitchFamily="34" charset="0"/>
                <a:cs typeface="Segoe UI" panose="020B0502040204020203" pitchFamily="34" charset="0"/>
              </a:rPr>
              <a:t>Each function operates with a different view of demand plan</a:t>
            </a:r>
          </a:p>
          <a:p>
            <a:pPr marL="171450" indent="-171450" algn="just">
              <a:buFont typeface="Calibri" panose="020F0502020204030204" pitchFamily="34" charset="0"/>
              <a:buChar char="»"/>
              <a:defRPr/>
            </a:pPr>
            <a:endParaRPr lang="en-IN" sz="14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8200" name="Picture 8" descr="Related image"/>
          <p:cNvPicPr>
            <a:picLocks noChangeAspect="1" noChangeArrowheads="1"/>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983853" y="3463381"/>
            <a:ext cx="551956" cy="551956"/>
          </a:xfrm>
          <a:prstGeom prst="rect">
            <a:avLst/>
          </a:prstGeom>
          <a:noFill/>
          <a:extLst>
            <a:ext uri="{909E8E84-426E-40dd-AFC4-6F175D3DCCD1}">
              <a14:hiddenFill xmlns="" xmlns:a14="http://schemas.microsoft.com/office/drawing/2010/main">
                <a:solidFill>
                  <a:srgbClr val="FFFFFF"/>
                </a:solidFill>
              </a14:hiddenFill>
            </a:ext>
          </a:extLst>
        </p:spPr>
      </p:pic>
      <p:pic>
        <p:nvPicPr>
          <p:cNvPr id="8210" name="Picture 18" descr="Image result for simple process"/>
          <p:cNvPicPr>
            <a:picLocks noChangeAspect="1" noChangeArrowheads="1"/>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804466" y="4536052"/>
            <a:ext cx="910728" cy="403323"/>
          </a:xfrm>
          <a:prstGeom prst="rect">
            <a:avLst/>
          </a:prstGeom>
          <a:noFill/>
          <a:extLst>
            <a:ext uri="{909E8E84-426E-40dd-AFC4-6F175D3DCCD1}">
              <a14:hiddenFill xmlns="" xmlns:a14="http://schemas.microsoft.com/office/drawing/2010/main">
                <a:solidFill>
                  <a:srgbClr val="FFFFFF"/>
                </a:solidFill>
              </a14:hiddenFill>
            </a:ext>
          </a:extLst>
        </p:spPr>
      </p:pic>
      <p:pic>
        <p:nvPicPr>
          <p:cNvPr id="8214" name="Picture 22" descr="Related image"/>
          <p:cNvPicPr>
            <a:picLocks noChangeAspect="1" noChangeArrowheads="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1012847" y="2572789"/>
            <a:ext cx="493967" cy="493967"/>
          </a:xfrm>
          <a:prstGeom prst="rect">
            <a:avLst/>
          </a:prstGeom>
          <a:noFill/>
          <a:extLst>
            <a:ext uri="{909E8E84-426E-40dd-AFC4-6F175D3DCCD1}">
              <a14:hiddenFill xmlns="" xmlns:a14="http://schemas.microsoft.com/office/drawing/2010/main">
                <a:solidFill>
                  <a:srgbClr val="FFFFFF"/>
                </a:solidFill>
              </a14:hiddenFill>
            </a:ext>
          </a:extLst>
        </p:spPr>
      </p:pic>
      <p:pic>
        <p:nvPicPr>
          <p:cNvPr id="8216" name="Picture 24" descr="Image result for distribution icon"/>
          <p:cNvPicPr>
            <a:picLocks noChangeAspect="1" noChangeArrowheads="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1027127" y="5171115"/>
            <a:ext cx="465406" cy="465406"/>
          </a:xfrm>
          <a:prstGeom prst="rect">
            <a:avLst/>
          </a:prstGeom>
          <a:noFill/>
          <a:extLst>
            <a:ext uri="{909E8E84-426E-40dd-AFC4-6F175D3DCCD1}">
              <a14:hiddenFill xmlns="" xmlns:a14="http://schemas.microsoft.com/office/drawing/2010/main">
                <a:solidFill>
                  <a:srgbClr val="FFFFFF"/>
                </a:solidFill>
              </a14:hiddenFill>
            </a:ext>
          </a:extLst>
        </p:spPr>
      </p:pic>
      <p:pic>
        <p:nvPicPr>
          <p:cNvPr id="8198" name="Picture 6" descr="Image result for information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1563" y="2642922"/>
            <a:ext cx="248291" cy="248291"/>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6" descr="Image result for information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1563" y="3575529"/>
            <a:ext cx="248291" cy="248291"/>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6" descr="Image result for information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1563" y="4424022"/>
            <a:ext cx="248291" cy="248291"/>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6" descr="Image result for information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1562" y="5027089"/>
            <a:ext cx="248291" cy="248291"/>
          </a:xfrm>
          <a:prstGeom prst="rect">
            <a:avLst/>
          </a:prstGeom>
          <a:noFill/>
          <a:extLst>
            <a:ext uri="{909E8E84-426E-40dd-AFC4-6F175D3DCCD1}">
              <a14:hiddenFill xmlns="" xmlns:a14="http://schemas.microsoft.com/office/drawing/2010/main">
                <a:solidFill>
                  <a:srgbClr val="FFFFFF"/>
                </a:solidFill>
              </a14:hiddenFill>
            </a:ext>
          </a:extLst>
        </p:spPr>
      </p:pic>
      <p:sp>
        <p:nvSpPr>
          <p:cNvPr id="27" name="Rectangle 26"/>
          <p:cNvSpPr/>
          <p:nvPr/>
        </p:nvSpPr>
        <p:spPr>
          <a:xfrm>
            <a:off x="5005632" y="1119225"/>
            <a:ext cx="6975835" cy="338400"/>
          </a:xfrm>
          <a:prstGeom prst="rect">
            <a:avLst/>
          </a:prstGeom>
          <a:solidFill>
            <a:srgbClr val="394555"/>
          </a:solidFill>
          <a:ln w="12700" cap="flat" cmpd="sng" algn="ctr">
            <a:noFill/>
            <a:prstDash val="solid"/>
            <a:miter lim="800000"/>
          </a:ln>
          <a:effectLst/>
        </p:spPr>
        <p:txBody>
          <a:bodyPr rtlCol="0" anchor="ctr"/>
          <a:lstStyle/>
          <a:p>
            <a:pPr algn="ctr"/>
            <a:r>
              <a:rPr lang="en-US" kern="0" dirty="0">
                <a:solidFill>
                  <a:srgbClr val="FFFFFF"/>
                </a:solidFill>
                <a:latin typeface="Segoe UI" panose="020B0502040204020203" pitchFamily="34" charset="0"/>
                <a:ea typeface="Segoe UI" panose="020B0502040204020203" pitchFamily="34" charset="0"/>
                <a:cs typeface="Segoe UI" panose="020B0502040204020203" pitchFamily="34" charset="0"/>
              </a:rPr>
              <a:t>Bottlenecks in previous state</a:t>
            </a:r>
          </a:p>
        </p:txBody>
      </p:sp>
      <p:pic>
        <p:nvPicPr>
          <p:cNvPr id="8195"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r="48522"/>
          <a:stretch/>
        </p:blipFill>
        <p:spPr bwMode="auto">
          <a:xfrm>
            <a:off x="613132" y="1636839"/>
            <a:ext cx="3857268" cy="4492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A2A91BEF-0171-4B25-B204-674D902E5A12}"/>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20</a:t>
            </a:fld>
            <a:endParaRPr lang="en-US" dirty="0">
              <a:solidFill>
                <a:prstClr val="black">
                  <a:tint val="75000"/>
                </a:prstClr>
              </a:solidFill>
            </a:endParaRPr>
          </a:p>
        </p:txBody>
      </p:sp>
    </p:spTree>
    <p:extLst>
      <p:ext uri="{BB962C8B-B14F-4D97-AF65-F5344CB8AC3E}">
        <p14:creationId xmlns:p14="http://schemas.microsoft.com/office/powerpoint/2010/main" val="112604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819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2">
                                            <p:txEl>
                                              <p:pRg st="0" end="0"/>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21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819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42">
                                            <p:txEl>
                                              <p:pRg st="2" end="2"/>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820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42">
                                            <p:txEl>
                                              <p:pRg st="4" end="4"/>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21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42">
                                            <p:txEl>
                                              <p:pRg st="6" end="6"/>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8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ounded Rectangle 26"/>
          <p:cNvSpPr/>
          <p:nvPr/>
        </p:nvSpPr>
        <p:spPr>
          <a:xfrm>
            <a:off x="5420051" y="3265745"/>
            <a:ext cx="4842387" cy="642489"/>
          </a:xfrm>
          <a:prstGeom prst="roundRect">
            <a:avLst>
              <a:gd name="adj" fmla="val 3592"/>
            </a:avLst>
          </a:prstGeom>
          <a:solidFill>
            <a:sysClr val="windowText" lastClr="000000">
              <a:alpha val="8000"/>
            </a:sysClr>
          </a:solidFill>
          <a:ln w="25400" cap="flat" cmpd="sng" algn="ctr">
            <a:noFill/>
            <a:prstDash val="solid"/>
          </a:ln>
          <a:effectLst/>
        </p:spPr>
        <p:txBody>
          <a:bodyPr rtlCol="0" anchor="ctr"/>
          <a:lstStyle/>
          <a:p>
            <a:pPr marL="285750" marR="0" lvl="0" indent="-285750" algn="just" defTabSz="914400" eaLnBrk="1" fontAlgn="auto" latinLnBrk="0" hangingPunct="1">
              <a:lnSpc>
                <a:spcPct val="150000"/>
              </a:lnSpc>
              <a:spcBef>
                <a:spcPts val="0"/>
              </a:spcBef>
              <a:spcAft>
                <a:spcPts val="0"/>
              </a:spcAft>
              <a:buClrTx/>
              <a:buSzTx/>
              <a:buFontTx/>
              <a:buChar char="-"/>
              <a:tabLst/>
              <a:defRPr/>
            </a:pPr>
            <a:endParaRPr kumimoji="0" lang="en-US" sz="1200" b="1" i="0" u="none" strike="noStrike" kern="0" cap="none" spc="0" normalizeH="0" baseline="0" noProof="0" dirty="0">
              <a:ln>
                <a:noFill/>
              </a:ln>
              <a:solidFill>
                <a:srgbClr val="000000">
                  <a:lumMod val="75000"/>
                  <a:lumOff val="25000"/>
                </a:srgbClr>
              </a:solidFill>
              <a:effectLst/>
              <a:uLnTx/>
              <a:uFillTx/>
              <a:latin typeface="Segoe UI" panose="020B0502040204020203" pitchFamily="34" charset="0"/>
              <a:cs typeface="Segoe UI" panose="020B0502040204020203" pitchFamily="34" charset="0"/>
            </a:endParaRPr>
          </a:p>
        </p:txBody>
      </p:sp>
      <p:sp>
        <p:nvSpPr>
          <p:cNvPr id="36" name="TextBox 35"/>
          <p:cNvSpPr txBox="1"/>
          <p:nvPr/>
        </p:nvSpPr>
        <p:spPr>
          <a:xfrm>
            <a:off x="385880" y="367376"/>
            <a:ext cx="7973465" cy="332399"/>
          </a:xfrm>
          <a:prstGeom prst="rect">
            <a:avLst/>
          </a:prstGeom>
        </p:spPr>
        <p:txBody>
          <a:bodyPr vert="horz" wrap="none" lIns="0" tIns="0" rIns="0" bIns="0" rtlCol="0" anchor="ctr">
            <a:spAutoFit/>
          </a:bodyPr>
          <a:lstStyle>
            <a:defPPr>
              <a:defRPr lang="en-US"/>
            </a:defPPr>
            <a:lvl1pPr>
              <a:spcBef>
                <a:spcPct val="0"/>
              </a:spcBef>
              <a:buNone/>
              <a:defRPr sz="2400" b="1" spc="300">
                <a:solidFill>
                  <a:schemeClr val="bg1"/>
                </a:solidFill>
                <a:latin typeface="Segoe UI" panose="020B0502040204020203" pitchFamily="34" charset="0"/>
                <a:cs typeface="Segoe UI" panose="020B0502040204020203" pitchFamily="34" charset="0"/>
                <a:rtl val="0"/>
              </a:defRPr>
            </a:lvl1pPr>
          </a:lstStyle>
          <a:p>
            <a:pPr>
              <a:lnSpc>
                <a:spcPct val="90000"/>
              </a:lnSpc>
              <a:defRPr/>
            </a:pPr>
            <a:r>
              <a:rPr lang="en-US" spc="0" dirty="0">
                <a:solidFill>
                  <a:srgbClr val="FFFFFF"/>
                </a:solidFill>
                <a:ea typeface="Segoe UI" panose="020B0502040204020203" pitchFamily="34" charset="0"/>
              </a:rPr>
              <a:t>Supply Chain : Sales &amp; Operations Planning Framework</a:t>
            </a:r>
          </a:p>
        </p:txBody>
      </p:sp>
      <p:sp>
        <p:nvSpPr>
          <p:cNvPr id="2" name="Title 1">
            <a:extLst>
              <a:ext uri="{FF2B5EF4-FFF2-40B4-BE49-F238E27FC236}">
                <a16:creationId xmlns:a16="http://schemas.microsoft.com/office/drawing/2014/main" id="{8AB6D509-D773-4DD7-8D08-54B186EF6ECB}"/>
              </a:ext>
            </a:extLst>
          </p:cNvPr>
          <p:cNvSpPr>
            <a:spLocks noGrp="1"/>
          </p:cNvSpPr>
          <p:nvPr>
            <p:ph type="title"/>
          </p:nvPr>
        </p:nvSpPr>
        <p:spPr/>
        <p:txBody>
          <a:bodyPr/>
          <a:lstStyle/>
          <a:p>
            <a:r>
              <a:rPr lang="en-IN" dirty="0"/>
              <a:t>Supply Chain : Sales &amp; Operations Planning Framework</a:t>
            </a:r>
          </a:p>
        </p:txBody>
      </p:sp>
      <p:sp>
        <p:nvSpPr>
          <p:cNvPr id="37" name="Slide Number Placeholder 1"/>
          <p:cNvSpPr>
            <a:spLocks noGrp="1"/>
          </p:cNvSpPr>
          <p:nvPr>
            <p:ph type="sldNum" sz="quarter" idx="12"/>
          </p:nvPr>
        </p:nvSpPr>
        <p:spPr>
          <a:prstGeom prst="rect">
            <a:avLst/>
          </a:prstGeom>
        </p:spPr>
        <p:txBody>
          <a:bodyPr/>
          <a:lstStyle/>
          <a:p>
            <a:pPr>
              <a:defRPr/>
            </a:pPr>
            <a:fld id="{1EB4D6C6-E9DC-4C53-84A2-C6618C29E345}" type="slidenum">
              <a:rPr lang="en-IN" smtClean="0">
                <a:solidFill>
                  <a:srgbClr val="000000">
                    <a:tint val="75000"/>
                  </a:srgbClr>
                </a:solidFill>
                <a:latin typeface="Segoe UI" panose="020B0502040204020203" pitchFamily="34" charset="0"/>
                <a:ea typeface="Segoe UI" panose="020B0502040204020203" pitchFamily="34" charset="0"/>
                <a:cs typeface="Segoe UI" panose="020B0502040204020203" pitchFamily="34" charset="0"/>
              </a:rPr>
              <a:pPr>
                <a:defRPr/>
              </a:pPr>
              <a:t>21</a:t>
            </a:fld>
            <a:endParaRPr lang="en-IN" dirty="0">
              <a:solidFill>
                <a:srgbClr val="000000">
                  <a:tint val="7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9" name="Rectangle 38"/>
          <p:cNvSpPr/>
          <p:nvPr/>
        </p:nvSpPr>
        <p:spPr>
          <a:xfrm>
            <a:off x="5323952" y="1680919"/>
            <a:ext cx="6707850" cy="523220"/>
          </a:xfrm>
          <a:prstGeom prst="rect">
            <a:avLst/>
          </a:prstGeom>
        </p:spPr>
        <p:txBody>
          <a:bodyPr wrap="square">
            <a:spAutoFit/>
          </a:bodyPr>
          <a:lstStyle/>
          <a:p>
            <a:pPr marL="171450" indent="-171450">
              <a:buFont typeface="Calibri" panose="020F0502020204030204" pitchFamily="34" charset="0"/>
              <a:buChar char="»"/>
              <a:defRPr/>
            </a:pPr>
            <a:r>
              <a:rPr lang="en-IN" sz="1400" kern="0" dirty="0">
                <a:solidFill>
                  <a:schemeClr val="tx2"/>
                </a:solidFill>
                <a:latin typeface="Segoe UI" panose="020B0502040204020203" pitchFamily="34" charset="0"/>
                <a:ea typeface="Segoe UI" panose="020B0502040204020203" pitchFamily="34" charset="0"/>
                <a:cs typeface="Segoe UI" panose="020B0502040204020203" pitchFamily="34" charset="0"/>
              </a:rPr>
              <a:t>Use External data such as holidays and weather forecast to more accurately capture variations in demand and deliver for 40K+ segments</a:t>
            </a:r>
          </a:p>
        </p:txBody>
      </p:sp>
      <p:sp>
        <p:nvSpPr>
          <p:cNvPr id="59" name="Rounded Rectangle 26"/>
          <p:cNvSpPr/>
          <p:nvPr/>
        </p:nvSpPr>
        <p:spPr>
          <a:xfrm>
            <a:off x="5385676" y="2436491"/>
            <a:ext cx="4822083" cy="642489"/>
          </a:xfrm>
          <a:prstGeom prst="roundRect">
            <a:avLst>
              <a:gd name="adj" fmla="val 3592"/>
            </a:avLst>
          </a:prstGeom>
          <a:solidFill>
            <a:sysClr val="windowText" lastClr="000000">
              <a:alpha val="8000"/>
            </a:sysClr>
          </a:solidFill>
          <a:ln w="25400" cap="flat" cmpd="sng" algn="ctr">
            <a:noFill/>
            <a:prstDash val="solid"/>
          </a:ln>
          <a:effectLst/>
        </p:spPr>
        <p:txBody>
          <a:bodyPr rtlCol="0" anchor="ctr"/>
          <a:lstStyle/>
          <a:p>
            <a:pPr marL="285750" marR="0" lvl="0" indent="-285750" algn="just" defTabSz="914400" eaLnBrk="1" fontAlgn="auto" latinLnBrk="0" hangingPunct="1">
              <a:lnSpc>
                <a:spcPct val="150000"/>
              </a:lnSpc>
              <a:spcBef>
                <a:spcPts val="0"/>
              </a:spcBef>
              <a:spcAft>
                <a:spcPts val="0"/>
              </a:spcAft>
              <a:buClrTx/>
              <a:buSzTx/>
              <a:buFontTx/>
              <a:buChar char="-"/>
              <a:tabLst/>
              <a:defRPr/>
            </a:pPr>
            <a:endParaRPr kumimoji="0" lang="en-US" sz="1200" b="1" i="0" u="none" strike="noStrike" kern="0" cap="none" spc="0" normalizeH="0" baseline="0" noProof="0" dirty="0">
              <a:ln>
                <a:noFill/>
              </a:ln>
              <a:solidFill>
                <a:srgbClr val="000000">
                  <a:lumMod val="75000"/>
                  <a:lumOff val="25000"/>
                </a:srgbClr>
              </a:solidFill>
              <a:effectLst/>
              <a:uLnTx/>
              <a:uFillTx/>
              <a:latin typeface="Segoe UI" panose="020B0502040204020203" pitchFamily="34" charset="0"/>
              <a:cs typeface="Segoe UI" panose="020B0502040204020203" pitchFamily="34" charset="0"/>
            </a:endParaRPr>
          </a:p>
        </p:txBody>
      </p:sp>
      <p:cxnSp>
        <p:nvCxnSpPr>
          <p:cNvPr id="62" name="Straight Connector 61"/>
          <p:cNvCxnSpPr>
            <a:cxnSpLocks/>
          </p:cNvCxnSpPr>
          <p:nvPr/>
        </p:nvCxnSpPr>
        <p:spPr>
          <a:xfrm>
            <a:off x="5349715" y="3086945"/>
            <a:ext cx="4894049" cy="231"/>
          </a:xfrm>
          <a:prstGeom prst="line">
            <a:avLst/>
          </a:prstGeom>
          <a:noFill/>
          <a:ln w="9525" cap="flat" cmpd="sng" algn="ctr">
            <a:solidFill>
              <a:sysClr val="windowText" lastClr="000000"/>
            </a:solidFill>
            <a:prstDash val="solid"/>
          </a:ln>
          <a:effectLst/>
        </p:spPr>
      </p:cxnSp>
      <p:sp>
        <p:nvSpPr>
          <p:cNvPr id="64" name="Rectangle 63"/>
          <p:cNvSpPr/>
          <p:nvPr/>
        </p:nvSpPr>
        <p:spPr>
          <a:xfrm>
            <a:off x="5478517" y="3317544"/>
            <a:ext cx="2213761" cy="503996"/>
          </a:xfrm>
          <a:prstGeom prst="rect">
            <a:avLst/>
          </a:prstGeom>
          <a:noFill/>
          <a:ln w="25400" cap="flat" cmpd="sng" algn="ctr">
            <a:solidFill>
              <a:schemeClr val="accent1">
                <a:lumMod val="50000"/>
              </a:scheme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lumMod val="95000"/>
                  <a:lumOff val="5000"/>
                </a:prstClr>
              </a:solidFill>
              <a:effectLst/>
              <a:uLnTx/>
              <a:uFillTx/>
              <a:latin typeface="Segoe UI" panose="020B0502040204020203" pitchFamily="34" charset="0"/>
              <a:cs typeface="Segoe UI" panose="020B0502040204020203" pitchFamily="34" charset="0"/>
            </a:endParaRPr>
          </a:p>
        </p:txBody>
      </p:sp>
      <p:sp>
        <p:nvSpPr>
          <p:cNvPr id="65" name="Rectangle 64"/>
          <p:cNvSpPr/>
          <p:nvPr/>
        </p:nvSpPr>
        <p:spPr>
          <a:xfrm>
            <a:off x="7996326" y="2535469"/>
            <a:ext cx="2209792" cy="485569"/>
          </a:xfrm>
          <a:prstGeom prst="rect">
            <a:avLst/>
          </a:prstGeom>
          <a:noFill/>
          <a:ln w="25400" cap="flat" cmpd="sng" algn="ctr">
            <a:solidFill>
              <a:schemeClr val="accent1">
                <a:lumMod val="50000"/>
              </a:scheme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lumMod val="95000"/>
                  <a:lumOff val="5000"/>
                </a:prstClr>
              </a:solidFill>
              <a:effectLst/>
              <a:uLnTx/>
              <a:uFillTx/>
              <a:latin typeface="Segoe UI" panose="020B0502040204020203" pitchFamily="34" charset="0"/>
              <a:cs typeface="Segoe UI" panose="020B0502040204020203" pitchFamily="34" charset="0"/>
            </a:endParaRPr>
          </a:p>
        </p:txBody>
      </p:sp>
      <p:sp>
        <p:nvSpPr>
          <p:cNvPr id="66" name="Rectangle 65"/>
          <p:cNvSpPr/>
          <p:nvPr/>
        </p:nvSpPr>
        <p:spPr>
          <a:xfrm>
            <a:off x="8011020" y="2546445"/>
            <a:ext cx="490509" cy="457200"/>
          </a:xfrm>
          <a:prstGeom prst="rect">
            <a:avLst/>
          </a:prstGeom>
          <a:solidFill>
            <a:srgbClr val="002060">
              <a:alpha val="40000"/>
            </a:srgbClr>
          </a:solidFill>
          <a:ln w="12700" cap="flat" cmpd="sng" algn="ctr">
            <a:noFill/>
            <a:prstDash val="solid"/>
            <a:miter lim="800000"/>
          </a:ln>
          <a:effectLst/>
        </p:spPr>
        <p:txBody>
          <a:bodyPr l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lumMod val="95000"/>
                    <a:lumOff val="5000"/>
                  </a:prstClr>
                </a:solidFill>
                <a:effectLst/>
                <a:uLnTx/>
                <a:uFillTx/>
                <a:latin typeface="Segoe UI" panose="020B0502040204020203" pitchFamily="34" charset="0"/>
                <a:cs typeface="Segoe UI" panose="020B0502040204020203" pitchFamily="34" charset="0"/>
              </a:rPr>
              <a:t>2</a:t>
            </a:r>
          </a:p>
        </p:txBody>
      </p:sp>
      <p:sp>
        <p:nvSpPr>
          <p:cNvPr id="67" name="Rectangle 66"/>
          <p:cNvSpPr/>
          <p:nvPr/>
        </p:nvSpPr>
        <p:spPr>
          <a:xfrm>
            <a:off x="5482087" y="2535469"/>
            <a:ext cx="2209792" cy="485569"/>
          </a:xfrm>
          <a:prstGeom prst="rect">
            <a:avLst/>
          </a:prstGeom>
          <a:noFill/>
          <a:ln w="25400" cap="flat" cmpd="sng" algn="ctr">
            <a:solidFill>
              <a:schemeClr val="accent1">
                <a:lumMod val="50000"/>
              </a:scheme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lumMod val="95000"/>
                  <a:lumOff val="5000"/>
                </a:prstClr>
              </a:solidFill>
              <a:effectLst/>
              <a:uLnTx/>
              <a:uFillTx/>
              <a:latin typeface="Segoe UI" panose="020B0502040204020203" pitchFamily="34" charset="0"/>
              <a:cs typeface="Segoe UI" panose="020B0502040204020203" pitchFamily="34" charset="0"/>
            </a:endParaRPr>
          </a:p>
        </p:txBody>
      </p:sp>
      <p:sp>
        <p:nvSpPr>
          <p:cNvPr id="68" name="Isosceles Triangle 67"/>
          <p:cNvSpPr/>
          <p:nvPr/>
        </p:nvSpPr>
        <p:spPr>
          <a:xfrm rot="5400000">
            <a:off x="7609392" y="2691608"/>
            <a:ext cx="488736" cy="163048"/>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95000"/>
                  <a:lumOff val="5000"/>
                </a:prstClr>
              </a:solidFill>
              <a:effectLst/>
              <a:uLnTx/>
              <a:uFillTx/>
              <a:latin typeface="Segoe UI" panose="020B0502040204020203" pitchFamily="34" charset="0"/>
              <a:cs typeface="Segoe UI" panose="020B0502040204020203" pitchFamily="34" charset="0"/>
            </a:endParaRPr>
          </a:p>
        </p:txBody>
      </p:sp>
      <p:sp>
        <p:nvSpPr>
          <p:cNvPr id="69" name="Rectangle 68"/>
          <p:cNvSpPr/>
          <p:nvPr/>
        </p:nvSpPr>
        <p:spPr>
          <a:xfrm>
            <a:off x="5890306" y="2587799"/>
            <a:ext cx="1791063" cy="38813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100" b="1" dirty="0">
                <a:solidFill>
                  <a:prstClr val="black">
                    <a:lumMod val="95000"/>
                    <a:lumOff val="5000"/>
                  </a:prstClr>
                </a:solidFill>
                <a:latin typeface="Segoe UI" panose="020B0502040204020203" pitchFamily="34" charset="0"/>
                <a:ea typeface="Segoe UI" panose="020B0502040204020203" pitchFamily="34" charset="0"/>
                <a:cs typeface="Segoe UI" panose="020B0502040204020203" pitchFamily="34" charset="0"/>
              </a:rPr>
              <a:t>Data gathering &amp; business inputs</a:t>
            </a:r>
          </a:p>
        </p:txBody>
      </p:sp>
      <p:sp>
        <p:nvSpPr>
          <p:cNvPr id="70" name="Rectangle 69"/>
          <p:cNvSpPr/>
          <p:nvPr/>
        </p:nvSpPr>
        <p:spPr>
          <a:xfrm>
            <a:off x="8222706" y="2586061"/>
            <a:ext cx="2066298" cy="38813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100" b="1" dirty="0">
                <a:solidFill>
                  <a:prstClr val="black">
                    <a:lumMod val="95000"/>
                    <a:lumOff val="5000"/>
                  </a:prstClr>
                </a:solidFill>
                <a:latin typeface="Segoe UI" panose="020B0502040204020203" pitchFamily="34" charset="0"/>
                <a:ea typeface="Segoe UI" panose="020B0502040204020203" pitchFamily="34" charset="0"/>
                <a:cs typeface="Segoe UI" panose="020B0502040204020203" pitchFamily="34" charset="0"/>
              </a:rPr>
              <a:t>Baseline forecast </a:t>
            </a:r>
          </a:p>
          <a:p>
            <a:pPr algn="ctr">
              <a:defRPr/>
            </a:pPr>
            <a:r>
              <a:rPr lang="en-US" sz="1100" b="1" dirty="0">
                <a:solidFill>
                  <a:prstClr val="black">
                    <a:lumMod val="95000"/>
                    <a:lumOff val="5000"/>
                  </a:prstClr>
                </a:solidFill>
                <a:latin typeface="Segoe UI" panose="020B0502040204020203" pitchFamily="34" charset="0"/>
                <a:ea typeface="Segoe UI" panose="020B0502040204020203" pitchFamily="34" charset="0"/>
                <a:cs typeface="Segoe UI" panose="020B0502040204020203" pitchFamily="34" charset="0"/>
              </a:rPr>
              <a:t>generation</a:t>
            </a:r>
          </a:p>
        </p:txBody>
      </p:sp>
      <p:sp>
        <p:nvSpPr>
          <p:cNvPr id="71" name="Rectangle 70"/>
          <p:cNvSpPr/>
          <p:nvPr/>
        </p:nvSpPr>
        <p:spPr>
          <a:xfrm>
            <a:off x="5987290" y="3387267"/>
            <a:ext cx="1643744" cy="38813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a:defRPr/>
            </a:pPr>
            <a:r>
              <a:rPr lang="en-US" sz="1100" b="1" dirty="0">
                <a:solidFill>
                  <a:prstClr val="black">
                    <a:lumMod val="95000"/>
                    <a:lumOff val="5000"/>
                  </a:prstClr>
                </a:solidFill>
                <a:latin typeface="Segoe UI" panose="020B0502040204020203" pitchFamily="34" charset="0"/>
                <a:ea typeface="Segoe UI" panose="020B0502040204020203" pitchFamily="34" charset="0"/>
                <a:cs typeface="Segoe UI" panose="020B0502040204020203" pitchFamily="34" charset="0"/>
              </a:rPr>
              <a:t>Finalize forecast and Demand plan </a:t>
            </a:r>
          </a:p>
        </p:txBody>
      </p:sp>
      <p:sp>
        <p:nvSpPr>
          <p:cNvPr id="72" name="Rectangle 71"/>
          <p:cNvSpPr/>
          <p:nvPr/>
        </p:nvSpPr>
        <p:spPr>
          <a:xfrm>
            <a:off x="5503721" y="3358952"/>
            <a:ext cx="490509" cy="457200"/>
          </a:xfrm>
          <a:prstGeom prst="rect">
            <a:avLst/>
          </a:prstGeom>
          <a:solidFill>
            <a:srgbClr val="002060">
              <a:alpha val="40000"/>
            </a:srgbClr>
          </a:solidFill>
          <a:ln w="12700" cap="flat" cmpd="sng" algn="ctr">
            <a:noFill/>
            <a:prstDash val="solid"/>
            <a:miter lim="800000"/>
          </a:ln>
          <a:effectLst/>
        </p:spPr>
        <p:txBody>
          <a:bodyPr l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lumMod val="95000"/>
                    <a:lumOff val="5000"/>
                  </a:prstClr>
                </a:solidFill>
                <a:effectLst/>
                <a:uLnTx/>
                <a:uFillTx/>
                <a:latin typeface="Segoe UI" panose="020B0502040204020203" pitchFamily="34" charset="0"/>
                <a:cs typeface="Segoe UI" panose="020B0502040204020203" pitchFamily="34" charset="0"/>
              </a:rPr>
              <a:t>4</a:t>
            </a:r>
          </a:p>
        </p:txBody>
      </p:sp>
      <p:sp>
        <p:nvSpPr>
          <p:cNvPr id="73" name="Rectangle 72"/>
          <p:cNvSpPr/>
          <p:nvPr/>
        </p:nvSpPr>
        <p:spPr>
          <a:xfrm>
            <a:off x="8501529" y="3311739"/>
            <a:ext cx="1672369" cy="511265"/>
          </a:xfrm>
          <a:prstGeom prst="rect">
            <a:avLst/>
          </a:prstGeom>
          <a:noFill/>
          <a:ln w="12700" cap="flat" cmpd="sng" algn="ctr">
            <a:noFill/>
            <a:prstDash val="solid"/>
            <a:miter lim="800000"/>
          </a:ln>
          <a:effectLst/>
        </p:spPr>
        <p:txBody>
          <a:bodyPr rtlCol="0" anchor="ctr"/>
          <a:lstStyle/>
          <a:p>
            <a:pPr marL="0" lvl="1" algn="ctr"/>
            <a:r>
              <a:rPr lang="en-US" sz="1100" b="1" dirty="0">
                <a:solidFill>
                  <a:prstClr val="black">
                    <a:lumMod val="95000"/>
                    <a:lumOff val="5000"/>
                  </a:prstClr>
                </a:solidFill>
                <a:latin typeface="Segoe UI" panose="020B0502040204020203" pitchFamily="34" charset="0"/>
                <a:ea typeface="Segoe UI" panose="020B0502040204020203" pitchFamily="34" charset="0"/>
                <a:cs typeface="Segoe UI" panose="020B0502040204020203" pitchFamily="34" charset="0"/>
              </a:rPr>
              <a:t>Executive review and Consensus demand</a:t>
            </a:r>
          </a:p>
        </p:txBody>
      </p:sp>
      <p:sp>
        <p:nvSpPr>
          <p:cNvPr id="74" name="Isosceles Triangle 73"/>
          <p:cNvSpPr/>
          <p:nvPr/>
        </p:nvSpPr>
        <p:spPr>
          <a:xfrm rot="16200000" flipH="1">
            <a:off x="7570245" y="3497473"/>
            <a:ext cx="488736" cy="163048"/>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95000"/>
                  <a:lumOff val="5000"/>
                </a:prstClr>
              </a:solidFill>
              <a:effectLst/>
              <a:uLnTx/>
              <a:uFillTx/>
              <a:latin typeface="Segoe UI" panose="020B0502040204020203" pitchFamily="34" charset="0"/>
              <a:cs typeface="Segoe UI" panose="020B0502040204020203" pitchFamily="34" charset="0"/>
            </a:endParaRPr>
          </a:p>
        </p:txBody>
      </p:sp>
      <p:sp>
        <p:nvSpPr>
          <p:cNvPr id="77" name="Rectangle 76"/>
          <p:cNvSpPr/>
          <p:nvPr/>
        </p:nvSpPr>
        <p:spPr>
          <a:xfrm>
            <a:off x="5496781" y="2546445"/>
            <a:ext cx="490509" cy="457200"/>
          </a:xfrm>
          <a:prstGeom prst="rect">
            <a:avLst/>
          </a:prstGeom>
          <a:solidFill>
            <a:srgbClr val="002060">
              <a:alpha val="40000"/>
            </a:srgbClr>
          </a:solidFill>
          <a:ln w="12700" cap="flat" cmpd="sng" algn="ctr">
            <a:noFill/>
            <a:prstDash val="solid"/>
            <a:miter lim="800000"/>
          </a:ln>
          <a:effectLst/>
        </p:spPr>
        <p:txBody>
          <a:bodyPr l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lumMod val="95000"/>
                    <a:lumOff val="5000"/>
                  </a:prstClr>
                </a:solidFill>
                <a:effectLst/>
                <a:uLnTx/>
                <a:uFillTx/>
                <a:latin typeface="Segoe UI" panose="020B0502040204020203" pitchFamily="34" charset="0"/>
                <a:cs typeface="Segoe UI" panose="020B0502040204020203" pitchFamily="34" charset="0"/>
              </a:rPr>
              <a:t>1</a:t>
            </a:r>
          </a:p>
        </p:txBody>
      </p:sp>
      <p:sp>
        <p:nvSpPr>
          <p:cNvPr id="79" name="Rectangle 78"/>
          <p:cNvSpPr/>
          <p:nvPr/>
        </p:nvSpPr>
        <p:spPr>
          <a:xfrm>
            <a:off x="8461215" y="3381528"/>
            <a:ext cx="1791063" cy="38813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200" b="1" dirty="0">
              <a:solidFill>
                <a:prstClr val="black">
                  <a:lumMod val="95000"/>
                  <a:lumOff val="5000"/>
                </a:prstClr>
              </a:solidFill>
              <a:latin typeface="Segoe UI" panose="020B0502040204020203" pitchFamily="34" charset="0"/>
              <a:cs typeface="Segoe UI" panose="020B0502040204020203" pitchFamily="34" charset="0"/>
            </a:endParaRPr>
          </a:p>
        </p:txBody>
      </p:sp>
      <p:sp>
        <p:nvSpPr>
          <p:cNvPr id="80" name="Rectangle 79"/>
          <p:cNvSpPr/>
          <p:nvPr/>
        </p:nvSpPr>
        <p:spPr>
          <a:xfrm>
            <a:off x="7996326" y="3338772"/>
            <a:ext cx="490509" cy="457200"/>
          </a:xfrm>
          <a:prstGeom prst="rect">
            <a:avLst/>
          </a:prstGeom>
          <a:solidFill>
            <a:srgbClr val="002060">
              <a:alpha val="40000"/>
            </a:srgbClr>
          </a:solidFill>
          <a:ln w="12700" cap="flat" cmpd="sng" algn="ctr">
            <a:noFill/>
            <a:prstDash val="solid"/>
            <a:miter lim="800000"/>
          </a:ln>
          <a:effectLst/>
        </p:spPr>
        <p:txBody>
          <a:bodyPr l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lumMod val="95000"/>
                    <a:lumOff val="5000"/>
                  </a:prstClr>
                </a:solidFill>
                <a:effectLst/>
                <a:uLnTx/>
                <a:uFillTx/>
                <a:latin typeface="Segoe UI" panose="020B0502040204020203" pitchFamily="34" charset="0"/>
                <a:cs typeface="Segoe UI" panose="020B0502040204020203" pitchFamily="34" charset="0"/>
              </a:rPr>
              <a:t>3</a:t>
            </a:r>
          </a:p>
        </p:txBody>
      </p:sp>
      <p:sp>
        <p:nvSpPr>
          <p:cNvPr id="88" name="Isosceles Triangle 87"/>
          <p:cNvSpPr/>
          <p:nvPr/>
        </p:nvSpPr>
        <p:spPr>
          <a:xfrm rot="10800000">
            <a:off x="9772606" y="3086835"/>
            <a:ext cx="488736" cy="163048"/>
          </a:xfrm>
          <a:prstGeom prst="triangle">
            <a:avLst/>
          </a:prstGeom>
          <a:solidFill>
            <a:sysClr val="windowText" lastClr="000000"/>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ysClr val="window" lastClr="FFFFFF"/>
              </a:solidFill>
              <a:effectLst/>
              <a:uLnTx/>
              <a:uFillTx/>
              <a:latin typeface="Segoe UI" panose="020B0502040204020203" pitchFamily="34" charset="0"/>
              <a:cs typeface="Segoe UI" panose="020B0502040204020203" pitchFamily="34" charset="0"/>
            </a:endParaRPr>
          </a:p>
        </p:txBody>
      </p:sp>
      <p:sp>
        <p:nvSpPr>
          <p:cNvPr id="99" name="Rectangle 98"/>
          <p:cNvSpPr/>
          <p:nvPr/>
        </p:nvSpPr>
        <p:spPr>
          <a:xfrm>
            <a:off x="5478517" y="4581458"/>
            <a:ext cx="1979204" cy="1569660"/>
          </a:xfrm>
          <a:prstGeom prst="rect">
            <a:avLst/>
          </a:prstGeom>
        </p:spPr>
        <p:txBody>
          <a:bodyPr wrap="square">
            <a:spAutoFit/>
          </a:bodyPr>
          <a:lstStyle/>
          <a:p>
            <a:r>
              <a:rPr lang="en-US" sz="1200" kern="0"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Determine if the time series requires any additional transformations</a:t>
            </a:r>
          </a:p>
          <a:p>
            <a:pPr marL="171450" indent="-171450">
              <a:buFont typeface="Calibri" panose="020F0502020204030204" pitchFamily="34" charset="0"/>
              <a:buChar char="»"/>
            </a:pPr>
            <a:r>
              <a:rPr lang="en-US" sz="1200" kern="0"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Treatment of missing Values </a:t>
            </a:r>
          </a:p>
          <a:p>
            <a:pPr marL="171450" indent="-171450">
              <a:buFont typeface="Calibri" panose="020F0502020204030204" pitchFamily="34" charset="0"/>
              <a:buChar char="»"/>
            </a:pPr>
            <a:r>
              <a:rPr lang="en-US" sz="1200" kern="0"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Outlier Treatment</a:t>
            </a:r>
          </a:p>
          <a:p>
            <a:pPr marL="171450" indent="-171450">
              <a:buFont typeface="Calibri" panose="020F0502020204030204" pitchFamily="34" charset="0"/>
              <a:buChar char="»"/>
            </a:pPr>
            <a:r>
              <a:rPr lang="en-US" sz="1200" kern="0"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Feature Engineering</a:t>
            </a:r>
          </a:p>
          <a:p>
            <a:pPr marL="171450" indent="-171450">
              <a:buFont typeface="Calibri" panose="020F0502020204030204" pitchFamily="34" charset="0"/>
              <a:buChar char="»"/>
            </a:pPr>
            <a:r>
              <a:rPr lang="en-US" sz="1200" kern="0"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Data Transformation</a:t>
            </a:r>
          </a:p>
        </p:txBody>
      </p:sp>
      <p:sp>
        <p:nvSpPr>
          <p:cNvPr id="101" name="Rectangle 100"/>
          <p:cNvSpPr/>
          <p:nvPr/>
        </p:nvSpPr>
        <p:spPr bwMode="auto">
          <a:xfrm>
            <a:off x="7821915" y="4226922"/>
            <a:ext cx="3880830" cy="1905032"/>
          </a:xfrm>
          <a:prstGeom prst="rect">
            <a:avLst/>
          </a:prstGeom>
          <a:noFill/>
          <a:ln w="12700" cap="flat" cmpd="sng" algn="ctr">
            <a:solidFill>
              <a:srgbClr val="B2B2B2"/>
            </a:solidFill>
            <a:prstDash val="sysDash"/>
            <a:headEnd/>
            <a:tailEnd/>
          </a:ln>
          <a:effectLst/>
        </p:spPr>
        <p:txBody>
          <a:bodyPr lIns="96835" tIns="48417" rIns="96835" bIns="48417" spcCol="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2" name="Rectangle 101"/>
          <p:cNvSpPr/>
          <p:nvPr/>
        </p:nvSpPr>
        <p:spPr>
          <a:xfrm>
            <a:off x="8413823" y="4277766"/>
            <a:ext cx="3305902" cy="646331"/>
          </a:xfrm>
          <a:prstGeom prst="rect">
            <a:avLst/>
          </a:prstGeom>
        </p:spPr>
        <p:txBody>
          <a:bodyPr wrap="square">
            <a:spAutoFit/>
          </a:bodyPr>
          <a:lstStyle/>
          <a:p>
            <a:pPr marL="171450" indent="-171450">
              <a:buFont typeface="Calibri" panose="020F0502020204030204" pitchFamily="34" charset="0"/>
              <a:buChar char="»"/>
              <a:defRPr/>
            </a:pPr>
            <a:r>
              <a:rPr lang="en-IN" sz="1200" kern="0" dirty="0">
                <a:solidFill>
                  <a:schemeClr val="tx2"/>
                </a:solidFill>
                <a:latin typeface="Segoe UI" panose="020B0502040204020203" pitchFamily="34" charset="0"/>
                <a:ea typeface="Segoe UI" panose="020B0502040204020203" pitchFamily="34" charset="0"/>
                <a:cs typeface="Segoe UI" panose="020B0502040204020203" pitchFamily="34" charset="0"/>
              </a:rPr>
              <a:t>Combine forecasts from different algorithms to boost the accuracy ARIMA, ETS, TBATS or Holt-Winters</a:t>
            </a:r>
          </a:p>
        </p:txBody>
      </p:sp>
      <p:sp>
        <p:nvSpPr>
          <p:cNvPr id="103" name="Rectangle 102"/>
          <p:cNvSpPr/>
          <p:nvPr/>
        </p:nvSpPr>
        <p:spPr>
          <a:xfrm>
            <a:off x="8413822" y="5039980"/>
            <a:ext cx="3314543" cy="276999"/>
          </a:xfrm>
          <a:prstGeom prst="rect">
            <a:avLst/>
          </a:prstGeom>
        </p:spPr>
        <p:txBody>
          <a:bodyPr wrap="square">
            <a:spAutoFit/>
          </a:bodyPr>
          <a:lstStyle/>
          <a:p>
            <a:pPr marL="171450" indent="-171450">
              <a:buFont typeface="Calibri" panose="020F0502020204030204" pitchFamily="34" charset="0"/>
              <a:buChar char="»"/>
            </a:pPr>
            <a:r>
              <a:rPr lang="en-US" sz="1200" kern="0" dirty="0">
                <a:solidFill>
                  <a:schemeClr val="tx2"/>
                </a:solidFill>
                <a:latin typeface="Segoe UI" panose="020B0502040204020203" pitchFamily="34" charset="0"/>
                <a:ea typeface="Segoe UI" panose="020B0502040204020203" pitchFamily="34" charset="0"/>
                <a:cs typeface="Segoe UI" panose="020B0502040204020203" pitchFamily="34" charset="0"/>
              </a:rPr>
              <a:t>Choose the model with best accuracy fit</a:t>
            </a:r>
          </a:p>
        </p:txBody>
      </p:sp>
      <p:sp>
        <p:nvSpPr>
          <p:cNvPr id="104" name="Rectangle 103"/>
          <p:cNvSpPr/>
          <p:nvPr/>
        </p:nvSpPr>
        <p:spPr>
          <a:xfrm>
            <a:off x="8417948" y="5451842"/>
            <a:ext cx="3374120" cy="646330"/>
          </a:xfrm>
          <a:prstGeom prst="rect">
            <a:avLst/>
          </a:prstGeom>
        </p:spPr>
        <p:txBody>
          <a:bodyPr wrap="square">
            <a:spAutoFit/>
          </a:bodyPr>
          <a:lstStyle/>
          <a:p>
            <a:pPr marL="171450" indent="-171450">
              <a:buFont typeface="Calibri" panose="020F0502020204030204" pitchFamily="34" charset="0"/>
              <a:buChar char="»"/>
            </a:pPr>
            <a:r>
              <a:rPr lang="en-US" sz="1200" kern="0" dirty="0">
                <a:solidFill>
                  <a:schemeClr val="tx2"/>
                </a:solidFill>
                <a:latin typeface="Segoe UI" panose="020B0502040204020203" pitchFamily="34" charset="0"/>
                <a:ea typeface="Segoe UI" panose="020B0502040204020203" pitchFamily="34" charset="0"/>
                <a:cs typeface="Segoe UI" panose="020B0502040204020203" pitchFamily="34" charset="0"/>
              </a:rPr>
              <a:t>Accuracy (WAPE) calculated at the end of each monthly cadence ; flag poorly performing segments for improvement</a:t>
            </a:r>
          </a:p>
        </p:txBody>
      </p:sp>
      <p:pic>
        <p:nvPicPr>
          <p:cNvPr id="105" name="Picture 104"/>
          <p:cNvPicPr>
            <a:picLocks noChangeAspect="1"/>
          </p:cNvPicPr>
          <p:nvPr/>
        </p:nvPicPr>
        <p:blipFill>
          <a:blip r:embed="rId2" cstate="print">
            <a:duotone>
              <a:prstClr val="black"/>
              <a:srgbClr val="B2B2B2">
                <a:tint val="45000"/>
                <a:satMod val="400000"/>
              </a:srgbClr>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7896729" y="4956574"/>
            <a:ext cx="459996" cy="513949"/>
          </a:xfrm>
          <a:prstGeom prst="rect">
            <a:avLst/>
          </a:prstGeom>
        </p:spPr>
      </p:pic>
      <p:pic>
        <p:nvPicPr>
          <p:cNvPr id="106" name="Picture 105"/>
          <p:cNvPicPr>
            <a:picLocks noChangeAspect="1"/>
          </p:cNvPicPr>
          <p:nvPr/>
        </p:nvPicPr>
        <p:blipFill>
          <a:blip r:embed="rId4" cstate="print">
            <a:duotone>
              <a:prstClr val="black"/>
              <a:srgbClr val="474747">
                <a:tint val="45000"/>
                <a:satMod val="400000"/>
              </a:srgbClr>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7920073" y="4352009"/>
            <a:ext cx="412462" cy="460839"/>
          </a:xfrm>
          <a:prstGeom prst="rect">
            <a:avLst/>
          </a:prstGeom>
        </p:spPr>
      </p:pic>
      <p:pic>
        <p:nvPicPr>
          <p:cNvPr id="107" name="Picture 16" descr="https://cdn2.iconfinder.com/data/icons/windows-8-metro-style/512/empty_flag.png"/>
          <p:cNvPicPr>
            <a:picLocks noChangeAspect="1" noChangeArrowheads="1"/>
          </p:cNvPicPr>
          <p:nvPr/>
        </p:nvPicPr>
        <p:blipFill>
          <a:blip r:embed="rId6" cstate="print">
            <a:duotone>
              <a:srgbClr val="5F5F5F">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982377" y="5596738"/>
            <a:ext cx="369679" cy="413038"/>
          </a:xfrm>
          <a:prstGeom prst="rect">
            <a:avLst/>
          </a:prstGeom>
          <a:noFill/>
          <a:extLst>
            <a:ext uri="{909E8E84-426E-40dd-AFC4-6F175D3DCCD1}">
              <a14:hiddenFill xmlns="" xmlns:a14="http://schemas.microsoft.com/office/drawing/2010/main">
                <a:solidFill>
                  <a:srgbClr val="FFFFFF"/>
                </a:solidFill>
              </a14:hiddenFill>
            </a:ext>
          </a:extLst>
        </p:spPr>
      </p:pic>
      <p:sp>
        <p:nvSpPr>
          <p:cNvPr id="108" name="Rounded Rectangle 7"/>
          <p:cNvSpPr/>
          <p:nvPr/>
        </p:nvSpPr>
        <p:spPr>
          <a:xfrm>
            <a:off x="5415231" y="4199239"/>
            <a:ext cx="2042490" cy="340519"/>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Methodology</a:t>
            </a:r>
          </a:p>
        </p:txBody>
      </p:sp>
      <p:sp>
        <p:nvSpPr>
          <p:cNvPr id="110" name="Curved Left Arrow 108"/>
          <p:cNvSpPr/>
          <p:nvPr/>
        </p:nvSpPr>
        <p:spPr bwMode="auto">
          <a:xfrm>
            <a:off x="11442637" y="2841568"/>
            <a:ext cx="406957" cy="762375"/>
          </a:xfrm>
          <a:prstGeom prst="curvedLeftArrow">
            <a:avLst/>
          </a:prstGeom>
          <a:solidFill>
            <a:srgbClr val="2A79FF">
              <a:lumMod val="60000"/>
              <a:lumOff val="40000"/>
            </a:srgbClr>
          </a:solidFill>
          <a:ln w="25400" cap="flat" cmpd="sng" algn="ctr">
            <a:noFill/>
            <a:prstDash val="solid"/>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1" name="Curved Left Arrow 109"/>
          <p:cNvSpPr/>
          <p:nvPr/>
        </p:nvSpPr>
        <p:spPr bwMode="auto">
          <a:xfrm flipH="1" flipV="1">
            <a:off x="10373533" y="2757735"/>
            <a:ext cx="406957" cy="762375"/>
          </a:xfrm>
          <a:prstGeom prst="curvedLeftArrow">
            <a:avLst/>
          </a:prstGeom>
          <a:solidFill>
            <a:srgbClr val="2A79FF">
              <a:lumMod val="60000"/>
              <a:lumOff val="40000"/>
            </a:srgbClr>
          </a:solidFill>
          <a:ln w="25400" cap="flat" cmpd="sng" algn="ctr">
            <a:noFill/>
            <a:prstDash val="solid"/>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2" name="Rectangle 111"/>
          <p:cNvSpPr/>
          <p:nvPr/>
        </p:nvSpPr>
        <p:spPr bwMode="auto">
          <a:xfrm>
            <a:off x="10439033" y="2894038"/>
            <a:ext cx="1576332" cy="548640"/>
          </a:xfrm>
          <a:prstGeom prst="rect">
            <a:avLst/>
          </a:prstGeom>
          <a:noFill/>
          <a:ln w="12700" cap="flat" cmpd="sng" algn="ctr">
            <a:noFill/>
            <a:prstDash val="sysDash"/>
            <a:headEnd/>
            <a:tailEnd/>
          </a:ln>
          <a:effectLst/>
        </p:spPr>
        <p:txBody>
          <a:bodyPr lIns="96835" tIns="48417" rIns="96835" bIns="48417" spcCol="0" rtlCol="0" anchor="ctr"/>
          <a:lstStyle/>
          <a:p>
            <a:r>
              <a:rPr lang="en-US" sz="1100" kern="0" dirty="0">
                <a:solidFill>
                  <a:schemeClr val="tx2"/>
                </a:solidFill>
                <a:latin typeface="Segoe UI" panose="020B0502040204020203" pitchFamily="34" charset="0"/>
                <a:ea typeface="Segoe UI" panose="020B0502040204020203" pitchFamily="34" charset="0"/>
                <a:cs typeface="Segoe UI" panose="020B0502040204020203" pitchFamily="34" charset="0"/>
              </a:rPr>
              <a:t>Measure accuracy, Improve Model</a:t>
            </a:r>
          </a:p>
        </p:txBody>
      </p:sp>
      <p:sp>
        <p:nvSpPr>
          <p:cNvPr id="114" name="Rectangle 113"/>
          <p:cNvSpPr/>
          <p:nvPr/>
        </p:nvSpPr>
        <p:spPr>
          <a:xfrm>
            <a:off x="5347743" y="1104937"/>
            <a:ext cx="6441402" cy="338400"/>
          </a:xfrm>
          <a:prstGeom prst="rect">
            <a:avLst/>
          </a:prstGeom>
          <a:solidFill>
            <a:srgbClr val="394555"/>
          </a:solidFill>
          <a:ln w="12700" cap="flat" cmpd="sng" algn="ctr">
            <a:noFill/>
            <a:prstDash val="solid"/>
            <a:miter lim="800000"/>
          </a:ln>
          <a:effectLst/>
        </p:spPr>
        <p:txBody>
          <a:bodyPr rtlCol="0" anchor="ctr"/>
          <a:lstStyle/>
          <a:p>
            <a:pPr algn="ctr"/>
            <a:r>
              <a:rPr lang="en-US" kern="0" dirty="0">
                <a:solidFill>
                  <a:srgbClr val="FFFFFF"/>
                </a:solidFill>
                <a:latin typeface="Segoe UI" panose="020B0502040204020203" pitchFamily="34" charset="0"/>
                <a:ea typeface="Segoe UI" panose="020B0502040204020203" pitchFamily="34" charset="0"/>
                <a:cs typeface="Segoe UI" panose="020B0502040204020203" pitchFamily="34" charset="0"/>
              </a:rPr>
              <a:t>Solution Framework</a:t>
            </a:r>
          </a:p>
        </p:txBody>
      </p:sp>
      <p:sp>
        <p:nvSpPr>
          <p:cNvPr id="116" name="Rounded Rectangle 10"/>
          <p:cNvSpPr/>
          <p:nvPr/>
        </p:nvSpPr>
        <p:spPr>
          <a:xfrm>
            <a:off x="5385676" y="4157539"/>
            <a:ext cx="6361645" cy="2080738"/>
          </a:xfrm>
          <a:prstGeom prst="roundRect">
            <a:avLst>
              <a:gd name="adj" fmla="val 0"/>
            </a:avLst>
          </a:prstGeom>
          <a:noFill/>
          <a:ln w="12700" cap="flat" cmpd="sng" algn="ctr">
            <a:solidFill>
              <a:srgbClr val="58B6C0">
                <a:lumMod val="75000"/>
                <a:alpha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Segoe UI" panose="020B0502040204020203" pitchFamily="34" charset="0"/>
              <a:cs typeface="Segoe UI" panose="020B0502040204020203" pitchFamily="34" charset="0"/>
            </a:endParaRPr>
          </a:p>
        </p:txBody>
      </p:sp>
      <p:sp>
        <p:nvSpPr>
          <p:cNvPr id="44" name="Notched Right Arrow 82"/>
          <p:cNvSpPr/>
          <p:nvPr/>
        </p:nvSpPr>
        <p:spPr bwMode="auto">
          <a:xfrm>
            <a:off x="3278381" y="1130104"/>
            <a:ext cx="1371600" cy="274320"/>
          </a:xfrm>
          <a:prstGeom prst="notchedRightArrow">
            <a:avLst>
              <a:gd name="adj1" fmla="val 100000"/>
              <a:gd name="adj2" fmla="val 1997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IMPACT</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5" name="Notched Right Arrow 50"/>
          <p:cNvSpPr/>
          <p:nvPr/>
        </p:nvSpPr>
        <p:spPr bwMode="auto">
          <a:xfrm>
            <a:off x="535181" y="1130104"/>
            <a:ext cx="1371600" cy="274320"/>
          </a:xfrm>
          <a:prstGeom prst="notchedRightArrow">
            <a:avLst>
              <a:gd name="adj1" fmla="val 99020"/>
              <a:gd name="adj2" fmla="val 1650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BOTTLENECKS</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6" name="Flowchart: Merge 45"/>
          <p:cNvSpPr/>
          <p:nvPr/>
        </p:nvSpPr>
        <p:spPr bwMode="auto">
          <a:xfrm flipV="1">
            <a:off x="2524001" y="1459266"/>
            <a:ext cx="137160" cy="137160"/>
          </a:xfrm>
          <a:prstGeom prst="flowChartMerge">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7" name="Notched Right Arrow 82"/>
          <p:cNvSpPr/>
          <p:nvPr/>
        </p:nvSpPr>
        <p:spPr bwMode="auto">
          <a:xfrm>
            <a:off x="1906781" y="1130104"/>
            <a:ext cx="1371600" cy="274320"/>
          </a:xfrm>
          <a:prstGeom prst="notchedRightArrow">
            <a:avLst>
              <a:gd name="adj1" fmla="val 100000"/>
              <a:gd name="adj2" fmla="val 25185"/>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IN" sz="1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SOLUTION</a:t>
            </a:r>
            <a:endParaRPr kumimoji="0" lang="en-US" sz="1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48"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r="48522"/>
          <a:stretch/>
        </p:blipFill>
        <p:spPr bwMode="auto">
          <a:xfrm>
            <a:off x="613132" y="1622551"/>
            <a:ext cx="3857268" cy="4492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388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500"/>
                                        <p:tgtEl>
                                          <p:spTgt spid="5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fade">
                                      <p:cBhvr>
                                        <p:cTn id="37" dur="500"/>
                                        <p:tgtEl>
                                          <p:spTgt spid="8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fade">
                                      <p:cBhvr>
                                        <p:cTn id="43" dur="500"/>
                                        <p:tgtEl>
                                          <p:spTgt spid="7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fade">
                                      <p:cBhvr>
                                        <p:cTn id="46" dur="500"/>
                                        <p:tgtEl>
                                          <p:spTgt spid="7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fade">
                                      <p:cBhvr>
                                        <p:cTn id="49" dur="500"/>
                                        <p:tgtEl>
                                          <p:spTgt spid="8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2"/>
                                        </p:tgtEl>
                                        <p:attrNameLst>
                                          <p:attrName>style.visibility</p:attrName>
                                        </p:attrNameLst>
                                      </p:cBhvr>
                                      <p:to>
                                        <p:strVal val="visible"/>
                                      </p:to>
                                    </p:set>
                                    <p:animEffect transition="in" filter="fade">
                                      <p:cBhvr>
                                        <p:cTn id="52" dur="500"/>
                                        <p:tgtEl>
                                          <p:spTgt spid="7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fade">
                                      <p:cBhvr>
                                        <p:cTn id="55" dur="500"/>
                                        <p:tgtEl>
                                          <p:spTgt spid="7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4"/>
                                        </p:tgtEl>
                                        <p:attrNameLst>
                                          <p:attrName>style.visibility</p:attrName>
                                        </p:attrNameLst>
                                      </p:cBhvr>
                                      <p:to>
                                        <p:strVal val="visible"/>
                                      </p:to>
                                    </p:set>
                                    <p:animEffect transition="in" filter="fade">
                                      <p:cBhvr>
                                        <p:cTn id="58" dur="500"/>
                                        <p:tgtEl>
                                          <p:spTgt spid="6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11"/>
                                        </p:tgtEl>
                                        <p:attrNameLst>
                                          <p:attrName>style.visibility</p:attrName>
                                        </p:attrNameLst>
                                      </p:cBhvr>
                                      <p:to>
                                        <p:strVal val="visible"/>
                                      </p:to>
                                    </p:set>
                                    <p:animEffect transition="in" filter="fade">
                                      <p:cBhvr>
                                        <p:cTn id="61" dur="500"/>
                                        <p:tgtEl>
                                          <p:spTgt spid="11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10"/>
                                        </p:tgtEl>
                                        <p:attrNameLst>
                                          <p:attrName>style.visibility</p:attrName>
                                        </p:attrNameLst>
                                      </p:cBhvr>
                                      <p:to>
                                        <p:strVal val="visible"/>
                                      </p:to>
                                    </p:set>
                                    <p:animEffect transition="in" filter="fade">
                                      <p:cBhvr>
                                        <p:cTn id="64" dur="500"/>
                                        <p:tgtEl>
                                          <p:spTgt spid="11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fade">
                                      <p:cBhvr>
                                        <p:cTn id="67" dur="500"/>
                                        <p:tgtEl>
                                          <p:spTgt spid="112"/>
                                        </p:tgtEl>
                                      </p:cBhvr>
                                    </p:animEffect>
                                  </p:childTnLst>
                                </p:cTn>
                              </p:par>
                              <p:par>
                                <p:cTn id="68" presetID="10" presetClass="entr" presetSubtype="0" fill="hold" nodeType="with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fade">
                                      <p:cBhvr>
                                        <p:cTn id="70" dur="500"/>
                                        <p:tgtEl>
                                          <p:spTgt spid="62"/>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8"/>
                                        </p:tgtEl>
                                        <p:attrNameLst>
                                          <p:attrName>style.visibility</p:attrName>
                                        </p:attrNameLst>
                                      </p:cBhvr>
                                      <p:to>
                                        <p:strVal val="visible"/>
                                      </p:to>
                                    </p:set>
                                  </p:childTnLst>
                                </p:cTn>
                              </p:par>
                              <p:par>
                                <p:cTn id="75" presetID="10" presetClass="entr" presetSubtype="0" fill="hold" grpId="0" nodeType="withEffect">
                                  <p:stCondLst>
                                    <p:cond delay="0"/>
                                  </p:stCondLst>
                                  <p:childTnLst>
                                    <p:set>
                                      <p:cBhvr>
                                        <p:cTn id="76" dur="1" fill="hold">
                                          <p:stCondLst>
                                            <p:cond delay="0"/>
                                          </p:stCondLst>
                                        </p:cTn>
                                        <p:tgtEl>
                                          <p:spTgt spid="99"/>
                                        </p:tgtEl>
                                        <p:attrNameLst>
                                          <p:attrName>style.visibility</p:attrName>
                                        </p:attrNameLst>
                                      </p:cBhvr>
                                      <p:to>
                                        <p:strVal val="visible"/>
                                      </p:to>
                                    </p:set>
                                    <p:animEffect transition="in" filter="fade">
                                      <p:cBhvr>
                                        <p:cTn id="77" dur="500"/>
                                        <p:tgtEl>
                                          <p:spTgt spid="9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16"/>
                                        </p:tgtEl>
                                        <p:attrNameLst>
                                          <p:attrName>style.visibility</p:attrName>
                                        </p:attrNameLst>
                                      </p:cBhvr>
                                      <p:to>
                                        <p:strVal val="visible"/>
                                      </p:to>
                                    </p:set>
                                    <p:animEffect transition="in" filter="fade">
                                      <p:cBhvr>
                                        <p:cTn id="80" dur="500"/>
                                        <p:tgtEl>
                                          <p:spTgt spid="11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01"/>
                                        </p:tgtEl>
                                        <p:attrNameLst>
                                          <p:attrName>style.visibility</p:attrName>
                                        </p:attrNameLst>
                                      </p:cBhvr>
                                      <p:to>
                                        <p:strVal val="visible"/>
                                      </p:to>
                                    </p:set>
                                    <p:animEffect transition="in" filter="fade">
                                      <p:cBhvr>
                                        <p:cTn id="83" dur="500"/>
                                        <p:tgtEl>
                                          <p:spTgt spid="101"/>
                                        </p:tgtEl>
                                      </p:cBhvr>
                                    </p:animEffect>
                                  </p:childTnLst>
                                </p:cTn>
                              </p:par>
                              <p:par>
                                <p:cTn id="84" presetID="10" presetClass="entr" presetSubtype="0" fill="hold" nodeType="withEffect">
                                  <p:stCondLst>
                                    <p:cond delay="0"/>
                                  </p:stCondLst>
                                  <p:childTnLst>
                                    <p:set>
                                      <p:cBhvr>
                                        <p:cTn id="85" dur="1" fill="hold">
                                          <p:stCondLst>
                                            <p:cond delay="0"/>
                                          </p:stCondLst>
                                        </p:cTn>
                                        <p:tgtEl>
                                          <p:spTgt spid="106"/>
                                        </p:tgtEl>
                                        <p:attrNameLst>
                                          <p:attrName>style.visibility</p:attrName>
                                        </p:attrNameLst>
                                      </p:cBhvr>
                                      <p:to>
                                        <p:strVal val="visible"/>
                                      </p:to>
                                    </p:set>
                                    <p:animEffect transition="in" filter="fade">
                                      <p:cBhvr>
                                        <p:cTn id="86" dur="500"/>
                                        <p:tgtEl>
                                          <p:spTgt spid="10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02"/>
                                        </p:tgtEl>
                                        <p:attrNameLst>
                                          <p:attrName>style.visibility</p:attrName>
                                        </p:attrNameLst>
                                      </p:cBhvr>
                                      <p:to>
                                        <p:strVal val="visible"/>
                                      </p:to>
                                    </p:set>
                                    <p:animEffect transition="in" filter="fade">
                                      <p:cBhvr>
                                        <p:cTn id="89" dur="500"/>
                                        <p:tgtEl>
                                          <p:spTgt spid="102"/>
                                        </p:tgtEl>
                                      </p:cBhvr>
                                    </p:animEffect>
                                  </p:childTnLst>
                                </p:cTn>
                              </p:par>
                              <p:par>
                                <p:cTn id="90" presetID="10" presetClass="entr" presetSubtype="0" fill="hold" nodeType="withEffect">
                                  <p:stCondLst>
                                    <p:cond delay="0"/>
                                  </p:stCondLst>
                                  <p:childTnLst>
                                    <p:set>
                                      <p:cBhvr>
                                        <p:cTn id="91" dur="1" fill="hold">
                                          <p:stCondLst>
                                            <p:cond delay="0"/>
                                          </p:stCondLst>
                                        </p:cTn>
                                        <p:tgtEl>
                                          <p:spTgt spid="105"/>
                                        </p:tgtEl>
                                        <p:attrNameLst>
                                          <p:attrName>style.visibility</p:attrName>
                                        </p:attrNameLst>
                                      </p:cBhvr>
                                      <p:to>
                                        <p:strVal val="visible"/>
                                      </p:to>
                                    </p:set>
                                    <p:animEffect transition="in" filter="fade">
                                      <p:cBhvr>
                                        <p:cTn id="92" dur="500"/>
                                        <p:tgtEl>
                                          <p:spTgt spid="10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3"/>
                                        </p:tgtEl>
                                        <p:attrNameLst>
                                          <p:attrName>style.visibility</p:attrName>
                                        </p:attrNameLst>
                                      </p:cBhvr>
                                      <p:to>
                                        <p:strVal val="visible"/>
                                      </p:to>
                                    </p:set>
                                    <p:animEffect transition="in" filter="fade">
                                      <p:cBhvr>
                                        <p:cTn id="95" dur="500"/>
                                        <p:tgtEl>
                                          <p:spTgt spid="103"/>
                                        </p:tgtEl>
                                      </p:cBhvr>
                                    </p:animEffect>
                                  </p:childTnLst>
                                </p:cTn>
                              </p:par>
                              <p:par>
                                <p:cTn id="96" presetID="10" presetClass="entr" presetSubtype="0" fill="hold" nodeType="withEffect">
                                  <p:stCondLst>
                                    <p:cond delay="0"/>
                                  </p:stCondLst>
                                  <p:childTnLst>
                                    <p:set>
                                      <p:cBhvr>
                                        <p:cTn id="97" dur="1" fill="hold">
                                          <p:stCondLst>
                                            <p:cond delay="0"/>
                                          </p:stCondLst>
                                        </p:cTn>
                                        <p:tgtEl>
                                          <p:spTgt spid="107"/>
                                        </p:tgtEl>
                                        <p:attrNameLst>
                                          <p:attrName>style.visibility</p:attrName>
                                        </p:attrNameLst>
                                      </p:cBhvr>
                                      <p:to>
                                        <p:strVal val="visible"/>
                                      </p:to>
                                    </p:set>
                                    <p:animEffect transition="in" filter="fade">
                                      <p:cBhvr>
                                        <p:cTn id="98" dur="500"/>
                                        <p:tgtEl>
                                          <p:spTgt spid="10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04"/>
                                        </p:tgtEl>
                                        <p:attrNameLst>
                                          <p:attrName>style.visibility</p:attrName>
                                        </p:attrNameLst>
                                      </p:cBhvr>
                                      <p:to>
                                        <p:strVal val="visible"/>
                                      </p:to>
                                    </p:set>
                                    <p:animEffect transition="in" filter="fade">
                                      <p:cBhvr>
                                        <p:cTn id="101"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59" grpId="0" animBg="1"/>
      <p:bldP spid="64" grpId="0" animBg="1"/>
      <p:bldP spid="65" grpId="0" animBg="1"/>
      <p:bldP spid="66" grpId="0" animBg="1"/>
      <p:bldP spid="67" grpId="0" animBg="1"/>
      <p:bldP spid="68" grpId="0" animBg="1"/>
      <p:bldP spid="69" grpId="0"/>
      <p:bldP spid="70" grpId="0"/>
      <p:bldP spid="71" grpId="0"/>
      <p:bldP spid="72" grpId="0" animBg="1"/>
      <p:bldP spid="73" grpId="0" animBg="1"/>
      <p:bldP spid="74" grpId="0" animBg="1"/>
      <p:bldP spid="77" grpId="0" animBg="1"/>
      <p:bldP spid="80" grpId="0" animBg="1"/>
      <p:bldP spid="88" grpId="0" animBg="1"/>
      <p:bldP spid="99" grpId="0"/>
      <p:bldP spid="101" grpId="0" animBg="1"/>
      <p:bldP spid="102" grpId="0"/>
      <p:bldP spid="103" grpId="0"/>
      <p:bldP spid="104" grpId="0"/>
      <p:bldP spid="108" grpId="0" animBg="1"/>
      <p:bldP spid="110" grpId="0" animBg="1"/>
      <p:bldP spid="111" grpId="0" animBg="1"/>
      <p:bldP spid="112" grpId="0"/>
      <p:bldP spid="114" grpId="0" animBg="1"/>
      <p:bldP spid="1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Notched Right Arrow 50"/>
          <p:cNvSpPr/>
          <p:nvPr/>
        </p:nvSpPr>
        <p:spPr bwMode="auto">
          <a:xfrm>
            <a:off x="535181" y="1144392"/>
            <a:ext cx="1371600" cy="274320"/>
          </a:xfrm>
          <a:prstGeom prst="notchedRightArrow">
            <a:avLst>
              <a:gd name="adj1" fmla="val 99020"/>
              <a:gd name="adj2" fmla="val 1650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BOTTLENECKS</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6" name="Flowchart: Merge 45"/>
          <p:cNvSpPr/>
          <p:nvPr/>
        </p:nvSpPr>
        <p:spPr bwMode="auto">
          <a:xfrm flipV="1">
            <a:off x="3902637" y="1473554"/>
            <a:ext cx="137160" cy="137160"/>
          </a:xfrm>
          <a:prstGeom prst="flowChartMerge">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7" name="Notched Right Arrow 82"/>
          <p:cNvSpPr/>
          <p:nvPr/>
        </p:nvSpPr>
        <p:spPr bwMode="auto">
          <a:xfrm>
            <a:off x="3263233" y="1144392"/>
            <a:ext cx="1371600" cy="274320"/>
          </a:xfrm>
          <a:prstGeom prst="notchedRightArrow">
            <a:avLst>
              <a:gd name="adj1" fmla="val 100000"/>
              <a:gd name="adj2" fmla="val 25185"/>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IN" sz="1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IMPACT</a:t>
            </a:r>
            <a:endParaRPr kumimoji="0" lang="en-US" sz="1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0" name="Notched Right Arrow 82"/>
          <p:cNvSpPr/>
          <p:nvPr/>
        </p:nvSpPr>
        <p:spPr bwMode="auto">
          <a:xfrm>
            <a:off x="1906781" y="1144392"/>
            <a:ext cx="1371600" cy="274320"/>
          </a:xfrm>
          <a:prstGeom prst="notchedRightArrow">
            <a:avLst>
              <a:gd name="adj1" fmla="val 100000"/>
              <a:gd name="adj2" fmla="val 1997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SOLUTION</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1" name="Rectangle 50"/>
          <p:cNvSpPr/>
          <p:nvPr/>
        </p:nvSpPr>
        <p:spPr>
          <a:xfrm>
            <a:off x="8665098" y="1119225"/>
            <a:ext cx="3307393" cy="338400"/>
          </a:xfrm>
          <a:prstGeom prst="rect">
            <a:avLst/>
          </a:prstGeom>
          <a:solidFill>
            <a:srgbClr val="394555"/>
          </a:solidFill>
          <a:ln w="12700" cap="flat" cmpd="sng" algn="ctr">
            <a:noFill/>
            <a:prstDash val="solid"/>
            <a:miter lim="800000"/>
          </a:ln>
          <a:effectLst/>
        </p:spPr>
        <p:txBody>
          <a:bodyPr rtlCol="0" anchor="ctr"/>
          <a:lstStyle/>
          <a:p>
            <a:pPr algn="ctr"/>
            <a:r>
              <a:rPr lang="en-US" kern="0" dirty="0">
                <a:solidFill>
                  <a:srgbClr val="FFFFFF"/>
                </a:solidFill>
                <a:latin typeface="Segoe UI" panose="020B0502040204020203" pitchFamily="34" charset="0"/>
                <a:ea typeface="Segoe UI" panose="020B0502040204020203" pitchFamily="34" charset="0"/>
                <a:cs typeface="Segoe UI" panose="020B0502040204020203" pitchFamily="34" charset="0"/>
              </a:rPr>
              <a:t>Impact</a:t>
            </a:r>
          </a:p>
        </p:txBody>
      </p:sp>
      <p:grpSp>
        <p:nvGrpSpPr>
          <p:cNvPr id="4" name="Group 3"/>
          <p:cNvGrpSpPr/>
          <p:nvPr/>
        </p:nvGrpSpPr>
        <p:grpSpPr>
          <a:xfrm>
            <a:off x="8665098" y="1781153"/>
            <a:ext cx="3479057" cy="1837454"/>
            <a:chOff x="8679716" y="1445977"/>
            <a:chExt cx="3479057" cy="1837454"/>
          </a:xfrm>
        </p:grpSpPr>
        <p:sp>
          <p:nvSpPr>
            <p:cNvPr id="57" name="Rectangle 56"/>
            <p:cNvSpPr/>
            <p:nvPr/>
          </p:nvSpPr>
          <p:spPr>
            <a:xfrm>
              <a:off x="8679716" y="1445977"/>
              <a:ext cx="3479057" cy="400110"/>
            </a:xfrm>
            <a:prstGeom prst="rect">
              <a:avLst/>
            </a:prstGeom>
            <a:noFill/>
            <a:ln>
              <a:noFill/>
            </a:ln>
            <a:effectLst/>
            <a:scene3d>
              <a:camera prst="orthographicFront">
                <a:rot lat="0" lon="0" rev="0"/>
              </a:camera>
              <a:lightRig rig="balanced" dir="t">
                <a:rot lat="0" lon="0" rev="8700000"/>
              </a:lightRig>
            </a:scene3d>
            <a:sp3d>
              <a:bevelT w="190500" h="38100"/>
            </a:sp3d>
          </p:spPr>
          <p:txBody>
            <a:bodyPr wrap="square" lIns="91440" tIns="45720" rIns="91440" bIns="45720">
              <a:spAutoFit/>
            </a:bodyPr>
            <a:lstStyle/>
            <a:p>
              <a:r>
                <a:rPr lang="en-US" sz="2000" b="1" dirty="0">
                  <a:solidFill>
                    <a:srgbClr val="262A34"/>
                  </a:solidFill>
                  <a:latin typeface="Segoe UI" panose="020B0502040204020203" pitchFamily="34" charset="0"/>
                  <a:ea typeface="Segoe UI" panose="020B0502040204020203" pitchFamily="34" charset="0"/>
                  <a:cs typeface="Segoe UI" panose="020B0502040204020203" pitchFamily="34" charset="0"/>
                </a:rPr>
                <a:t>Accurate forecasts</a:t>
              </a:r>
              <a:endParaRPr lang="en-US" sz="7200" b="1" dirty="0">
                <a:solidFill>
                  <a:srgbClr val="262A34"/>
                </a:solidFill>
                <a:latin typeface="Segoe UI" panose="020B0502040204020203" pitchFamily="34" charset="0"/>
                <a:ea typeface="Segoe UI" panose="020B0502040204020203" pitchFamily="34" charset="0"/>
                <a:cs typeface="Segoe UI" panose="020B0502040204020203" pitchFamily="34" charset="0"/>
              </a:endParaRPr>
            </a:p>
          </p:txBody>
        </p:sp>
        <p:sp>
          <p:nvSpPr>
            <p:cNvPr id="60" name="TextBox 59"/>
            <p:cNvSpPr txBox="1"/>
            <p:nvPr/>
          </p:nvSpPr>
          <p:spPr>
            <a:xfrm>
              <a:off x="8679719" y="1959992"/>
              <a:ext cx="2586006" cy="1323439"/>
            </a:xfrm>
            <a:prstGeom prst="rect">
              <a:avLst/>
            </a:prstGeom>
            <a:noFill/>
          </p:spPr>
          <p:txBody>
            <a:bodyPr wrap="square" rtlCol="0" anchor="ctr">
              <a:spAutoFit/>
            </a:bodyPr>
            <a:lstStyle/>
            <a:p>
              <a:r>
                <a:rPr lang="en-IN" sz="1600" dirty="0">
                  <a:solidFill>
                    <a:srgbClr val="262A34"/>
                  </a:solidFill>
                  <a:latin typeface="Segoe UI" panose="020B0502040204020203" pitchFamily="34" charset="0"/>
                  <a:ea typeface="Segoe UI" panose="020B0502040204020203" pitchFamily="34" charset="0"/>
                  <a:cs typeface="Segoe UI" panose="020B0502040204020203" pitchFamily="34" charset="0"/>
                </a:rPr>
                <a:t>Improved overall Demand Forecast Accuracy from 65% to 92%; Most granular levels accuracy at 84%</a:t>
              </a:r>
            </a:p>
          </p:txBody>
        </p:sp>
        <p:pic>
          <p:nvPicPr>
            <p:cNvPr id="9218" name="Picture 2" descr="Image result for accuracy improvement icon"/>
            <p:cNvPicPr>
              <a:picLocks noChangeAspect="1" noChangeArrowheads="1"/>
            </p:cNvPicPr>
            <p:nvPr/>
          </p:nvPicPr>
          <p:blipFill>
            <a:blip r:embed="rId2" cstate="print">
              <a:grayscl/>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265725" y="2268791"/>
              <a:ext cx="705562" cy="70556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8778209" y="4265924"/>
            <a:ext cx="3164915" cy="1586350"/>
            <a:chOff x="8784171" y="4243743"/>
            <a:chExt cx="3164915" cy="1586350"/>
          </a:xfrm>
        </p:grpSpPr>
        <p:grpSp>
          <p:nvGrpSpPr>
            <p:cNvPr id="89" name="Group 45"/>
            <p:cNvGrpSpPr>
              <a:grpSpLocks noChangeAspect="1"/>
            </p:cNvGrpSpPr>
            <p:nvPr/>
          </p:nvGrpSpPr>
          <p:grpSpPr>
            <a:xfrm>
              <a:off x="9059000" y="4243743"/>
              <a:ext cx="2890086" cy="1586350"/>
              <a:chOff x="213290" y="78475"/>
              <a:chExt cx="2515102" cy="1398351"/>
            </a:xfrm>
          </p:grpSpPr>
          <p:sp>
            <p:nvSpPr>
              <p:cNvPr id="90" name="Rectangle 89"/>
              <p:cNvSpPr/>
              <p:nvPr/>
            </p:nvSpPr>
            <p:spPr>
              <a:xfrm>
                <a:off x="213290" y="78475"/>
                <a:ext cx="2515102" cy="352693"/>
              </a:xfrm>
              <a:prstGeom prst="rect">
                <a:avLst/>
              </a:prstGeom>
              <a:noFill/>
              <a:ln>
                <a:noFill/>
              </a:ln>
              <a:effectLst/>
              <a:scene3d>
                <a:camera prst="orthographicFront">
                  <a:rot lat="0" lon="0" rev="0"/>
                </a:camera>
                <a:lightRig rig="balanced" dir="t">
                  <a:rot lat="0" lon="0" rev="8700000"/>
                </a:lightRig>
              </a:scene3d>
              <a:sp3d>
                <a:bevelT w="190500" h="38100"/>
              </a:sp3d>
            </p:spPr>
            <p:txBody>
              <a:bodyPr wrap="none" lIns="91440" tIns="45720" rIns="91440" bIns="45720">
                <a:spAutoFit/>
              </a:bodyPr>
              <a:lstStyle/>
              <a:p>
                <a:pPr algn="ctr"/>
                <a:r>
                  <a:rPr lang="en-US" sz="2000" b="1" dirty="0">
                    <a:solidFill>
                      <a:srgbClr val="7CA2A2"/>
                    </a:solidFill>
                    <a:latin typeface="Segoe UI" panose="020B0502040204020203" pitchFamily="34" charset="0"/>
                    <a:ea typeface="Segoe UI" panose="020B0502040204020203" pitchFamily="34" charset="0"/>
                    <a:cs typeface="Segoe UI" panose="020B0502040204020203" pitchFamily="34" charset="0"/>
                  </a:rPr>
                  <a:t>Lead time to customer</a:t>
                </a:r>
                <a:endParaRPr lang="en-US" sz="3200" b="1" dirty="0">
                  <a:solidFill>
                    <a:srgbClr val="7CA2A2"/>
                  </a:solidFill>
                  <a:latin typeface="Segoe UI" panose="020B0502040204020203" pitchFamily="34" charset="0"/>
                  <a:ea typeface="Segoe UI" panose="020B0502040204020203" pitchFamily="34" charset="0"/>
                  <a:cs typeface="Segoe UI" panose="020B0502040204020203" pitchFamily="34" charset="0"/>
                </a:endParaRPr>
              </a:p>
            </p:txBody>
          </p:sp>
          <p:sp>
            <p:nvSpPr>
              <p:cNvPr id="92" name="TextBox 91"/>
              <p:cNvSpPr txBox="1"/>
              <p:nvPr/>
            </p:nvSpPr>
            <p:spPr>
              <a:xfrm>
                <a:off x="587153" y="527270"/>
                <a:ext cx="2141239" cy="949556"/>
              </a:xfrm>
              <a:prstGeom prst="rect">
                <a:avLst/>
              </a:prstGeom>
              <a:noFill/>
            </p:spPr>
            <p:txBody>
              <a:bodyPr wrap="square" rtlCol="0" anchor="ctr">
                <a:spAutoFit/>
              </a:bodyPr>
              <a:lstStyle/>
              <a:p>
                <a:pPr algn="r"/>
                <a:r>
                  <a:rPr lang="en-IN" sz="1600" dirty="0">
                    <a:solidFill>
                      <a:srgbClr val="7CA2A2"/>
                    </a:solidFill>
                    <a:latin typeface="Segoe UI" panose="020B0502040204020203" pitchFamily="34" charset="0"/>
                    <a:ea typeface="Segoe UI" panose="020B0502040204020203" pitchFamily="34" charset="0"/>
                    <a:cs typeface="Segoe UI" panose="020B0502040204020203" pitchFamily="34" charset="0"/>
                  </a:rPr>
                  <a:t>Reduced lead times by 20% to the consumer, improving overall service levels</a:t>
                </a:r>
              </a:p>
            </p:txBody>
          </p:sp>
        </p:grpSp>
        <p:pic>
          <p:nvPicPr>
            <p:cNvPr id="9220" name="Picture 4" descr="Related image"/>
            <p:cNvPicPr>
              <a:picLocks noChangeAspect="1" noChangeArrowheads="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784171" y="5012030"/>
              <a:ext cx="704432" cy="627116"/>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2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132" y="1636839"/>
            <a:ext cx="7493000" cy="4492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itle 4">
            <a:extLst>
              <a:ext uri="{FF2B5EF4-FFF2-40B4-BE49-F238E27FC236}">
                <a16:creationId xmlns:a16="http://schemas.microsoft.com/office/drawing/2014/main" id="{A5CD5B48-F48E-45F9-809D-B399881CFB05}"/>
              </a:ext>
            </a:extLst>
          </p:cNvPr>
          <p:cNvSpPr>
            <a:spLocks noGrp="1"/>
          </p:cNvSpPr>
          <p:nvPr>
            <p:ph type="title"/>
          </p:nvPr>
        </p:nvSpPr>
        <p:spPr/>
        <p:txBody>
          <a:bodyPr/>
          <a:lstStyle/>
          <a:p>
            <a:r>
              <a:rPr lang="en-IN" dirty="0"/>
              <a:t>Supply Chain : Sales &amp; Operations Planning Framework</a:t>
            </a:r>
          </a:p>
        </p:txBody>
      </p:sp>
      <p:sp>
        <p:nvSpPr>
          <p:cNvPr id="6" name="Slide Number Placeholder 5">
            <a:extLst>
              <a:ext uri="{FF2B5EF4-FFF2-40B4-BE49-F238E27FC236}">
                <a16:creationId xmlns:a16="http://schemas.microsoft.com/office/drawing/2014/main" id="{8C340D3C-B9AB-489D-85EE-1CE5B8CC5090}"/>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22</a:t>
            </a:fld>
            <a:endParaRPr lang="en-US" dirty="0">
              <a:solidFill>
                <a:prstClr val="black">
                  <a:tint val="75000"/>
                </a:prstClr>
              </a:solidFill>
            </a:endParaRPr>
          </a:p>
        </p:txBody>
      </p:sp>
    </p:spTree>
    <p:extLst>
      <p:ext uri="{BB962C8B-B14F-4D97-AF65-F5344CB8AC3E}">
        <p14:creationId xmlns:p14="http://schemas.microsoft.com/office/powerpoint/2010/main" val="416737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385876" y="293277"/>
            <a:ext cx="6836808" cy="332399"/>
          </a:xfrm>
          <a:prstGeom prst="rect">
            <a:avLst/>
          </a:prstGeom>
        </p:spPr>
        <p:txBody>
          <a:bodyPr vert="horz" wrap="none" lIns="0" tIns="0" rIns="0" bIns="0" rtlCol="0" anchor="ctr">
            <a:spAutoFit/>
          </a:bodyPr>
          <a:lstStyle>
            <a:defPPr>
              <a:defRPr lang="en-US"/>
            </a:defPPr>
            <a:lvl1pPr>
              <a:spcBef>
                <a:spcPct val="0"/>
              </a:spcBef>
              <a:buNone/>
              <a:defRPr sz="2400" b="1" spc="300">
                <a:solidFill>
                  <a:schemeClr val="bg1"/>
                </a:solidFill>
                <a:latin typeface="Segoe UI" panose="020B0502040204020203" pitchFamily="34" charset="0"/>
                <a:cs typeface="Segoe UI" panose="020B0502040204020203" pitchFamily="34" charset="0"/>
                <a:rtl val="0"/>
              </a:defRPr>
            </a:lvl1pPr>
          </a:lstStyle>
          <a:p>
            <a:pPr>
              <a:lnSpc>
                <a:spcPct val="90000"/>
              </a:lnSpc>
              <a:defRPr/>
            </a:pPr>
            <a:r>
              <a:rPr lang="en-US" spc="0" dirty="0">
                <a:solidFill>
                  <a:srgbClr val="FFFFFF"/>
                </a:solidFill>
                <a:ea typeface="Segoe UI" pitchFamily="34" charset="0"/>
              </a:rPr>
              <a:t>Supply Chain : Supply Planning &amp; Optimization</a:t>
            </a:r>
          </a:p>
        </p:txBody>
      </p:sp>
      <p:sp>
        <p:nvSpPr>
          <p:cNvPr id="38" name="Isosceles Triangle 37"/>
          <p:cNvSpPr/>
          <p:nvPr/>
        </p:nvSpPr>
        <p:spPr>
          <a:xfrm rot="5400000">
            <a:off x="2772066" y="3419825"/>
            <a:ext cx="384048" cy="243420"/>
          </a:xfrm>
          <a:prstGeom prst="triangle">
            <a:avLst/>
          </a:prstGeom>
          <a:solidFill>
            <a:srgbClr val="7ACCB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kern="0" dirty="0">
              <a:solidFill>
                <a:srgbClr val="FFFFFF"/>
              </a:solidFill>
              <a:latin typeface="Segoe UI" panose="020B0502040204020203" pitchFamily="34" charset="0"/>
              <a:ea typeface="Segoe UI" panose="020B0502040204020203" pitchFamily="34" charset="0"/>
              <a:cs typeface="Segoe UI" panose="020B0502040204020203" pitchFamily="34" charset="0"/>
              <a:rtl val="0"/>
            </a:endParaRPr>
          </a:p>
        </p:txBody>
      </p:sp>
      <p:sp>
        <p:nvSpPr>
          <p:cNvPr id="85" name="Rectangle 84"/>
          <p:cNvSpPr/>
          <p:nvPr/>
        </p:nvSpPr>
        <p:spPr>
          <a:xfrm>
            <a:off x="8133255" y="1055116"/>
            <a:ext cx="3317135" cy="338554"/>
          </a:xfrm>
          <a:prstGeom prst="rect">
            <a:avLst/>
          </a:prstGeom>
          <a:solidFill>
            <a:srgbClr val="2F3542"/>
          </a:solidFill>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algn="ctr">
              <a:defRPr/>
            </a:pPr>
            <a:r>
              <a:rPr lang="en-US" sz="1600" b="1" dirty="0">
                <a:solidFill>
                  <a:srgbClr val="FFFFFF"/>
                </a:solidFill>
                <a:latin typeface="Segoe UI" panose="020B0502040204020203" pitchFamily="34" charset="0"/>
                <a:ea typeface="Segoe UI" panose="020B0502040204020203" pitchFamily="34" charset="0"/>
                <a:cs typeface="Segoe UI" panose="020B0502040204020203" pitchFamily="34" charset="0"/>
              </a:rPr>
              <a:t>Business Impact</a:t>
            </a:r>
          </a:p>
        </p:txBody>
      </p:sp>
      <p:sp>
        <p:nvSpPr>
          <p:cNvPr id="86" name="Rectangle 85"/>
          <p:cNvSpPr/>
          <p:nvPr/>
        </p:nvSpPr>
        <p:spPr>
          <a:xfrm>
            <a:off x="8001037" y="1684811"/>
            <a:ext cx="3822101" cy="3631763"/>
          </a:xfrm>
          <a:prstGeom prst="rect">
            <a:avLst/>
          </a:prstGeom>
        </p:spPr>
        <p:txBody>
          <a:bodyPr wrap="square">
            <a:spAutoFit/>
          </a:bodyPr>
          <a:lstStyle/>
          <a:p>
            <a:pPr marL="171450" indent="-171450">
              <a:lnSpc>
                <a:spcPct val="150000"/>
              </a:lnSpc>
              <a:spcBef>
                <a:spcPts val="600"/>
              </a:spcBef>
              <a:spcAft>
                <a:spcPts val="200"/>
              </a:spcAft>
              <a:buFont typeface="Arial" panose="020B0604020202020204" pitchFamily="34" charset="0"/>
              <a:buChar char="•"/>
              <a:defRPr/>
            </a:pPr>
            <a:r>
              <a:rPr lang="en-IN" sz="1400" dirty="0">
                <a:solidFill>
                  <a:srgbClr val="000000"/>
                </a:solidFill>
                <a:latin typeface="Segoe UI" panose="020B0502040204020203" pitchFamily="34" charset="0"/>
                <a:ea typeface="Segoe UI" panose="020B0502040204020203" pitchFamily="34" charset="0"/>
                <a:cs typeface="Segoe UI" panose="020B0502040204020203" pitchFamily="34" charset="0"/>
              </a:rPr>
              <a:t>Identify Gap/Surplus between demand and optimized capacity at each market segment level</a:t>
            </a:r>
          </a:p>
          <a:p>
            <a:pPr marL="171450" indent="-171450">
              <a:lnSpc>
                <a:spcPct val="150000"/>
              </a:lnSpc>
              <a:spcBef>
                <a:spcPts val="600"/>
              </a:spcBef>
              <a:spcAft>
                <a:spcPts val="200"/>
              </a:spcAft>
              <a:buFont typeface="Arial" panose="020B0604020202020204" pitchFamily="34" charset="0"/>
              <a:buChar char="•"/>
              <a:defRPr/>
            </a:pPr>
            <a:r>
              <a:rPr lang="en-IN" sz="1400" dirty="0">
                <a:solidFill>
                  <a:srgbClr val="000000"/>
                </a:solidFill>
                <a:latin typeface="Segoe UI" panose="020B0502040204020203" pitchFamily="34" charset="0"/>
                <a:ea typeface="Segoe UI" panose="020B0502040204020203" pitchFamily="34" charset="0"/>
                <a:cs typeface="Segoe UI" panose="020B0502040204020203" pitchFamily="34" charset="0"/>
              </a:rPr>
              <a:t>Reduce Idle Capacity and Ensuring minimal gaps in high Demand geographies</a:t>
            </a:r>
          </a:p>
          <a:p>
            <a:pPr marL="171450" indent="-171450">
              <a:lnSpc>
                <a:spcPct val="150000"/>
              </a:lnSpc>
              <a:spcBef>
                <a:spcPts val="600"/>
              </a:spcBef>
              <a:spcAft>
                <a:spcPts val="200"/>
              </a:spcAft>
              <a:buFont typeface="Arial" panose="020B0604020202020204" pitchFamily="34" charset="0"/>
              <a:buChar char="•"/>
              <a:defRPr/>
            </a:pPr>
            <a:r>
              <a:rPr lang="en-IN" sz="1400" dirty="0">
                <a:solidFill>
                  <a:srgbClr val="000000"/>
                </a:solidFill>
                <a:latin typeface="Segoe UI" panose="020B0502040204020203" pitchFamily="34" charset="0"/>
                <a:ea typeface="Segoe UI" panose="020B0502040204020203" pitchFamily="34" charset="0"/>
                <a:cs typeface="Segoe UI" panose="020B0502040204020203" pitchFamily="34" charset="0"/>
              </a:rPr>
              <a:t>Insights &amp; Reporting through web tool and enable Analysts to provide commitments to meet Weekly Demand</a:t>
            </a:r>
          </a:p>
          <a:p>
            <a:pPr marL="171450" indent="-171450">
              <a:lnSpc>
                <a:spcPct val="150000"/>
              </a:lnSpc>
              <a:spcBef>
                <a:spcPts val="600"/>
              </a:spcBef>
              <a:spcAft>
                <a:spcPts val="200"/>
              </a:spcAft>
              <a:buFont typeface="Arial" panose="020B0604020202020204" pitchFamily="34" charset="0"/>
              <a:buChar char="•"/>
              <a:defRPr/>
            </a:pPr>
            <a:r>
              <a:rPr lang="en-IN" sz="1400" dirty="0">
                <a:solidFill>
                  <a:srgbClr val="000000"/>
                </a:solidFill>
                <a:latin typeface="Segoe UI" panose="020B0502040204020203" pitchFamily="34" charset="0"/>
                <a:ea typeface="Segoe UI" panose="020B0502040204020203" pitchFamily="34" charset="0"/>
                <a:cs typeface="Segoe UI" panose="020B0502040204020203" pitchFamily="34" charset="0"/>
              </a:rPr>
              <a:t>US $5 million per annum in incremental revenue as a result of reduced cancellations</a:t>
            </a:r>
          </a:p>
        </p:txBody>
      </p:sp>
      <p:cxnSp>
        <p:nvCxnSpPr>
          <p:cNvPr id="4" name="Straight Connector 3"/>
          <p:cNvCxnSpPr/>
          <p:nvPr/>
        </p:nvCxnSpPr>
        <p:spPr>
          <a:xfrm>
            <a:off x="7527825" y="945810"/>
            <a:ext cx="15240" cy="522770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514624" y="1358076"/>
            <a:ext cx="1976426" cy="4612393"/>
            <a:chOff x="762073" y="1498267"/>
            <a:chExt cx="1976426" cy="4612393"/>
          </a:xfrm>
        </p:grpSpPr>
        <p:sp>
          <p:nvSpPr>
            <p:cNvPr id="41" name="Rectangle 111"/>
            <p:cNvSpPr>
              <a:spLocks noChangeArrowheads="1"/>
            </p:cNvSpPr>
            <p:nvPr/>
          </p:nvSpPr>
          <p:spPr bwMode="gray">
            <a:xfrm>
              <a:off x="762073" y="1498267"/>
              <a:ext cx="1976426" cy="4612393"/>
            </a:xfrm>
            <a:prstGeom prst="roundRect">
              <a:avLst>
                <a:gd name="adj" fmla="val 3931"/>
              </a:avLst>
            </a:prstGeom>
            <a:noFill/>
            <a:ln w="38100">
              <a:solidFill>
                <a:schemeClr val="bg1">
                  <a:lumMod val="75000"/>
                </a:schemeClr>
              </a:solidFill>
              <a:miter lim="800000"/>
              <a:headEnd/>
              <a:tailEnd/>
            </a:ln>
          </p:spPr>
          <p:txBody>
            <a:bodyPr wrap="square" anchor="ctr"/>
            <a:lstStyle/>
            <a:p>
              <a:pPr>
                <a:defRPr/>
              </a:pPr>
              <a:endParaRPr lang="en-US"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Rectangle 114"/>
            <p:cNvSpPr>
              <a:spLocks noChangeArrowheads="1"/>
            </p:cNvSpPr>
            <p:nvPr/>
          </p:nvSpPr>
          <p:spPr bwMode="gray">
            <a:xfrm>
              <a:off x="1005182" y="1696339"/>
              <a:ext cx="1468447" cy="750936"/>
            </a:xfrm>
            <a:prstGeom prst="rect">
              <a:avLst/>
            </a:prstGeom>
            <a:solidFill>
              <a:srgbClr val="2F3542"/>
            </a:solidFill>
            <a:ln w="12700">
              <a:noFill/>
              <a:miter lim="800000"/>
              <a:headEnd/>
              <a:tailEnd/>
            </a:ln>
            <a:effectLst>
              <a:outerShdw dist="53882" dir="2700000" algn="ctr" rotWithShape="0">
                <a:srgbClr val="777777">
                  <a:alpha val="50000"/>
                </a:srgbClr>
              </a:outerShdw>
            </a:effectLst>
          </p:spPr>
          <p:txBody>
            <a:bodyPr wrap="square" anchor="ctr"/>
            <a:lstStyle/>
            <a:p>
              <a:pPr algn="ctr">
                <a:lnSpc>
                  <a:spcPct val="90000"/>
                </a:lnSpc>
                <a:defRPr/>
              </a:pPr>
              <a:r>
                <a:rPr lang="en-US" sz="1400" b="1" noProof="1">
                  <a:solidFill>
                    <a:srgbClr val="FFFFFF"/>
                  </a:solidFill>
                  <a:latin typeface="Segoe UI" panose="020B0502040204020203" pitchFamily="34" charset="0"/>
                  <a:ea typeface="Segoe UI" panose="020B0502040204020203" pitchFamily="34" charset="0"/>
                  <a:cs typeface="Segoe UI" panose="020B0502040204020203" pitchFamily="34" charset="0"/>
                </a:rPr>
                <a:t>Capacity Metrics</a:t>
              </a:r>
            </a:p>
          </p:txBody>
        </p:sp>
        <p:sp>
          <p:nvSpPr>
            <p:cNvPr id="43" name="Rectangle 115"/>
            <p:cNvSpPr>
              <a:spLocks noChangeArrowheads="1"/>
            </p:cNvSpPr>
            <p:nvPr/>
          </p:nvSpPr>
          <p:spPr bwMode="gray">
            <a:xfrm>
              <a:off x="1005182" y="2655105"/>
              <a:ext cx="1468447" cy="590901"/>
            </a:xfrm>
            <a:prstGeom prst="rect">
              <a:avLst/>
            </a:prstGeom>
            <a:solidFill>
              <a:schemeClr val="tx2">
                <a:lumMod val="75000"/>
                <a:alpha val="20000"/>
              </a:schemeClr>
            </a:solidFill>
            <a:ln w="12700">
              <a:noFill/>
              <a:miter lim="800000"/>
              <a:headEnd/>
              <a:tailEnd/>
            </a:ln>
            <a:effectLst/>
          </p:spPr>
          <p:txBody>
            <a:bodyPr wrap="square" anchor="ctr"/>
            <a:lstStyle/>
            <a:p>
              <a:pPr>
                <a:defRPr/>
              </a:pPr>
              <a:r>
                <a:rPr lang="en-US" sz="1200" b="1" noProof="1">
                  <a:solidFill>
                    <a:srgbClr val="2F3542"/>
                  </a:solidFill>
                  <a:latin typeface="Segoe UI" panose="020B0502040204020203" pitchFamily="34" charset="0"/>
                  <a:ea typeface="Segoe UI" panose="020B0502040204020203" pitchFamily="34" charset="0"/>
                  <a:cs typeface="Segoe UI" panose="020B0502040204020203" pitchFamily="34" charset="0"/>
                </a:rPr>
                <a:t>Full Time Equivalents</a:t>
              </a:r>
            </a:p>
          </p:txBody>
        </p:sp>
        <p:sp>
          <p:nvSpPr>
            <p:cNvPr id="44" name="Rectangle 116"/>
            <p:cNvSpPr>
              <a:spLocks noChangeArrowheads="1"/>
            </p:cNvSpPr>
            <p:nvPr/>
          </p:nvSpPr>
          <p:spPr bwMode="gray">
            <a:xfrm>
              <a:off x="1005182" y="3519327"/>
              <a:ext cx="1468447" cy="590901"/>
            </a:xfrm>
            <a:prstGeom prst="rect">
              <a:avLst/>
            </a:prstGeom>
            <a:solidFill>
              <a:schemeClr val="tx2">
                <a:lumMod val="75000"/>
                <a:alpha val="20000"/>
              </a:schemeClr>
            </a:solidFill>
            <a:ln w="12700">
              <a:noFill/>
              <a:miter lim="800000"/>
              <a:headEnd/>
              <a:tailEnd/>
            </a:ln>
            <a:effectLst/>
          </p:spPr>
          <p:txBody>
            <a:bodyPr wrap="square" anchor="ctr"/>
            <a:lstStyle/>
            <a:p>
              <a:pPr>
                <a:defRPr/>
              </a:pPr>
              <a:r>
                <a:rPr lang="en-US" sz="1200" b="1" noProof="1">
                  <a:solidFill>
                    <a:srgbClr val="2F3542"/>
                  </a:solidFill>
                  <a:latin typeface="Segoe UI" panose="020B0502040204020203" pitchFamily="34" charset="0"/>
                  <a:ea typeface="Segoe UI" panose="020B0502040204020203" pitchFamily="34" charset="0"/>
                  <a:cs typeface="Segoe UI" panose="020B0502040204020203" pitchFamily="34" charset="0"/>
                </a:rPr>
                <a:t>Tech Efficiency</a:t>
              </a:r>
            </a:p>
          </p:txBody>
        </p:sp>
        <p:sp>
          <p:nvSpPr>
            <p:cNvPr id="45" name="Rectangle 117"/>
            <p:cNvSpPr>
              <a:spLocks noChangeArrowheads="1"/>
            </p:cNvSpPr>
            <p:nvPr/>
          </p:nvSpPr>
          <p:spPr bwMode="gray">
            <a:xfrm>
              <a:off x="1005182" y="4383549"/>
              <a:ext cx="1468447" cy="590901"/>
            </a:xfrm>
            <a:prstGeom prst="rect">
              <a:avLst/>
            </a:prstGeom>
            <a:solidFill>
              <a:schemeClr val="tx2">
                <a:lumMod val="75000"/>
                <a:alpha val="20000"/>
              </a:schemeClr>
            </a:solidFill>
            <a:ln w="12700">
              <a:noFill/>
              <a:miter lim="800000"/>
              <a:headEnd/>
              <a:tailEnd/>
            </a:ln>
            <a:effectLst/>
          </p:spPr>
          <p:txBody>
            <a:bodyPr wrap="square" anchor="ctr"/>
            <a:lstStyle/>
            <a:p>
              <a:pPr>
                <a:defRPr/>
              </a:pPr>
              <a:r>
                <a:rPr lang="en-US" sz="1200" b="1" noProof="1">
                  <a:solidFill>
                    <a:srgbClr val="2F3542"/>
                  </a:solidFill>
                  <a:latin typeface="Segoe UI" panose="020B0502040204020203" pitchFamily="34" charset="0"/>
                  <a:ea typeface="Segoe UI" panose="020B0502040204020203" pitchFamily="34" charset="0"/>
                  <a:cs typeface="Segoe UI" panose="020B0502040204020203" pitchFamily="34" charset="0"/>
                </a:rPr>
                <a:t>Tech Avaliablity Period</a:t>
              </a:r>
            </a:p>
          </p:txBody>
        </p:sp>
        <p:sp>
          <p:nvSpPr>
            <p:cNvPr id="46" name="Rectangle 118"/>
            <p:cNvSpPr>
              <a:spLocks noChangeArrowheads="1"/>
            </p:cNvSpPr>
            <p:nvPr/>
          </p:nvSpPr>
          <p:spPr bwMode="gray">
            <a:xfrm>
              <a:off x="1005182" y="5247771"/>
              <a:ext cx="1468447" cy="590901"/>
            </a:xfrm>
            <a:prstGeom prst="rect">
              <a:avLst/>
            </a:prstGeom>
            <a:solidFill>
              <a:schemeClr val="tx2">
                <a:lumMod val="75000"/>
                <a:alpha val="20000"/>
              </a:schemeClr>
            </a:solidFill>
            <a:ln w="12700">
              <a:noFill/>
              <a:miter lim="800000"/>
              <a:headEnd/>
              <a:tailEnd/>
            </a:ln>
            <a:effectLst/>
          </p:spPr>
          <p:txBody>
            <a:bodyPr wrap="square" anchor="ctr"/>
            <a:lstStyle/>
            <a:p>
              <a:pPr>
                <a:defRPr/>
              </a:pPr>
              <a:r>
                <a:rPr lang="en-US" sz="1200" b="1" noProof="1">
                  <a:solidFill>
                    <a:srgbClr val="2F3542"/>
                  </a:solidFill>
                  <a:latin typeface="Segoe UI" panose="020B0502040204020203" pitchFamily="34" charset="0"/>
                  <a:ea typeface="Segoe UI" panose="020B0502040204020203" pitchFamily="34" charset="0"/>
                  <a:cs typeface="Segoe UI" panose="020B0502040204020203" pitchFamily="34" charset="0"/>
                </a:rPr>
                <a:t>Tech Skills</a:t>
              </a:r>
            </a:p>
          </p:txBody>
        </p:sp>
      </p:grpSp>
      <p:pic>
        <p:nvPicPr>
          <p:cNvPr id="47" name="Picture 3" descr="C:\Users\viswanath.ramakirish\Downloads\deliver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2391" y="1468869"/>
            <a:ext cx="767329" cy="548640"/>
          </a:xfrm>
          <a:prstGeom prst="rect">
            <a:avLst/>
          </a:prstGeom>
          <a:noFill/>
          <a:extLst>
            <a:ext uri="{909E8E84-426E-40dd-AFC4-6F175D3DCCD1}">
              <a14:hiddenFill xmlns="" xmlns:a14="http://schemas.microsoft.com/office/drawing/2010/main">
                <a:solidFill>
                  <a:srgbClr val="FFFFFF"/>
                </a:solidFill>
              </a14:hiddenFill>
            </a:ext>
          </a:extLst>
        </p:spPr>
      </p:pic>
      <p:sp>
        <p:nvSpPr>
          <p:cNvPr id="48" name="Rectangle 47"/>
          <p:cNvSpPr/>
          <p:nvPr/>
        </p:nvSpPr>
        <p:spPr>
          <a:xfrm>
            <a:off x="4249307" y="1390619"/>
            <a:ext cx="2902518" cy="646331"/>
          </a:xfrm>
          <a:prstGeom prst="rect">
            <a:avLst/>
          </a:prstGeom>
        </p:spPr>
        <p:txBody>
          <a:bodyPr wrap="square">
            <a:spAutoFit/>
          </a:bodyPr>
          <a:lstStyle/>
          <a:p>
            <a:pPr>
              <a:defRPr/>
            </a:pPr>
            <a:r>
              <a:rPr lang="en-IN" sz="1200" b="1" dirty="0">
                <a:solidFill>
                  <a:srgbClr val="42847A"/>
                </a:solidFill>
                <a:latin typeface="Segoe UI" panose="020B0502040204020203" pitchFamily="34" charset="0"/>
                <a:ea typeface="Segoe UI" panose="020B0502040204020203" pitchFamily="34" charset="0"/>
                <a:cs typeface="Segoe UI" panose="020B0502040204020203" pitchFamily="34" charset="0"/>
              </a:rPr>
              <a:t>Project supply based on Efficiency factors of techs, expected demand and availability of service technicians</a:t>
            </a:r>
          </a:p>
        </p:txBody>
      </p:sp>
      <p:sp>
        <p:nvSpPr>
          <p:cNvPr id="49" name="TextBox 48"/>
          <p:cNvSpPr txBox="1"/>
          <p:nvPr/>
        </p:nvSpPr>
        <p:spPr>
          <a:xfrm>
            <a:off x="3462061" y="945810"/>
            <a:ext cx="2200719" cy="292388"/>
          </a:xfrm>
          <a:prstGeom prst="rect">
            <a:avLst/>
          </a:prstGeom>
          <a:noFill/>
        </p:spPr>
        <p:txBody>
          <a:bodyPr wrap="square" rtlCol="0">
            <a:spAutoFit/>
          </a:bodyPr>
          <a:lstStyle/>
          <a:p>
            <a:pPr algn="ctr">
              <a:defRPr/>
            </a:pPr>
            <a:r>
              <a:rPr lang="en-IN" sz="1300" b="1" dirty="0">
                <a:solidFill>
                  <a:srgbClr val="000000"/>
                </a:solidFill>
                <a:latin typeface="Segoe UI" panose="020B0502040204020203" pitchFamily="34" charset="0"/>
                <a:ea typeface="Segoe UI" panose="020B0502040204020203" pitchFamily="34" charset="0"/>
                <a:cs typeface="Segoe UI" panose="020B0502040204020203" pitchFamily="34" charset="0"/>
              </a:rPr>
              <a:t>Workforce Optimization</a:t>
            </a:r>
          </a:p>
        </p:txBody>
      </p:sp>
      <p:grpSp>
        <p:nvGrpSpPr>
          <p:cNvPr id="50" name="Group 49"/>
          <p:cNvGrpSpPr/>
          <p:nvPr/>
        </p:nvGrpSpPr>
        <p:grpSpPr>
          <a:xfrm>
            <a:off x="3482153" y="2749352"/>
            <a:ext cx="1940717" cy="769441"/>
            <a:chOff x="4268734" y="1299092"/>
            <a:chExt cx="2502670" cy="924922"/>
          </a:xfrm>
        </p:grpSpPr>
        <p:sp>
          <p:nvSpPr>
            <p:cNvPr id="51" name="Rectangle 50"/>
            <p:cNvSpPr/>
            <p:nvPr/>
          </p:nvSpPr>
          <p:spPr>
            <a:xfrm>
              <a:off x="5629124" y="1299092"/>
              <a:ext cx="1142280" cy="924922"/>
            </a:xfrm>
            <a:prstGeom prst="rect">
              <a:avLst/>
            </a:prstGeom>
          </p:spPr>
          <p:txBody>
            <a:bodyPr wrap="square">
              <a:spAutoFit/>
            </a:bodyPr>
            <a:lstStyle/>
            <a:p>
              <a:pPr algn="ctr">
                <a:defRPr/>
              </a:pPr>
              <a:r>
                <a:rPr lang="en-US" sz="1100" b="1" i="1" dirty="0">
                  <a:solidFill>
                    <a:srgbClr val="000000"/>
                  </a:solidFill>
                  <a:latin typeface="Segoe UI" panose="020B0502040204020203" pitchFamily="34" charset="0"/>
                  <a:ea typeface="Segoe UI" panose="020B0502040204020203" pitchFamily="34" charset="0"/>
                  <a:cs typeface="Segoe UI" panose="020B0502040204020203" pitchFamily="34" charset="0"/>
                </a:rPr>
                <a:t>Time taken to complete </a:t>
              </a:r>
            </a:p>
            <a:p>
              <a:pPr algn="ctr">
                <a:defRPr/>
              </a:pPr>
              <a:r>
                <a:rPr lang="en-US" sz="1100" b="1" i="1" dirty="0">
                  <a:solidFill>
                    <a:srgbClr val="000000"/>
                  </a:solidFill>
                  <a:latin typeface="Segoe UI" panose="020B0502040204020203" pitchFamily="34" charset="0"/>
                  <a:ea typeface="Segoe UI" panose="020B0502040204020203" pitchFamily="34" charset="0"/>
                  <a:cs typeface="Segoe UI" panose="020B0502040204020203" pitchFamily="34" charset="0"/>
                </a:rPr>
                <a:t>Case load</a:t>
              </a:r>
            </a:p>
          </p:txBody>
        </p:sp>
        <p:sp>
          <p:nvSpPr>
            <p:cNvPr id="52" name="Rectangle 51"/>
            <p:cNvSpPr/>
            <p:nvPr/>
          </p:nvSpPr>
          <p:spPr>
            <a:xfrm>
              <a:off x="4268734" y="1367864"/>
              <a:ext cx="1284250" cy="721439"/>
            </a:xfrm>
            <a:prstGeom prst="rect">
              <a:avLst/>
            </a:prstGeom>
          </p:spPr>
          <p:txBody>
            <a:bodyPr wrap="square">
              <a:spAutoFit/>
            </a:bodyPr>
            <a:lstStyle/>
            <a:p>
              <a:pPr algn="ctr">
                <a:defRPr/>
              </a:pPr>
              <a:r>
                <a:rPr lang="en-US" sz="1100" b="1" i="1" dirty="0">
                  <a:solidFill>
                    <a:srgbClr val="000000"/>
                  </a:solidFill>
                  <a:latin typeface="Segoe UI" panose="020B0502040204020203" pitchFamily="34" charset="0"/>
                  <a:ea typeface="Segoe UI" panose="020B0502040204020203" pitchFamily="34" charset="0"/>
                  <a:cs typeface="Segoe UI" panose="020B0502040204020203" pitchFamily="34" charset="0"/>
                </a:rPr>
                <a:t>Availability of Technician</a:t>
              </a:r>
            </a:p>
          </p:txBody>
        </p:sp>
      </p:grpSp>
      <p:sp>
        <p:nvSpPr>
          <p:cNvPr id="53" name="TextBox 52"/>
          <p:cNvSpPr txBox="1"/>
          <p:nvPr/>
        </p:nvSpPr>
        <p:spPr>
          <a:xfrm>
            <a:off x="3509538" y="2392652"/>
            <a:ext cx="2665988" cy="292388"/>
          </a:xfrm>
          <a:prstGeom prst="rect">
            <a:avLst/>
          </a:prstGeom>
          <a:noFill/>
        </p:spPr>
        <p:txBody>
          <a:bodyPr wrap="square" rtlCol="0">
            <a:spAutoFit/>
          </a:bodyPr>
          <a:lstStyle>
            <a:defPPr>
              <a:defRPr lang="en-US"/>
            </a:defPPr>
            <a:lvl1pPr algn="ctr">
              <a:defRPr sz="1300" b="1">
                <a:solidFill>
                  <a:srgbClr val="000000"/>
                </a:solidFill>
                <a:latin typeface="Segoe UI" pitchFamily="34" charset="0"/>
                <a:ea typeface="Segoe UI" pitchFamily="34" charset="0"/>
                <a:cs typeface="Segoe UI" pitchFamily="34" charset="0"/>
              </a:defRPr>
            </a:lvl1pPr>
          </a:lstStyle>
          <a:p>
            <a:pPr algn="l">
              <a:defRPr/>
            </a:pPr>
            <a:r>
              <a:rPr lang="en-US" dirty="0"/>
              <a:t>Model Inputs to Optimizer</a:t>
            </a:r>
          </a:p>
        </p:txBody>
      </p:sp>
      <p:pic>
        <p:nvPicPr>
          <p:cNvPr id="54" name="Picture 2" descr="https://cdn3.iconfinder.com/data/icons/gray-user-toolbar/512/worker-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0551" y="3366051"/>
            <a:ext cx="630936" cy="630936"/>
          </a:xfrm>
          <a:prstGeom prst="rect">
            <a:avLst/>
          </a:prstGeom>
          <a:noFill/>
          <a:extLst>
            <a:ext uri="{909E8E84-426E-40dd-AFC4-6F175D3DCCD1}">
              <a14:hiddenFill xmlns="" xmlns:a14="http://schemas.microsoft.com/office/drawing/2010/main">
                <a:solidFill>
                  <a:srgbClr val="FFFFFF"/>
                </a:solidFill>
              </a14:hiddenFill>
            </a:ext>
          </a:extLst>
        </p:spPr>
      </p:pic>
      <p:pic>
        <p:nvPicPr>
          <p:cNvPr id="55" name="Picture 6" descr="https://www.spiderwize.com/images/icons/po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63059" y="3363160"/>
            <a:ext cx="633829" cy="633829"/>
          </a:xfrm>
          <a:prstGeom prst="rect">
            <a:avLst/>
          </a:prstGeom>
          <a:noFill/>
          <a:extLst>
            <a:ext uri="{909E8E84-426E-40dd-AFC4-6F175D3DCCD1}">
              <a14:hiddenFill xmlns="" xmlns:a14="http://schemas.microsoft.com/office/drawing/2010/main">
                <a:solidFill>
                  <a:srgbClr val="FFFFFF"/>
                </a:solidFill>
              </a14:hiddenFill>
            </a:ext>
          </a:extLst>
        </p:spPr>
      </p:pic>
      <p:pic>
        <p:nvPicPr>
          <p:cNvPr id="56" name="Picture 8" descr="http://www.lightspeedgmi.com/wp-content/uploads/2014/09/capacity-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13981" y="3324832"/>
            <a:ext cx="658706" cy="660501"/>
          </a:xfrm>
          <a:prstGeom prst="rect">
            <a:avLst/>
          </a:prstGeom>
          <a:noFill/>
          <a:extLst>
            <a:ext uri="{909E8E84-426E-40dd-AFC4-6F175D3DCCD1}">
              <a14:hiddenFill xmlns="" xmlns:a14="http://schemas.microsoft.com/office/drawing/2010/main">
                <a:solidFill>
                  <a:srgbClr val="FFFFFF"/>
                </a:solidFill>
              </a14:hiddenFill>
            </a:ext>
          </a:extLst>
        </p:spPr>
      </p:pic>
      <p:sp>
        <p:nvSpPr>
          <p:cNvPr id="57" name="Rectangle 56"/>
          <p:cNvSpPr/>
          <p:nvPr/>
        </p:nvSpPr>
        <p:spPr>
          <a:xfrm>
            <a:off x="5472995" y="2801933"/>
            <a:ext cx="995883" cy="430887"/>
          </a:xfrm>
          <a:prstGeom prst="rect">
            <a:avLst/>
          </a:prstGeom>
        </p:spPr>
        <p:txBody>
          <a:bodyPr wrap="square">
            <a:spAutoFit/>
          </a:bodyPr>
          <a:lstStyle/>
          <a:p>
            <a:pPr algn="ctr">
              <a:defRPr/>
            </a:pPr>
            <a:r>
              <a:rPr lang="en-US" sz="1100" b="1" i="1" dirty="0">
                <a:solidFill>
                  <a:srgbClr val="000000"/>
                </a:solidFill>
                <a:latin typeface="Segoe UI" panose="020B0502040204020203" pitchFamily="34" charset="0"/>
                <a:ea typeface="Segoe UI" panose="020B0502040204020203" pitchFamily="34" charset="0"/>
                <a:cs typeface="Segoe UI" panose="020B0502040204020203" pitchFamily="34" charset="0"/>
              </a:rPr>
              <a:t>Overall Capacity</a:t>
            </a:r>
          </a:p>
        </p:txBody>
      </p:sp>
      <p:sp>
        <p:nvSpPr>
          <p:cNvPr id="58" name="TextBox 57"/>
          <p:cNvSpPr txBox="1"/>
          <p:nvPr/>
        </p:nvSpPr>
        <p:spPr>
          <a:xfrm>
            <a:off x="3469770" y="4234391"/>
            <a:ext cx="1479892" cy="292388"/>
          </a:xfrm>
          <a:prstGeom prst="rect">
            <a:avLst/>
          </a:prstGeom>
          <a:noFill/>
        </p:spPr>
        <p:txBody>
          <a:bodyPr wrap="square" rtlCol="0">
            <a:spAutoFit/>
          </a:bodyPr>
          <a:lstStyle>
            <a:defPPr>
              <a:defRPr lang="en-US"/>
            </a:defPPr>
            <a:lvl1pPr>
              <a:defRPr sz="1300" b="1">
                <a:solidFill>
                  <a:srgbClr val="000000"/>
                </a:solidFill>
                <a:latin typeface="Segoe UI" pitchFamily="34" charset="0"/>
                <a:ea typeface="Segoe UI" pitchFamily="34" charset="0"/>
                <a:cs typeface="Segoe UI" pitchFamily="34" charset="0"/>
              </a:defRPr>
            </a:lvl1pPr>
          </a:lstStyle>
          <a:p>
            <a:pPr>
              <a:defRPr/>
            </a:pPr>
            <a:r>
              <a:rPr lang="en-US" dirty="0"/>
              <a:t>Optimize Supply</a:t>
            </a:r>
          </a:p>
        </p:txBody>
      </p:sp>
      <p:sp>
        <p:nvSpPr>
          <p:cNvPr id="62" name="Rectangle 61"/>
          <p:cNvSpPr/>
          <p:nvPr/>
        </p:nvSpPr>
        <p:spPr bwMode="auto">
          <a:xfrm>
            <a:off x="3545990" y="5248387"/>
            <a:ext cx="3630267" cy="722082"/>
          </a:xfrm>
          <a:prstGeom prst="rect">
            <a:avLst/>
          </a:prstGeom>
          <a:solidFill>
            <a:srgbClr val="53B99E">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IN" sz="1200" dirty="0">
                <a:solidFill>
                  <a:srgbClr val="000000"/>
                </a:solidFill>
                <a:latin typeface="Segoe UI" panose="020B0502040204020203" pitchFamily="34" charset="0"/>
                <a:ea typeface="Segoe UI" panose="020B0502040204020203" pitchFamily="34" charset="0"/>
                <a:cs typeface="Segoe UI" panose="020B0502040204020203" pitchFamily="34" charset="0"/>
              </a:rPr>
              <a:t>Run a Quadratic optimization model using Solver in Python to minimize Gap/Surplus and Optimize workforce supply</a:t>
            </a:r>
          </a:p>
        </p:txBody>
      </p:sp>
      <p:sp>
        <p:nvSpPr>
          <p:cNvPr id="65" name="Rectangle 64"/>
          <p:cNvSpPr/>
          <p:nvPr/>
        </p:nvSpPr>
        <p:spPr bwMode="auto">
          <a:xfrm>
            <a:off x="3545990" y="4695992"/>
            <a:ext cx="3645507" cy="414039"/>
          </a:xfrm>
          <a:prstGeom prst="rect">
            <a:avLst/>
          </a:prstGeom>
          <a:solidFill>
            <a:srgbClr val="53B99E">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a:defRPr/>
            </a:pPr>
            <a:r>
              <a:rPr lang="en-US" sz="1200" noProof="1">
                <a:solidFill>
                  <a:srgbClr val="000000"/>
                </a:solidFill>
                <a:latin typeface="Segoe UI" panose="020B0502040204020203" pitchFamily="34" charset="0"/>
                <a:ea typeface="Segoe UI" panose="020B0502040204020203" pitchFamily="34" charset="0"/>
                <a:cs typeface="Segoe UI" panose="020B0502040204020203" pitchFamily="34" charset="0"/>
              </a:rPr>
              <a:t>Analyze technician availability and historical cycle times to build the overall Capacity</a:t>
            </a:r>
          </a:p>
        </p:txBody>
      </p:sp>
      <p:sp>
        <p:nvSpPr>
          <p:cNvPr id="5" name="Title 4">
            <a:extLst>
              <a:ext uri="{FF2B5EF4-FFF2-40B4-BE49-F238E27FC236}">
                <a16:creationId xmlns:a16="http://schemas.microsoft.com/office/drawing/2014/main" id="{30BCAB7C-2A49-48B3-AE47-2B3895803259}"/>
              </a:ext>
            </a:extLst>
          </p:cNvPr>
          <p:cNvSpPr>
            <a:spLocks noGrp="1"/>
          </p:cNvSpPr>
          <p:nvPr>
            <p:ph type="title"/>
          </p:nvPr>
        </p:nvSpPr>
        <p:spPr/>
        <p:txBody>
          <a:bodyPr/>
          <a:lstStyle/>
          <a:p>
            <a:r>
              <a:rPr lang="en-IN" dirty="0"/>
              <a:t>Supply Chain : Supply Planning &amp; Optimization</a:t>
            </a:r>
          </a:p>
        </p:txBody>
      </p:sp>
      <p:graphicFrame>
        <p:nvGraphicFramePr>
          <p:cNvPr id="2" name="Object 1">
            <a:extLst>
              <a:ext uri="{FF2B5EF4-FFF2-40B4-BE49-F238E27FC236}">
                <a16:creationId xmlns:a16="http://schemas.microsoft.com/office/drawing/2014/main" id="{3CD2D514-7FF8-42E4-831A-6551E84FD8DD}"/>
              </a:ext>
            </a:extLst>
          </p:cNvPr>
          <p:cNvGraphicFramePr>
            <a:graphicFrameLocks noChangeAspect="1"/>
          </p:cNvGraphicFramePr>
          <p:nvPr>
            <p:extLst>
              <p:ext uri="{D42A27DB-BD31-4B8C-83A1-F6EECF244321}">
                <p14:modId xmlns:p14="http://schemas.microsoft.com/office/powerpoint/2010/main" val="666768828"/>
              </p:ext>
            </p:extLst>
          </p:nvPr>
        </p:nvGraphicFramePr>
        <p:xfrm>
          <a:off x="9766300" y="5826463"/>
          <a:ext cx="965200" cy="609600"/>
        </p:xfrm>
        <a:graphic>
          <a:graphicData uri="http://schemas.openxmlformats.org/presentationml/2006/ole">
            <mc:AlternateContent xmlns:mc="http://schemas.openxmlformats.org/markup-compatibility/2006">
              <mc:Choice xmlns:v="urn:schemas-microsoft-com:vml" Requires="v">
                <p:oleObj spid="_x0000_s13342" name="Document" showAsIcon="1" r:id="rId8" imgW="965200" imgH="609600" progId="Word.Document.12">
                  <p:embed/>
                </p:oleObj>
              </mc:Choice>
              <mc:Fallback>
                <p:oleObj name="Document" showAsIcon="1" r:id="rId8" imgW="965200" imgH="609600" progId="Word.Document.12">
                  <p:embed/>
                  <p:pic>
                    <p:nvPicPr>
                      <p:cNvPr id="0" name=""/>
                      <p:cNvPicPr/>
                      <p:nvPr/>
                    </p:nvPicPr>
                    <p:blipFill>
                      <a:blip r:embed="rId9"/>
                      <a:stretch>
                        <a:fillRect/>
                      </a:stretch>
                    </p:blipFill>
                    <p:spPr>
                      <a:xfrm>
                        <a:off x="9766300" y="5826463"/>
                        <a:ext cx="965200" cy="609600"/>
                      </a:xfrm>
                      <a:prstGeom prst="rect">
                        <a:avLst/>
                      </a:prstGeom>
                    </p:spPr>
                  </p:pic>
                </p:oleObj>
              </mc:Fallback>
            </mc:AlternateContent>
          </a:graphicData>
        </a:graphic>
      </p:graphicFrame>
      <p:sp>
        <p:nvSpPr>
          <p:cNvPr id="6" name="Slide Number Placeholder 5">
            <a:extLst>
              <a:ext uri="{FF2B5EF4-FFF2-40B4-BE49-F238E27FC236}">
                <a16:creationId xmlns:a16="http://schemas.microsoft.com/office/drawing/2014/main" id="{03664125-9A31-48E8-A26F-D2929A501F9E}"/>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23</a:t>
            </a:fld>
            <a:endParaRPr lang="en-US" dirty="0">
              <a:solidFill>
                <a:prstClr val="black">
                  <a:tint val="75000"/>
                </a:prstClr>
              </a:solidFill>
            </a:endParaRPr>
          </a:p>
        </p:txBody>
      </p:sp>
    </p:spTree>
    <p:extLst>
      <p:ext uri="{BB962C8B-B14F-4D97-AF65-F5344CB8AC3E}">
        <p14:creationId xmlns:p14="http://schemas.microsoft.com/office/powerpoint/2010/main" val="72128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Isosceles Triangle 37"/>
          <p:cNvSpPr/>
          <p:nvPr/>
        </p:nvSpPr>
        <p:spPr>
          <a:xfrm rot="5400000">
            <a:off x="2538835" y="3726522"/>
            <a:ext cx="384048" cy="243420"/>
          </a:xfrm>
          <a:prstGeom prst="triangle">
            <a:avLst/>
          </a:prstGeom>
          <a:solidFill>
            <a:srgbClr val="7ACCB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tl val="0"/>
            </a:endParaRPr>
          </a:p>
        </p:txBody>
      </p:sp>
      <p:sp>
        <p:nvSpPr>
          <p:cNvPr id="85" name="Rectangle 84"/>
          <p:cNvSpPr/>
          <p:nvPr/>
        </p:nvSpPr>
        <p:spPr>
          <a:xfrm>
            <a:off x="8498599" y="1279147"/>
            <a:ext cx="3317135" cy="338554"/>
          </a:xfrm>
          <a:prstGeom prst="rect">
            <a:avLst/>
          </a:prstGeom>
          <a:solidFill>
            <a:srgbClr val="2F3542"/>
          </a:solidFill>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Business Impact</a:t>
            </a:r>
          </a:p>
        </p:txBody>
      </p:sp>
      <p:sp>
        <p:nvSpPr>
          <p:cNvPr id="86" name="Rectangle 85"/>
          <p:cNvSpPr/>
          <p:nvPr/>
        </p:nvSpPr>
        <p:spPr>
          <a:xfrm>
            <a:off x="8332589" y="1824538"/>
            <a:ext cx="3822101" cy="2559675"/>
          </a:xfrm>
          <a:prstGeom prst="rect">
            <a:avLst/>
          </a:prstGeom>
        </p:spPr>
        <p:txBody>
          <a:bodyPr wrap="square">
            <a:spAutoFit/>
          </a:bodyPr>
          <a:lstStyle/>
          <a:p>
            <a:pPr marL="171450" marR="0" lvl="0" indent="-171450" algn="l" defTabSz="914400" rtl="0" eaLnBrk="1" fontAlgn="auto" latinLnBrk="0" hangingPunct="1">
              <a:lnSpc>
                <a:spcPct val="150000"/>
              </a:lnSpc>
              <a:spcBef>
                <a:spcPts val="6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Enabled identification of opportunities worth an additional US$300,000 every year</a:t>
            </a:r>
          </a:p>
          <a:p>
            <a:pPr marL="171450" marR="0" lvl="0" indent="-171450" algn="l" defTabSz="914400" rtl="0" eaLnBrk="1" fontAlgn="auto" latinLnBrk="0" hangingPunct="1">
              <a:lnSpc>
                <a:spcPct val="150000"/>
              </a:lnSpc>
              <a:spcBef>
                <a:spcPts val="60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The annual savings in capacity management were increased by US $ 25,000 every year.</a:t>
            </a:r>
          </a:p>
          <a:p>
            <a:pPr marL="171450" lvl="0" indent="-171450">
              <a:lnSpc>
                <a:spcPct val="150000"/>
              </a:lnSpc>
              <a:spcBef>
                <a:spcPts val="600"/>
              </a:spcBef>
              <a:spcAft>
                <a:spcPts val="200"/>
              </a:spcAft>
              <a:buFont typeface="Arial" panose="020B0604020202020204" pitchFamily="34" charset="0"/>
              <a:buChar char="•"/>
              <a:defRPr/>
            </a:pPr>
            <a:r>
              <a:rPr lang="en-IN" sz="1400" dirty="0">
                <a:solidFill>
                  <a:prstClr val="black"/>
                </a:solidFill>
                <a:latin typeface="Segoe UI" panose="020B0502040204020203" pitchFamily="34" charset="0"/>
                <a:ea typeface="Segoe UI" panose="020B0502040204020203" pitchFamily="34" charset="0"/>
                <a:cs typeface="Segoe UI" panose="020B0502040204020203" pitchFamily="34" charset="0"/>
              </a:rPr>
              <a:t>Provide insights on metrics like Response Time, Trips per Repair, Gap/Surplus at each market segment</a:t>
            </a:r>
          </a:p>
        </p:txBody>
      </p:sp>
      <p:cxnSp>
        <p:nvCxnSpPr>
          <p:cNvPr id="4" name="Straight Connector 3"/>
          <p:cNvCxnSpPr/>
          <p:nvPr/>
        </p:nvCxnSpPr>
        <p:spPr>
          <a:xfrm>
            <a:off x="8141985" y="1274428"/>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41" name="Rectangle 111"/>
          <p:cNvSpPr>
            <a:spLocks noChangeArrowheads="1"/>
          </p:cNvSpPr>
          <p:nvPr/>
        </p:nvSpPr>
        <p:spPr bwMode="gray">
          <a:xfrm>
            <a:off x="256631" y="1787896"/>
            <a:ext cx="2096500" cy="4504723"/>
          </a:xfrm>
          <a:prstGeom prst="roundRect">
            <a:avLst>
              <a:gd name="adj" fmla="val 3931"/>
            </a:avLst>
          </a:prstGeom>
          <a:noFill/>
          <a:ln w="38100">
            <a:solidFill>
              <a:schemeClr val="bg1">
                <a:lumMod val="75000"/>
              </a:schemeClr>
            </a:solidFill>
            <a:miter lim="800000"/>
            <a:headEnd/>
            <a:tailEnd/>
          </a:ln>
        </p:spPr>
        <p:txBody>
          <a:bodyPr wrap="squar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2" name="Rectangle 114"/>
          <p:cNvSpPr>
            <a:spLocks noChangeArrowheads="1"/>
          </p:cNvSpPr>
          <p:nvPr/>
        </p:nvSpPr>
        <p:spPr bwMode="gray">
          <a:xfrm>
            <a:off x="514510" y="1932768"/>
            <a:ext cx="1557660" cy="680815"/>
          </a:xfrm>
          <a:prstGeom prst="rect">
            <a:avLst/>
          </a:prstGeom>
          <a:solidFill>
            <a:srgbClr val="2F3542"/>
          </a:solidFill>
          <a:ln w="12700">
            <a:noFill/>
            <a:miter lim="800000"/>
            <a:headEnd/>
            <a:tailEnd/>
          </a:ln>
          <a:effectLst>
            <a:outerShdw dist="53882" dir="2700000" algn="ctr" rotWithShape="0">
              <a:srgbClr val="777777">
                <a:alpha val="50000"/>
              </a:srgbClr>
            </a:outerShdw>
          </a:effectLst>
        </p:spPr>
        <p:txBody>
          <a:bodyPr wrap="square"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1">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Internal Data</a:t>
            </a:r>
          </a:p>
        </p:txBody>
      </p:sp>
      <p:sp>
        <p:nvSpPr>
          <p:cNvPr id="43" name="Rectangle 115"/>
          <p:cNvSpPr>
            <a:spLocks noChangeArrowheads="1"/>
          </p:cNvSpPr>
          <p:nvPr/>
        </p:nvSpPr>
        <p:spPr bwMode="gray">
          <a:xfrm>
            <a:off x="514510" y="2853915"/>
            <a:ext cx="1557660" cy="457200"/>
          </a:xfrm>
          <a:prstGeom prst="rect">
            <a:avLst/>
          </a:prstGeom>
          <a:solidFill>
            <a:schemeClr val="tx2">
              <a:lumMod val="75000"/>
              <a:alpha val="20000"/>
            </a:schemeClr>
          </a:solidFill>
          <a:ln w="12700">
            <a:noFill/>
            <a:miter lim="800000"/>
            <a:headEnd/>
            <a:tailEnd/>
          </a:ln>
          <a:effectLst/>
        </p:spPr>
        <p:txBody>
          <a:bodyPr wrap="squar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1">
                <a:ln>
                  <a:noFill/>
                </a:ln>
                <a:solidFill>
                  <a:srgbClr val="2F3542"/>
                </a:solidFill>
                <a:effectLst/>
                <a:uLnTx/>
                <a:uFillTx/>
                <a:latin typeface="Segoe UI" panose="020B0502040204020203" pitchFamily="34" charset="0"/>
                <a:ea typeface="Segoe UI" panose="020B0502040204020203" pitchFamily="34" charset="0"/>
                <a:cs typeface="Segoe UI" panose="020B0502040204020203" pitchFamily="34" charset="0"/>
              </a:rPr>
              <a:t>Demand Forecast</a:t>
            </a:r>
          </a:p>
        </p:txBody>
      </p:sp>
      <p:sp>
        <p:nvSpPr>
          <p:cNvPr id="44" name="Rectangle 116"/>
          <p:cNvSpPr>
            <a:spLocks noChangeArrowheads="1"/>
          </p:cNvSpPr>
          <p:nvPr/>
        </p:nvSpPr>
        <p:spPr bwMode="gray">
          <a:xfrm>
            <a:off x="514510" y="3544930"/>
            <a:ext cx="1557660" cy="457200"/>
          </a:xfrm>
          <a:prstGeom prst="rect">
            <a:avLst/>
          </a:prstGeom>
          <a:solidFill>
            <a:schemeClr val="tx2">
              <a:lumMod val="75000"/>
              <a:alpha val="20000"/>
            </a:schemeClr>
          </a:solidFill>
          <a:ln w="12700">
            <a:noFill/>
            <a:miter lim="800000"/>
            <a:headEnd/>
            <a:tailEnd/>
          </a:ln>
          <a:effectLst/>
        </p:spPr>
        <p:txBody>
          <a:bodyPr wrap="squar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1">
                <a:solidFill>
                  <a:srgbClr val="2F3542"/>
                </a:solidFill>
                <a:latin typeface="Segoe UI" panose="020B0502040204020203" pitchFamily="34" charset="0"/>
                <a:ea typeface="Segoe UI" panose="020B0502040204020203" pitchFamily="34" charset="0"/>
                <a:cs typeface="Segoe UI" panose="020B0502040204020203" pitchFamily="34" charset="0"/>
              </a:rPr>
              <a:t>Response Time</a:t>
            </a:r>
            <a:endParaRPr kumimoji="0" lang="en-US" sz="1200" b="1" i="0" u="none" strike="noStrike" kern="1200" cap="none" spc="0" normalizeH="0" baseline="0" noProof="1">
              <a:ln>
                <a:noFill/>
              </a:ln>
              <a:solidFill>
                <a:srgbClr val="2F3542"/>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5" name="Rectangle 117"/>
          <p:cNvSpPr>
            <a:spLocks noChangeArrowheads="1"/>
          </p:cNvSpPr>
          <p:nvPr/>
        </p:nvSpPr>
        <p:spPr bwMode="gray">
          <a:xfrm>
            <a:off x="514510" y="4235945"/>
            <a:ext cx="1557660" cy="457200"/>
          </a:xfrm>
          <a:prstGeom prst="rect">
            <a:avLst/>
          </a:prstGeom>
          <a:solidFill>
            <a:schemeClr val="tx2">
              <a:lumMod val="75000"/>
              <a:alpha val="20000"/>
            </a:schemeClr>
          </a:solidFill>
          <a:ln w="12700">
            <a:noFill/>
            <a:miter lim="800000"/>
            <a:headEnd/>
            <a:tailEnd/>
          </a:ln>
          <a:effectLst/>
        </p:spPr>
        <p:txBody>
          <a:bodyPr wrap="squar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1">
                <a:ln>
                  <a:noFill/>
                </a:ln>
                <a:solidFill>
                  <a:srgbClr val="2F3542"/>
                </a:solidFill>
                <a:effectLst/>
                <a:uLnTx/>
                <a:uFillTx/>
                <a:latin typeface="Segoe UI" panose="020B0502040204020203" pitchFamily="34" charset="0"/>
                <a:ea typeface="Segoe UI" panose="020B0502040204020203" pitchFamily="34" charset="0"/>
                <a:cs typeface="Segoe UI" panose="020B0502040204020203" pitchFamily="34" charset="0"/>
              </a:rPr>
              <a:t>Overall Capacity</a:t>
            </a:r>
          </a:p>
        </p:txBody>
      </p:sp>
      <p:sp>
        <p:nvSpPr>
          <p:cNvPr id="46" name="Rectangle 118"/>
          <p:cNvSpPr>
            <a:spLocks noChangeArrowheads="1"/>
          </p:cNvSpPr>
          <p:nvPr/>
        </p:nvSpPr>
        <p:spPr bwMode="gray">
          <a:xfrm>
            <a:off x="514510" y="4926960"/>
            <a:ext cx="1557660" cy="457200"/>
          </a:xfrm>
          <a:prstGeom prst="rect">
            <a:avLst/>
          </a:prstGeom>
          <a:solidFill>
            <a:schemeClr val="tx2">
              <a:lumMod val="75000"/>
              <a:alpha val="20000"/>
            </a:schemeClr>
          </a:solidFill>
          <a:ln w="12700">
            <a:noFill/>
            <a:miter lim="800000"/>
            <a:headEnd/>
            <a:tailEnd/>
          </a:ln>
          <a:effectLst/>
        </p:spPr>
        <p:txBody>
          <a:bodyPr wrap="squar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1">
                <a:ln>
                  <a:noFill/>
                </a:ln>
                <a:solidFill>
                  <a:srgbClr val="2F3542"/>
                </a:solidFill>
                <a:effectLst/>
                <a:uLnTx/>
                <a:uFillTx/>
                <a:latin typeface="Segoe UI" panose="020B0502040204020203" pitchFamily="34" charset="0"/>
                <a:ea typeface="Segoe UI" panose="020B0502040204020203" pitchFamily="34" charset="0"/>
                <a:cs typeface="Segoe UI" panose="020B0502040204020203" pitchFamily="34" charset="0"/>
              </a:rPr>
              <a:t>Gaps/Surplus</a:t>
            </a:r>
          </a:p>
        </p:txBody>
      </p:sp>
      <p:sp>
        <p:nvSpPr>
          <p:cNvPr id="48" name="Rectangle 47"/>
          <p:cNvSpPr/>
          <p:nvPr/>
        </p:nvSpPr>
        <p:spPr>
          <a:xfrm>
            <a:off x="3651157" y="1614883"/>
            <a:ext cx="4209871" cy="830997"/>
          </a:xfrm>
          <a:prstGeom prst="rect">
            <a:avLst/>
          </a:prstGeom>
        </p:spPr>
        <p:txBody>
          <a:bodyPr wrap="square">
            <a:spAutoFit/>
          </a:bodyPr>
          <a:lstStyle/>
          <a:p>
            <a:pPr lvl="0" algn="just">
              <a:defRPr/>
            </a:pPr>
            <a:r>
              <a:rPr lang="en-IN" sz="1200" b="1" dirty="0">
                <a:solidFill>
                  <a:srgbClr val="42847A"/>
                </a:solidFill>
                <a:latin typeface="Segoe UI" panose="020B0502040204020203" pitchFamily="34" charset="0"/>
                <a:ea typeface="Segoe UI" panose="020B0502040204020203" pitchFamily="34" charset="0"/>
                <a:cs typeface="Segoe UI" panose="020B0502040204020203" pitchFamily="34" charset="0"/>
              </a:rPr>
              <a:t>Identify Gap/Surplus between demand and optimized capacity at each market segment level and help plan by Reducing Idle Capacity and Ensuring minimal gaps in high Demand geographies</a:t>
            </a:r>
          </a:p>
        </p:txBody>
      </p:sp>
      <p:sp>
        <p:nvSpPr>
          <p:cNvPr id="49" name="TextBox 48"/>
          <p:cNvSpPr txBox="1"/>
          <p:nvPr/>
        </p:nvSpPr>
        <p:spPr>
          <a:xfrm>
            <a:off x="2913842" y="1219905"/>
            <a:ext cx="4640933" cy="2923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Enable Reallocation of Capacity on changing Demand</a:t>
            </a:r>
          </a:p>
        </p:txBody>
      </p:sp>
      <p:sp>
        <p:nvSpPr>
          <p:cNvPr id="58" name="TextBox 57"/>
          <p:cNvSpPr txBox="1"/>
          <p:nvPr/>
        </p:nvSpPr>
        <p:spPr>
          <a:xfrm>
            <a:off x="3019502" y="4926960"/>
            <a:ext cx="3506285" cy="292388"/>
          </a:xfrm>
          <a:prstGeom prst="rect">
            <a:avLst/>
          </a:prstGeom>
          <a:noFill/>
        </p:spPr>
        <p:txBody>
          <a:bodyPr wrap="square" rtlCol="0">
            <a:spAutoFit/>
          </a:bodyPr>
          <a:lstStyle>
            <a:defPPr>
              <a:defRPr lang="en-US"/>
            </a:defPPr>
            <a:lvl1pPr>
              <a:defRPr sz="1300" b="1">
                <a:solidFill>
                  <a:srgbClr val="000000"/>
                </a:solidFill>
                <a:latin typeface="Segoe UI" pitchFamily="34" charset="0"/>
                <a:ea typeface="Segoe UI" pitchFamily="34" charset="0"/>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0000"/>
                </a:solidFill>
                <a:effectLst/>
                <a:uLnTx/>
                <a:uFillTx/>
              </a:rPr>
              <a:t>Operational LP analytics and Validation</a:t>
            </a:r>
          </a:p>
        </p:txBody>
      </p:sp>
      <p:sp>
        <p:nvSpPr>
          <p:cNvPr id="62" name="Rectangle 61"/>
          <p:cNvSpPr/>
          <p:nvPr/>
        </p:nvSpPr>
        <p:spPr bwMode="auto">
          <a:xfrm>
            <a:off x="3589512" y="5982153"/>
            <a:ext cx="3630267" cy="569563"/>
          </a:xfrm>
          <a:prstGeom prst="rect">
            <a:avLst/>
          </a:prstGeom>
          <a:solidFill>
            <a:srgbClr val="53B99E">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defRPr/>
            </a:pPr>
            <a:r>
              <a:rPr lang="en-IN" sz="1200" dirty="0">
                <a:solidFill>
                  <a:prstClr val="black"/>
                </a:solidFill>
                <a:latin typeface="Segoe UI" panose="020B0502040204020203" pitchFamily="34" charset="0"/>
                <a:ea typeface="Segoe UI" panose="020B0502040204020203" pitchFamily="34" charset="0"/>
                <a:cs typeface="Segoe UI" panose="020B0502040204020203" pitchFamily="34" charset="0"/>
              </a:rPr>
              <a:t>Identify Gap/Surplus between demand and optimized capacity at each market segment level</a:t>
            </a:r>
          </a:p>
        </p:txBody>
      </p:sp>
      <p:sp>
        <p:nvSpPr>
          <p:cNvPr id="65" name="Rectangle 64"/>
          <p:cNvSpPr/>
          <p:nvPr/>
        </p:nvSpPr>
        <p:spPr bwMode="auto">
          <a:xfrm>
            <a:off x="3098821" y="5337765"/>
            <a:ext cx="3645507" cy="414039"/>
          </a:xfrm>
          <a:prstGeom prst="rect">
            <a:avLst/>
          </a:prstGeom>
          <a:solidFill>
            <a:srgbClr val="53B99E">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p>
            <a:pPr lvl="0">
              <a:defRPr/>
            </a:pPr>
            <a:r>
              <a:rPr lang="en-IN" sz="1200" noProof="1">
                <a:solidFill>
                  <a:srgbClr val="000000"/>
                </a:solidFill>
                <a:latin typeface="Segoe UI" panose="020B0502040204020203" pitchFamily="34" charset="0"/>
                <a:ea typeface="Segoe UI" panose="020B0502040204020203" pitchFamily="34" charset="0"/>
                <a:cs typeface="Segoe UI" panose="020B0502040204020203" pitchFamily="34" charset="0"/>
              </a:rPr>
              <a:t>Setup &amp; maintain a data mart in SQL server</a:t>
            </a:r>
          </a:p>
        </p:txBody>
      </p:sp>
      <p:sp>
        <p:nvSpPr>
          <p:cNvPr id="2" name="Title 1">
            <a:extLst>
              <a:ext uri="{FF2B5EF4-FFF2-40B4-BE49-F238E27FC236}">
                <a16:creationId xmlns:a16="http://schemas.microsoft.com/office/drawing/2014/main" id="{A4D92C67-AF6E-484E-A5EE-367C31FC0086}"/>
              </a:ext>
            </a:extLst>
          </p:cNvPr>
          <p:cNvSpPr>
            <a:spLocks noGrp="1"/>
          </p:cNvSpPr>
          <p:nvPr>
            <p:ph type="title"/>
          </p:nvPr>
        </p:nvSpPr>
        <p:spPr/>
        <p:txBody>
          <a:bodyPr/>
          <a:lstStyle/>
          <a:p>
            <a:r>
              <a:rPr lang="en-IN" dirty="0"/>
              <a:t>Supply Chain : Dynamic Capacity Reallocation</a:t>
            </a:r>
          </a:p>
        </p:txBody>
      </p:sp>
      <p:sp>
        <p:nvSpPr>
          <p:cNvPr id="32" name="Rectangle 117"/>
          <p:cNvSpPr>
            <a:spLocks noChangeArrowheads="1"/>
          </p:cNvSpPr>
          <p:nvPr/>
        </p:nvSpPr>
        <p:spPr bwMode="gray">
          <a:xfrm>
            <a:off x="514510" y="5617975"/>
            <a:ext cx="1557660" cy="457200"/>
          </a:xfrm>
          <a:prstGeom prst="rect">
            <a:avLst/>
          </a:prstGeom>
          <a:solidFill>
            <a:schemeClr val="tx2">
              <a:lumMod val="75000"/>
              <a:alpha val="20000"/>
            </a:schemeClr>
          </a:solidFill>
          <a:ln w="12700">
            <a:noFill/>
            <a:miter lim="800000"/>
            <a:headEnd/>
            <a:tailEnd/>
          </a:ln>
          <a:effectLst/>
        </p:spPr>
        <p:txBody>
          <a:bodyPr wrap="squar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1">
                <a:ln>
                  <a:noFill/>
                </a:ln>
                <a:solidFill>
                  <a:srgbClr val="2F3542"/>
                </a:solidFill>
                <a:effectLst/>
                <a:uLnTx/>
                <a:uFillTx/>
                <a:latin typeface="Segoe UI" panose="020B0502040204020203" pitchFamily="34" charset="0"/>
                <a:ea typeface="Segoe UI" panose="020B0502040204020203" pitchFamily="34" charset="0"/>
                <a:cs typeface="Segoe UI" panose="020B0502040204020203" pitchFamily="34" charset="0"/>
              </a:rPr>
              <a:t>Recommended Actions</a:t>
            </a:r>
          </a:p>
        </p:txBody>
      </p:sp>
      <p:pic>
        <p:nvPicPr>
          <p:cNvPr id="94" name="Picture 8" descr="http://www.lightspeedgmi.com/wp-content/uploads/2014/09/capacity-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4010" y="1670391"/>
            <a:ext cx="658706" cy="660501"/>
          </a:xfrm>
          <a:prstGeom prst="rect">
            <a:avLst/>
          </a:prstGeom>
          <a:noFill/>
          <a:extLst>
            <a:ext uri="{909E8E84-426E-40dd-AFC4-6F175D3DCCD1}">
              <a14:hiddenFill xmlns="" xmlns:a14="http://schemas.microsoft.com/office/drawing/2010/main">
                <a:solidFill>
                  <a:srgbClr val="FFFFFF"/>
                </a:solidFill>
              </a14:hiddenFill>
            </a:ext>
          </a:extLst>
        </p:spPr>
      </p:pic>
      <p:pic>
        <p:nvPicPr>
          <p:cNvPr id="96" name="Picture 95"/>
          <p:cNvPicPr>
            <a:picLocks noChangeAspect="1"/>
          </p:cNvPicPr>
          <p:nvPr/>
        </p:nvPicPr>
        <p:blipFill rotWithShape="1">
          <a:blip r:embed="rId4"/>
          <a:srcRect b="4773"/>
          <a:stretch/>
        </p:blipFill>
        <p:spPr>
          <a:xfrm>
            <a:off x="4968491" y="2899219"/>
            <a:ext cx="3102787" cy="1513975"/>
          </a:xfrm>
          <a:prstGeom prst="rect">
            <a:avLst/>
          </a:prstGeom>
        </p:spPr>
      </p:pic>
      <p:sp>
        <p:nvSpPr>
          <p:cNvPr id="100" name="Rectangle 99"/>
          <p:cNvSpPr/>
          <p:nvPr/>
        </p:nvSpPr>
        <p:spPr bwMode="auto">
          <a:xfrm>
            <a:off x="2957079" y="3375025"/>
            <a:ext cx="1887576" cy="419032"/>
          </a:xfrm>
          <a:prstGeom prst="rect">
            <a:avLst/>
          </a:prstGeom>
          <a:solidFill>
            <a:schemeClr val="accent5">
              <a:lumMod val="20000"/>
              <a:lumOff val="80000"/>
              <a:alpha val="74902"/>
            </a:scheme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ETL process setup to </a:t>
            </a:r>
          </a:p>
          <a:p>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synchronize</a:t>
            </a:r>
          </a:p>
        </p:txBody>
      </p:sp>
      <p:sp>
        <p:nvSpPr>
          <p:cNvPr id="101" name="Rectangle 100"/>
          <p:cNvSpPr/>
          <p:nvPr/>
        </p:nvSpPr>
        <p:spPr bwMode="auto">
          <a:xfrm>
            <a:off x="2973899" y="2868710"/>
            <a:ext cx="1887576" cy="395076"/>
          </a:xfrm>
          <a:prstGeom prst="rect">
            <a:avLst/>
          </a:prstGeom>
          <a:solidFill>
            <a:schemeClr val="accent5">
              <a:lumMod val="20000"/>
              <a:lumOff val="80000"/>
              <a:alpha val="74902"/>
            </a:scheme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Data warehousing</a:t>
            </a:r>
          </a:p>
        </p:txBody>
      </p:sp>
      <p:sp>
        <p:nvSpPr>
          <p:cNvPr id="103" name="Rectangle 102"/>
          <p:cNvSpPr/>
          <p:nvPr/>
        </p:nvSpPr>
        <p:spPr bwMode="auto">
          <a:xfrm>
            <a:off x="2952836" y="3930973"/>
            <a:ext cx="1876437" cy="381936"/>
          </a:xfrm>
          <a:prstGeom prst="rect">
            <a:avLst/>
          </a:prstGeom>
          <a:solidFill>
            <a:schemeClr val="accent5">
              <a:lumMod val="20000"/>
              <a:lumOff val="80000"/>
              <a:alpha val="74902"/>
            </a:scheme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Develop &amp; Maintain the analytics interface</a:t>
            </a:r>
          </a:p>
        </p:txBody>
      </p:sp>
      <p:pic>
        <p:nvPicPr>
          <p:cNvPr id="105" name="Picture 104"/>
          <p:cNvPicPr>
            <a:picLocks noChangeAspect="1"/>
          </p:cNvPicPr>
          <p:nvPr/>
        </p:nvPicPr>
        <p:blipFill>
          <a:blip r:embed="rId5">
            <a:clrChange>
              <a:clrFrom>
                <a:srgbClr val="FFFFFF"/>
              </a:clrFrom>
              <a:clrTo>
                <a:srgbClr val="FFFFFF">
                  <a:alpha val="0"/>
                </a:srgbClr>
              </a:clrTo>
            </a:clrChange>
          </a:blip>
          <a:stretch>
            <a:fillRect/>
          </a:stretch>
        </p:blipFill>
        <p:spPr>
          <a:xfrm>
            <a:off x="4285536" y="2726200"/>
            <a:ext cx="962025" cy="923925"/>
          </a:xfrm>
          <a:prstGeom prst="rect">
            <a:avLst/>
          </a:prstGeom>
        </p:spPr>
      </p:pic>
      <p:sp>
        <p:nvSpPr>
          <p:cNvPr id="3" name="Slide Number Placeholder 2">
            <a:extLst>
              <a:ext uri="{FF2B5EF4-FFF2-40B4-BE49-F238E27FC236}">
                <a16:creationId xmlns:a16="http://schemas.microsoft.com/office/drawing/2014/main" id="{82BC59E5-4146-43EC-95C1-63F99140B004}"/>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24</a:t>
            </a:fld>
            <a:endParaRPr lang="en-US" dirty="0">
              <a:solidFill>
                <a:prstClr val="black">
                  <a:tint val="75000"/>
                </a:prstClr>
              </a:solidFill>
            </a:endParaRPr>
          </a:p>
        </p:txBody>
      </p:sp>
    </p:spTree>
    <p:extLst>
      <p:ext uri="{BB962C8B-B14F-4D97-AF65-F5344CB8AC3E}">
        <p14:creationId xmlns:p14="http://schemas.microsoft.com/office/powerpoint/2010/main" val="21577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8D861-32D6-47F1-B172-F5E93EACCAB3}"/>
              </a:ext>
            </a:extLst>
          </p:cNvPr>
          <p:cNvSpPr>
            <a:spLocks noGrp="1"/>
          </p:cNvSpPr>
          <p:nvPr>
            <p:ph type="title"/>
          </p:nvPr>
        </p:nvSpPr>
        <p:spPr/>
        <p:txBody>
          <a:bodyPr/>
          <a:lstStyle/>
          <a:p>
            <a:r>
              <a:rPr lang="en-IN" dirty="0"/>
              <a:t>Supply Chain : Supply Planning &amp; Optimization</a:t>
            </a:r>
          </a:p>
        </p:txBody>
      </p:sp>
      <p:sp>
        <p:nvSpPr>
          <p:cNvPr id="32" name="TextBox 31"/>
          <p:cNvSpPr txBox="1"/>
          <p:nvPr/>
        </p:nvSpPr>
        <p:spPr>
          <a:xfrm>
            <a:off x="155279" y="938724"/>
            <a:ext cx="9142140"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i="1" dirty="0">
                <a:solidFill>
                  <a:schemeClr val="accent2"/>
                </a:solidFill>
              </a:rPr>
              <a:t>Enabling Capacity Analysts at Client to distribute workforce optimally</a:t>
            </a:r>
          </a:p>
        </p:txBody>
      </p:sp>
      <p:sp>
        <p:nvSpPr>
          <p:cNvPr id="33" name="TextBox 32"/>
          <p:cNvSpPr txBox="1"/>
          <p:nvPr/>
        </p:nvSpPr>
        <p:spPr>
          <a:xfrm>
            <a:off x="8628611" y="1094398"/>
            <a:ext cx="3258589" cy="4524315"/>
          </a:xfrm>
          <a:prstGeom prst="rect">
            <a:avLst/>
          </a:prstGeom>
          <a:noFill/>
        </p:spPr>
        <p:txBody>
          <a:bodyPr wrap="square" rtlCol="0">
            <a:spAutoFit/>
          </a:bodyPr>
          <a:lstStyle/>
          <a:p>
            <a:pPr marL="171450" indent="-171450">
              <a:buFont typeface="Arial" panose="020B0604020202020204" pitchFamily="34" charset="0"/>
              <a:buChar char="•"/>
            </a:pPr>
            <a:r>
              <a:rPr lang="en-US" sz="1600" noProof="1">
                <a:solidFill>
                  <a:srgbClr val="000000"/>
                </a:solidFill>
                <a:ea typeface="Segoe UI" pitchFamily="34" charset="0"/>
                <a:cs typeface="Segoe UI" pitchFamily="34" charset="0"/>
              </a:rPr>
              <a:t>Provide insights on metrics like Response Time, Trips per Repair, Gap/Surplus at each market segment</a:t>
            </a:r>
          </a:p>
          <a:p>
            <a:pPr marL="171450" indent="-171450">
              <a:buFont typeface="Arial" panose="020B0604020202020204" pitchFamily="34" charset="0"/>
              <a:buChar char="•"/>
            </a:pPr>
            <a:endParaRPr lang="en-US" sz="1600" noProof="1">
              <a:solidFill>
                <a:srgbClr val="000000"/>
              </a:solidFill>
              <a:ea typeface="Segoe UI" pitchFamily="34" charset="0"/>
              <a:cs typeface="Segoe UI" pitchFamily="34" charset="0"/>
            </a:endParaRPr>
          </a:p>
          <a:p>
            <a:pPr marL="171450" indent="-171450">
              <a:buFont typeface="Arial" panose="020B0604020202020204" pitchFamily="34" charset="0"/>
              <a:buChar char="•"/>
            </a:pPr>
            <a:r>
              <a:rPr lang="en-US" sz="1600" noProof="1">
                <a:solidFill>
                  <a:srgbClr val="000000"/>
                </a:solidFill>
                <a:ea typeface="Segoe UI" pitchFamily="34" charset="0"/>
                <a:cs typeface="Segoe UI" pitchFamily="34" charset="0"/>
              </a:rPr>
              <a:t>Enable Analysts to provide commitments for their territory in the next 3 months to meet Weekly Demand</a:t>
            </a:r>
          </a:p>
          <a:p>
            <a:pPr marL="171450" indent="-171450">
              <a:buFont typeface="Arial" panose="020B0604020202020204" pitchFamily="34" charset="0"/>
              <a:buChar char="•"/>
            </a:pPr>
            <a:endParaRPr lang="en-US" sz="1600" noProof="1">
              <a:solidFill>
                <a:srgbClr val="000000"/>
              </a:solidFill>
              <a:ea typeface="Segoe UI" pitchFamily="34" charset="0"/>
              <a:cs typeface="Segoe UI" pitchFamily="34" charset="0"/>
            </a:endParaRPr>
          </a:p>
          <a:p>
            <a:pPr marL="171450" indent="-171450">
              <a:buFont typeface="Arial" panose="020B0604020202020204" pitchFamily="34" charset="0"/>
              <a:buChar char="•"/>
            </a:pPr>
            <a:r>
              <a:rPr lang="en-US" sz="1600" noProof="1">
                <a:solidFill>
                  <a:srgbClr val="000000"/>
                </a:solidFill>
                <a:ea typeface="Segoe UI" pitchFamily="34" charset="0"/>
                <a:cs typeface="Segoe UI" pitchFamily="34" charset="0"/>
              </a:rPr>
              <a:t>Also tracks accuracy and fulfilment of commitments provided in previous weeks.</a:t>
            </a:r>
          </a:p>
          <a:p>
            <a:endParaRPr lang="en-US" sz="1600" noProof="1">
              <a:solidFill>
                <a:srgbClr val="000000"/>
              </a:solidFill>
              <a:ea typeface="Segoe UI" pitchFamily="34" charset="0"/>
              <a:cs typeface="Segoe UI" pitchFamily="34" charset="0"/>
            </a:endParaRPr>
          </a:p>
          <a:p>
            <a:pPr marL="171450" indent="-171450">
              <a:buFont typeface="Arial" panose="020B0604020202020204" pitchFamily="34" charset="0"/>
              <a:buChar char="•"/>
            </a:pPr>
            <a:r>
              <a:rPr lang="en-US" sz="1600" noProof="1">
                <a:solidFill>
                  <a:srgbClr val="000000"/>
                </a:solidFill>
                <a:ea typeface="Segoe UI" pitchFamily="34" charset="0"/>
                <a:cs typeface="Segoe UI" pitchFamily="34" charset="0"/>
              </a:rPr>
              <a:t>Reporting on Call Margins, Weekly summary of Demand Met and Interactive Dashboard to analyze Accuracy</a:t>
            </a:r>
            <a:endParaRPr lang="en-US" sz="1600" dirty="0"/>
          </a:p>
        </p:txBody>
      </p:sp>
      <p:sp>
        <p:nvSpPr>
          <p:cNvPr id="34" name="Rounded Rectangle 33"/>
          <p:cNvSpPr/>
          <p:nvPr/>
        </p:nvSpPr>
        <p:spPr>
          <a:xfrm>
            <a:off x="666055" y="5660594"/>
            <a:ext cx="10949881" cy="829099"/>
          </a:xfrm>
          <a:prstGeom prst="roundRect">
            <a:avLst/>
          </a:prstGeom>
          <a:solidFill>
            <a:schemeClr val="bg1">
              <a:lumMod val="95000"/>
            </a:schemeClr>
          </a:solidFill>
          <a:ln w="9525" cap="flat" cmpd="sng" algn="ctr">
            <a:solidFill>
              <a:srgbClr val="002060"/>
            </a:solidFill>
            <a:prstDash val="dash"/>
          </a:ln>
          <a:effectLst>
            <a:outerShdw blurRad="40000" dist="20000" dir="5400000" rotWithShape="0">
              <a:srgbClr val="000000">
                <a:alpha val="38000"/>
              </a:srgbClr>
            </a:outerShdw>
          </a:effectLst>
        </p:spPr>
        <p:txBody>
          <a:bodyPr rtlCol="0" anchor="t"/>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Frutiger Linotype"/>
                <a:ea typeface="+mn-ea"/>
                <a:cs typeface="+mn-cs"/>
              </a:rPr>
              <a:t>Benefits: </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400" kern="0" noProof="0" dirty="0">
                <a:solidFill>
                  <a:srgbClr val="000000"/>
                </a:solidFill>
                <a:latin typeface="Frutiger Linotype"/>
              </a:rPr>
              <a:t>Provide a Quarterly overview of Gaps/Surplus between Demand &amp; </a:t>
            </a:r>
            <a:r>
              <a:rPr lang="en-US" sz="1400" kern="0" dirty="0">
                <a:solidFill>
                  <a:srgbClr val="000000"/>
                </a:solidFill>
                <a:latin typeface="Frutiger Linotype"/>
              </a:rPr>
              <a:t>Supply </a:t>
            </a:r>
            <a:r>
              <a:rPr lang="en-US" sz="1400" kern="0" noProof="0" dirty="0">
                <a:solidFill>
                  <a:srgbClr val="000000"/>
                </a:solidFill>
                <a:latin typeface="Frutiger Linotype"/>
              </a:rPr>
              <a:t>to plan for Capacity augmentation, if needed</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400" kern="0" noProof="0" dirty="0">
                <a:solidFill>
                  <a:srgbClr val="000000"/>
                </a:solidFill>
                <a:latin typeface="Frutiger Linotype"/>
              </a:rPr>
              <a:t>Identify markets segments with surplus &amp; high margins post optimization to tap growth opportunities</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i="0" u="none" strike="noStrike" kern="0" cap="none" spc="0" normalizeH="0" baseline="0" noProof="0" dirty="0">
              <a:ln>
                <a:noFill/>
              </a:ln>
              <a:solidFill>
                <a:srgbClr val="000000"/>
              </a:solidFill>
              <a:effectLst/>
              <a:uLnTx/>
              <a:uFillTx/>
              <a:latin typeface="Frutiger Linotype"/>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Frutiger Linotype"/>
              <a:ea typeface="+mn-ea"/>
              <a:cs typeface="+mn-cs"/>
            </a:endParaRPr>
          </a:p>
        </p:txBody>
      </p:sp>
      <p:pic>
        <p:nvPicPr>
          <p:cNvPr id="35" name="Picture 34"/>
          <p:cNvPicPr>
            <a:picLocks noChangeAspect="1"/>
          </p:cNvPicPr>
          <p:nvPr/>
        </p:nvPicPr>
        <p:blipFill>
          <a:blip r:embed="rId3"/>
          <a:stretch>
            <a:fillRect/>
          </a:stretch>
        </p:blipFill>
        <p:spPr>
          <a:xfrm>
            <a:off x="155279" y="1288272"/>
            <a:ext cx="8473676" cy="4056629"/>
          </a:xfrm>
          <a:prstGeom prst="rect">
            <a:avLst/>
          </a:prstGeom>
        </p:spPr>
      </p:pic>
      <p:sp>
        <p:nvSpPr>
          <p:cNvPr id="3" name="Slide Number Placeholder 2">
            <a:extLst>
              <a:ext uri="{FF2B5EF4-FFF2-40B4-BE49-F238E27FC236}">
                <a16:creationId xmlns:a16="http://schemas.microsoft.com/office/drawing/2014/main" id="{0CECC57C-1D1B-40CD-8257-80491ADF51C1}"/>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25</a:t>
            </a:fld>
            <a:endParaRPr lang="en-US" dirty="0">
              <a:solidFill>
                <a:prstClr val="black">
                  <a:tint val="75000"/>
                </a:prstClr>
              </a:solidFill>
            </a:endParaRPr>
          </a:p>
        </p:txBody>
      </p:sp>
    </p:spTree>
    <p:extLst>
      <p:ext uri="{BB962C8B-B14F-4D97-AF65-F5344CB8AC3E}">
        <p14:creationId xmlns:p14="http://schemas.microsoft.com/office/powerpoint/2010/main" val="2112151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Isosceles Triangle 37"/>
          <p:cNvSpPr/>
          <p:nvPr/>
        </p:nvSpPr>
        <p:spPr>
          <a:xfrm rot="5400000">
            <a:off x="2542723" y="3359242"/>
            <a:ext cx="384048" cy="243420"/>
          </a:xfrm>
          <a:prstGeom prst="triangl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kern="0" dirty="0">
              <a:solidFill>
                <a:srgbClr val="FFFFFF"/>
              </a:solidFill>
              <a:latin typeface="Segoe UI" panose="020B0502040204020203" pitchFamily="34" charset="0"/>
              <a:ea typeface="Segoe UI" panose="020B0502040204020203" pitchFamily="34" charset="0"/>
              <a:cs typeface="Segoe UI" panose="020B0502040204020203" pitchFamily="34" charset="0"/>
              <a:rtl val="0"/>
            </a:endParaRPr>
          </a:p>
        </p:txBody>
      </p:sp>
      <p:sp>
        <p:nvSpPr>
          <p:cNvPr id="85" name="Rectangle 84"/>
          <p:cNvSpPr/>
          <p:nvPr/>
        </p:nvSpPr>
        <p:spPr>
          <a:xfrm>
            <a:off x="7932463" y="1057136"/>
            <a:ext cx="3317135" cy="338554"/>
          </a:xfrm>
          <a:prstGeom prst="rect">
            <a:avLst/>
          </a:prstGeom>
          <a:solidFill>
            <a:srgbClr val="2F3542"/>
          </a:solidFill>
        </p:spPr>
        <p:style>
          <a:lnRef idx="2">
            <a:schemeClr val="accent2">
              <a:shade val="50000"/>
            </a:schemeClr>
          </a:lnRef>
          <a:fillRef idx="1">
            <a:schemeClr val="accent2"/>
          </a:fillRef>
          <a:effectRef idx="0">
            <a:schemeClr val="accent2"/>
          </a:effectRef>
          <a:fontRef idx="minor">
            <a:schemeClr val="lt1"/>
          </a:fontRef>
        </p:style>
        <p:txBody>
          <a:bodyPr wrap="square" anchor="ctr">
            <a:spAutoFit/>
          </a:bodyPr>
          <a:lstStyle/>
          <a:p>
            <a:pPr algn="ctr">
              <a:defRPr/>
            </a:pPr>
            <a:r>
              <a:rPr lang="en-US" sz="1600" b="1" dirty="0">
                <a:solidFill>
                  <a:srgbClr val="FFFFFF"/>
                </a:solidFill>
                <a:latin typeface="Segoe UI" panose="020B0502040204020203" pitchFamily="34" charset="0"/>
                <a:ea typeface="Segoe UI" panose="020B0502040204020203" pitchFamily="34" charset="0"/>
                <a:cs typeface="Segoe UI" panose="020B0502040204020203" pitchFamily="34" charset="0"/>
              </a:rPr>
              <a:t>Business Impact</a:t>
            </a:r>
          </a:p>
        </p:txBody>
      </p:sp>
      <p:cxnSp>
        <p:nvCxnSpPr>
          <p:cNvPr id="4" name="Straight Connector 3"/>
          <p:cNvCxnSpPr/>
          <p:nvPr/>
        </p:nvCxnSpPr>
        <p:spPr>
          <a:xfrm>
            <a:off x="7443997" y="1028443"/>
            <a:ext cx="15240" cy="52277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11"/>
          <p:cNvSpPr>
            <a:spLocks noChangeArrowheads="1"/>
          </p:cNvSpPr>
          <p:nvPr/>
        </p:nvSpPr>
        <p:spPr bwMode="gray">
          <a:xfrm>
            <a:off x="523894" y="1541380"/>
            <a:ext cx="1976426" cy="3754795"/>
          </a:xfrm>
          <a:prstGeom prst="roundRect">
            <a:avLst>
              <a:gd name="adj" fmla="val 3931"/>
            </a:avLst>
          </a:prstGeom>
          <a:noFill/>
          <a:ln w="38100">
            <a:solidFill>
              <a:schemeClr val="bg1">
                <a:lumMod val="75000"/>
              </a:schemeClr>
            </a:solidFill>
            <a:miter lim="800000"/>
            <a:headEnd/>
            <a:tailEnd/>
          </a:ln>
        </p:spPr>
        <p:txBody>
          <a:bodyPr wrap="square" anchor="ctr"/>
          <a:lstStyle/>
          <a:p>
            <a:pPr>
              <a:defRPr/>
            </a:pPr>
            <a:endParaRPr lang="en-US"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19" name="Rectangle 114"/>
          <p:cNvSpPr>
            <a:spLocks noChangeArrowheads="1"/>
          </p:cNvSpPr>
          <p:nvPr/>
        </p:nvSpPr>
        <p:spPr bwMode="gray">
          <a:xfrm>
            <a:off x="767003" y="1741229"/>
            <a:ext cx="1468447" cy="750936"/>
          </a:xfrm>
          <a:prstGeom prst="rect">
            <a:avLst/>
          </a:prstGeom>
          <a:solidFill>
            <a:schemeClr val="accent5">
              <a:lumMod val="50000"/>
            </a:schemeClr>
          </a:solidFill>
          <a:ln w="12700">
            <a:noFill/>
            <a:miter lim="800000"/>
            <a:headEnd/>
            <a:tailEnd/>
          </a:ln>
          <a:effectLst>
            <a:outerShdw dist="53882" dir="2700000" algn="ctr" rotWithShape="0">
              <a:srgbClr val="777777">
                <a:alpha val="50000"/>
              </a:srgbClr>
            </a:outerShdw>
          </a:effectLst>
        </p:spPr>
        <p:txBody>
          <a:bodyPr wrap="square" anchor="ctr"/>
          <a:lstStyle/>
          <a:p>
            <a:pPr algn="ctr">
              <a:lnSpc>
                <a:spcPct val="90000"/>
              </a:lnSpc>
              <a:defRPr/>
            </a:pPr>
            <a:r>
              <a:rPr lang="en-US" sz="1400" b="1" noProof="1">
                <a:solidFill>
                  <a:srgbClr val="FFFFFF"/>
                </a:solidFill>
                <a:latin typeface="Segoe UI" panose="020B0502040204020203" pitchFamily="34" charset="0"/>
                <a:ea typeface="Segoe UI" panose="020B0502040204020203" pitchFamily="34" charset="0"/>
                <a:cs typeface="Segoe UI" panose="020B0502040204020203" pitchFamily="34" charset="0"/>
              </a:rPr>
              <a:t>Servicing Profitablity Metrics</a:t>
            </a:r>
          </a:p>
        </p:txBody>
      </p:sp>
      <p:sp>
        <p:nvSpPr>
          <p:cNvPr id="20" name="Rectangle 115"/>
          <p:cNvSpPr>
            <a:spLocks noChangeArrowheads="1"/>
          </p:cNvSpPr>
          <p:nvPr/>
        </p:nvSpPr>
        <p:spPr bwMode="gray">
          <a:xfrm>
            <a:off x="767003" y="2708616"/>
            <a:ext cx="1468447" cy="590901"/>
          </a:xfrm>
          <a:prstGeom prst="rect">
            <a:avLst/>
          </a:prstGeom>
          <a:solidFill>
            <a:schemeClr val="accent3">
              <a:lumMod val="40000"/>
              <a:lumOff val="60000"/>
              <a:alpha val="20000"/>
            </a:schemeClr>
          </a:solidFill>
          <a:ln w="12700">
            <a:noFill/>
            <a:miter lim="800000"/>
            <a:headEnd/>
            <a:tailEnd/>
          </a:ln>
          <a:effectLst/>
        </p:spPr>
        <p:txBody>
          <a:bodyPr wrap="square" anchor="ctr"/>
          <a:lstStyle/>
          <a:p>
            <a:pPr algn="ctr">
              <a:defRPr/>
            </a:pPr>
            <a:r>
              <a:rPr lang="en-US" sz="1200" b="1" noProof="1">
                <a:solidFill>
                  <a:srgbClr val="2F3542"/>
                </a:solidFill>
                <a:latin typeface="Segoe UI" panose="020B0502040204020203" pitchFamily="34" charset="0"/>
                <a:ea typeface="Segoe UI" panose="020B0502040204020203" pitchFamily="34" charset="0"/>
                <a:cs typeface="Segoe UI" panose="020B0502040204020203" pitchFamily="34" charset="0"/>
              </a:rPr>
              <a:t>Margin</a:t>
            </a:r>
          </a:p>
        </p:txBody>
      </p:sp>
      <p:sp>
        <p:nvSpPr>
          <p:cNvPr id="21" name="Rectangle 116"/>
          <p:cNvSpPr>
            <a:spLocks noChangeArrowheads="1"/>
          </p:cNvSpPr>
          <p:nvPr/>
        </p:nvSpPr>
        <p:spPr bwMode="gray">
          <a:xfrm>
            <a:off x="767003" y="3580593"/>
            <a:ext cx="1468447" cy="590901"/>
          </a:xfrm>
          <a:prstGeom prst="rect">
            <a:avLst/>
          </a:prstGeom>
          <a:solidFill>
            <a:schemeClr val="accent3">
              <a:lumMod val="40000"/>
              <a:lumOff val="60000"/>
              <a:alpha val="20000"/>
            </a:schemeClr>
          </a:solidFill>
          <a:ln w="12700">
            <a:noFill/>
            <a:miter lim="800000"/>
            <a:headEnd/>
            <a:tailEnd/>
          </a:ln>
          <a:effectLst/>
        </p:spPr>
        <p:txBody>
          <a:bodyPr wrap="square" anchor="ctr"/>
          <a:lstStyle/>
          <a:p>
            <a:pPr algn="ctr">
              <a:defRPr/>
            </a:pPr>
            <a:r>
              <a:rPr lang="en-US" sz="1200" b="1" noProof="1">
                <a:solidFill>
                  <a:srgbClr val="2F3542"/>
                </a:solidFill>
                <a:latin typeface="Segoe UI" panose="020B0502040204020203" pitchFamily="34" charset="0"/>
                <a:ea typeface="Segoe UI" panose="020B0502040204020203" pitchFamily="34" charset="0"/>
                <a:cs typeface="Segoe UI" panose="020B0502040204020203" pitchFamily="34" charset="0"/>
              </a:rPr>
              <a:t>Recalls and Reschedules Rate</a:t>
            </a:r>
          </a:p>
        </p:txBody>
      </p:sp>
      <p:sp>
        <p:nvSpPr>
          <p:cNvPr id="22" name="Rectangle 117"/>
          <p:cNvSpPr>
            <a:spLocks noChangeArrowheads="1"/>
          </p:cNvSpPr>
          <p:nvPr/>
        </p:nvSpPr>
        <p:spPr bwMode="gray">
          <a:xfrm>
            <a:off x="767003" y="4452584"/>
            <a:ext cx="1468447" cy="590901"/>
          </a:xfrm>
          <a:prstGeom prst="rect">
            <a:avLst/>
          </a:prstGeom>
          <a:solidFill>
            <a:schemeClr val="accent3">
              <a:lumMod val="40000"/>
              <a:lumOff val="60000"/>
              <a:alpha val="20000"/>
            </a:schemeClr>
          </a:solidFill>
          <a:ln w="12700">
            <a:noFill/>
            <a:miter lim="800000"/>
            <a:headEnd/>
            <a:tailEnd/>
          </a:ln>
          <a:effectLst/>
        </p:spPr>
        <p:txBody>
          <a:bodyPr wrap="square" anchor="ctr"/>
          <a:lstStyle/>
          <a:p>
            <a:pPr algn="ctr">
              <a:defRPr/>
            </a:pPr>
            <a:r>
              <a:rPr lang="en-US" sz="1200" b="1" noProof="1">
                <a:solidFill>
                  <a:srgbClr val="2F3542"/>
                </a:solidFill>
                <a:latin typeface="Segoe UI" panose="020B0502040204020203" pitchFamily="34" charset="0"/>
                <a:ea typeface="Segoe UI" panose="020B0502040204020203" pitchFamily="34" charset="0"/>
                <a:cs typeface="Segoe UI" panose="020B0502040204020203" pitchFamily="34" charset="0"/>
              </a:rPr>
              <a:t>First Time Completes Rate</a:t>
            </a:r>
          </a:p>
        </p:txBody>
      </p:sp>
      <p:sp>
        <p:nvSpPr>
          <p:cNvPr id="27" name="TextBox 26"/>
          <p:cNvSpPr txBox="1"/>
          <p:nvPr/>
        </p:nvSpPr>
        <p:spPr>
          <a:xfrm>
            <a:off x="4436640" y="1173438"/>
            <a:ext cx="2533164" cy="276999"/>
          </a:xfrm>
          <a:prstGeom prst="rect">
            <a:avLst/>
          </a:prstGeom>
          <a:noFill/>
        </p:spPr>
        <p:txBody>
          <a:bodyPr wrap="square" rtlCol="0">
            <a:spAutoFit/>
          </a:bodyPr>
          <a:lstStyle/>
          <a:p>
            <a:pPr algn="ctr">
              <a:defRPr/>
            </a:pPr>
            <a:r>
              <a:rPr lang="en-IN" sz="1200" b="1" dirty="0">
                <a:solidFill>
                  <a:srgbClr val="000000"/>
                </a:solidFill>
                <a:latin typeface="Segoe UI" panose="020B0502040204020203" pitchFamily="34" charset="0"/>
                <a:ea typeface="Segoe UI" panose="020B0502040204020203" pitchFamily="34" charset="0"/>
                <a:cs typeface="Segoe UI" panose="020B0502040204020203" pitchFamily="34" charset="0"/>
              </a:rPr>
              <a:t>Truck Stock Optimization</a:t>
            </a:r>
          </a:p>
        </p:txBody>
      </p:sp>
      <p:sp>
        <p:nvSpPr>
          <p:cNvPr id="28" name="Rectangle 27"/>
          <p:cNvSpPr/>
          <p:nvPr/>
        </p:nvSpPr>
        <p:spPr>
          <a:xfrm>
            <a:off x="3744967" y="1538404"/>
            <a:ext cx="3269345" cy="646331"/>
          </a:xfrm>
          <a:prstGeom prst="rect">
            <a:avLst/>
          </a:prstGeom>
        </p:spPr>
        <p:txBody>
          <a:bodyPr wrap="square">
            <a:spAutoFit/>
          </a:bodyPr>
          <a:lstStyle/>
          <a:p>
            <a:pPr>
              <a:defRPr/>
            </a:pPr>
            <a:r>
              <a:rPr lang="en-IN" sz="1200" noProof="1">
                <a:solidFill>
                  <a:schemeClr val="tx2"/>
                </a:solidFill>
                <a:latin typeface="Segoe UI" panose="020B0502040204020203" pitchFamily="34" charset="0"/>
                <a:ea typeface="Segoe UI" panose="020B0502040204020203" pitchFamily="34" charset="0"/>
                <a:cs typeface="Segoe UI" panose="020B0502040204020203" pitchFamily="34" charset="0"/>
              </a:rPr>
              <a:t>Ensure that the right technician with the right parts in service van is dispatched in the first attempt to service a request</a:t>
            </a:r>
            <a:endParaRPr lang="en-US" sz="1200" noProof="1">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40" name="Rectangle 39"/>
          <p:cNvSpPr/>
          <p:nvPr/>
        </p:nvSpPr>
        <p:spPr>
          <a:xfrm>
            <a:off x="7870648" y="1427429"/>
            <a:ext cx="3797458" cy="4154984"/>
          </a:xfrm>
          <a:prstGeom prst="rect">
            <a:avLst/>
          </a:prstGeom>
        </p:spPr>
        <p:txBody>
          <a:bodyPr wrap="square">
            <a:spAutoFit/>
          </a:bodyPr>
          <a:lstStyle/>
          <a:p>
            <a:pPr marL="285750" indent="-285750">
              <a:lnSpc>
                <a:spcPct val="150000"/>
              </a:lnSpc>
              <a:buFont typeface="Wingdings" panose="05000000000000000000" pitchFamily="2" charset="2"/>
              <a:buChar char="ü"/>
              <a:defRPr/>
            </a:pPr>
            <a:r>
              <a:rPr lang="en-IN" sz="1600" noProof="1">
                <a:solidFill>
                  <a:schemeClr val="tx2"/>
                </a:solidFill>
                <a:latin typeface="Segoe UI" panose="020B0502040204020203" pitchFamily="34" charset="0"/>
                <a:ea typeface="Segoe UI" panose="020B0502040204020203" pitchFamily="34" charset="0"/>
                <a:cs typeface="Segoe UI" panose="020B0502040204020203" pitchFamily="34" charset="0"/>
              </a:rPr>
              <a:t>Develop an integrated service technician profile and parts planning process based on analysis</a:t>
            </a:r>
          </a:p>
          <a:p>
            <a:pPr marL="285750" indent="-285750">
              <a:lnSpc>
                <a:spcPct val="150000"/>
              </a:lnSpc>
              <a:buFont typeface="Wingdings" panose="05000000000000000000" pitchFamily="2" charset="2"/>
              <a:buChar char="ü"/>
              <a:defRPr/>
            </a:pPr>
            <a:r>
              <a:rPr lang="en-IN" sz="1600" noProof="1">
                <a:solidFill>
                  <a:schemeClr val="tx2"/>
                </a:solidFill>
                <a:latin typeface="Segoe UI" panose="020B0502040204020203" pitchFamily="34" charset="0"/>
                <a:ea typeface="Segoe UI" panose="020B0502040204020203" pitchFamily="34" charset="0"/>
                <a:cs typeface="Segoe UI" panose="020B0502040204020203" pitchFamily="34" charset="0"/>
              </a:rPr>
              <a:t>Establish planning geographies as foundation for profile and parts planning methodology</a:t>
            </a:r>
          </a:p>
          <a:p>
            <a:pPr marL="285750" indent="-285750">
              <a:lnSpc>
                <a:spcPct val="150000"/>
              </a:lnSpc>
              <a:buFont typeface="Wingdings" panose="05000000000000000000" pitchFamily="2" charset="2"/>
              <a:buChar char="ü"/>
              <a:defRPr/>
            </a:pPr>
            <a:r>
              <a:rPr lang="en-IN" sz="1600" noProof="1">
                <a:solidFill>
                  <a:schemeClr val="tx2"/>
                </a:solidFill>
                <a:latin typeface="Segoe UI" panose="020B0502040204020203" pitchFamily="34" charset="0"/>
                <a:ea typeface="Segoe UI" panose="020B0502040204020203" pitchFamily="34" charset="0"/>
                <a:cs typeface="Segoe UI" panose="020B0502040204020203" pitchFamily="34" charset="0"/>
              </a:rPr>
              <a:t>Optimize truck stock assortment process</a:t>
            </a:r>
          </a:p>
          <a:p>
            <a:pPr marL="285750" indent="-285750">
              <a:lnSpc>
                <a:spcPct val="150000"/>
              </a:lnSpc>
              <a:buFont typeface="Wingdings" panose="05000000000000000000" pitchFamily="2" charset="2"/>
              <a:buChar char="ü"/>
              <a:defRPr/>
            </a:pPr>
            <a:r>
              <a:rPr lang="en-IN" sz="1600" noProof="1">
                <a:solidFill>
                  <a:schemeClr val="tx2"/>
                </a:solidFill>
                <a:latin typeface="Segoe UI" panose="020B0502040204020203" pitchFamily="34" charset="0"/>
                <a:ea typeface="Segoe UI" panose="020B0502040204020203" pitchFamily="34" charset="0"/>
                <a:cs typeface="Segoe UI" panose="020B0502040204020203" pitchFamily="34" charset="0"/>
              </a:rPr>
              <a:t>Reduce cost involving multiple attempts on a service request</a:t>
            </a:r>
          </a:p>
          <a:p>
            <a:pPr marL="285750" indent="-285750">
              <a:lnSpc>
                <a:spcPct val="150000"/>
              </a:lnSpc>
              <a:buFont typeface="Wingdings" panose="05000000000000000000" pitchFamily="2" charset="2"/>
              <a:buChar char="ü"/>
              <a:defRPr/>
            </a:pPr>
            <a:r>
              <a:rPr lang="en-IN" sz="1600" noProof="1">
                <a:solidFill>
                  <a:schemeClr val="tx2"/>
                </a:solidFill>
                <a:latin typeface="Segoe UI" panose="020B0502040204020203" pitchFamily="34" charset="0"/>
                <a:ea typeface="Segoe UI" panose="020B0502040204020203" pitchFamily="34" charset="0"/>
                <a:cs typeface="Segoe UI" panose="020B0502040204020203" pitchFamily="34" charset="0"/>
              </a:rPr>
              <a:t>4% Increase in First Time Completes</a:t>
            </a:r>
          </a:p>
        </p:txBody>
      </p:sp>
      <p:sp>
        <p:nvSpPr>
          <p:cNvPr id="17" name="Rectangle 16"/>
          <p:cNvSpPr/>
          <p:nvPr/>
        </p:nvSpPr>
        <p:spPr>
          <a:xfrm>
            <a:off x="4076334" y="3350269"/>
            <a:ext cx="2329059" cy="32750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dirty="0">
                <a:solidFill>
                  <a:prstClr val="black"/>
                </a:solidFill>
                <a:latin typeface="Segoe UI" panose="020B0502040204020203" pitchFamily="34" charset="0"/>
                <a:ea typeface="Segoe UI" panose="020B0502040204020203" pitchFamily="34" charset="0"/>
                <a:cs typeface="Segoe UI" panose="020B0502040204020203" pitchFamily="34" charset="0"/>
              </a:rPr>
              <a:t>No. of requests assigned</a:t>
            </a:r>
          </a:p>
        </p:txBody>
      </p:sp>
      <p:sp>
        <p:nvSpPr>
          <p:cNvPr id="23" name="Rectangle 22"/>
          <p:cNvSpPr/>
          <p:nvPr/>
        </p:nvSpPr>
        <p:spPr>
          <a:xfrm>
            <a:off x="4076334" y="3758081"/>
            <a:ext cx="2329059" cy="32750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dirty="0">
                <a:solidFill>
                  <a:prstClr val="black"/>
                </a:solidFill>
                <a:latin typeface="Segoe UI" panose="020B0502040204020203" pitchFamily="34" charset="0"/>
                <a:ea typeface="Segoe UI" panose="020B0502040204020203" pitchFamily="34" charset="0"/>
                <a:cs typeface="Segoe UI" panose="020B0502040204020203" pitchFamily="34" charset="0"/>
              </a:rPr>
              <a:t>Expected Profit Generation</a:t>
            </a:r>
          </a:p>
        </p:txBody>
      </p:sp>
      <p:sp>
        <p:nvSpPr>
          <p:cNvPr id="24" name="Rounded Rectangle 112"/>
          <p:cNvSpPr/>
          <p:nvPr/>
        </p:nvSpPr>
        <p:spPr>
          <a:xfrm>
            <a:off x="3949792" y="2809106"/>
            <a:ext cx="2571324" cy="1489316"/>
          </a:xfrm>
          <a:prstGeom prst="roundRect">
            <a:avLst>
              <a:gd name="adj" fmla="val 9336"/>
            </a:avLst>
          </a:prstGeom>
          <a:noFill/>
          <a:ln w="2857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25" name="Rectangle 24"/>
          <p:cNvSpPr/>
          <p:nvPr/>
        </p:nvSpPr>
        <p:spPr>
          <a:xfrm>
            <a:off x="3767234" y="2385973"/>
            <a:ext cx="2302233" cy="261610"/>
          </a:xfrm>
          <a:prstGeom prst="rect">
            <a:avLst/>
          </a:prstGeom>
        </p:spPr>
        <p:txBody>
          <a:bodyPr wrap="none">
            <a:spAutoFit/>
          </a:bodyPr>
          <a:lstStyle/>
          <a:p>
            <a:pPr>
              <a:defRPr/>
            </a:pPr>
            <a:r>
              <a:rPr lang="en-US" sz="1100" b="1" i="1" dirty="0">
                <a:solidFill>
                  <a:schemeClr val="tx2"/>
                </a:solidFill>
                <a:latin typeface="Segoe UI" panose="020B0502040204020203" pitchFamily="34" charset="0"/>
                <a:ea typeface="Segoe UI" panose="020B0502040204020203" pitchFamily="34" charset="0"/>
                <a:cs typeface="Segoe UI" panose="020B0502040204020203" pitchFamily="34" charset="0"/>
              </a:rPr>
              <a:t>Identify Key variables for model</a:t>
            </a:r>
          </a:p>
        </p:txBody>
      </p:sp>
      <p:sp>
        <p:nvSpPr>
          <p:cNvPr id="26" name="Rounded Rectangle 108"/>
          <p:cNvSpPr/>
          <p:nvPr/>
        </p:nvSpPr>
        <p:spPr>
          <a:xfrm>
            <a:off x="3193170" y="2645359"/>
            <a:ext cx="3650220" cy="1861539"/>
          </a:xfrm>
          <a:prstGeom prst="round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30" name="Chevron 115"/>
          <p:cNvSpPr/>
          <p:nvPr/>
        </p:nvSpPr>
        <p:spPr bwMode="auto">
          <a:xfrm rot="5400000" flipV="1">
            <a:off x="6733269" y="3073416"/>
            <a:ext cx="199508" cy="273563"/>
          </a:xfrm>
          <a:prstGeom prst="chevron">
            <a:avLst/>
          </a:prstGeom>
          <a:solidFill>
            <a:schemeClr val="bg2">
              <a:lumMod val="40000"/>
              <a:lumOff val="60000"/>
            </a:schemeClr>
          </a:solidFill>
          <a:ln w="12700">
            <a:solidFill>
              <a:schemeClr val="accent1"/>
            </a:solidFill>
            <a:round/>
            <a:headEnd/>
            <a:tailEnd/>
          </a:ln>
        </p:spPr>
        <p:txBody>
          <a:bodyPr rtlCol="0" anchor="ctr"/>
          <a:lstStyle/>
          <a:p>
            <a:pPr algn="ctr">
              <a:defRPr/>
            </a:pPr>
            <a:endParaRPr lang="en-US"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31" name="Rectangle 30"/>
          <p:cNvSpPr/>
          <p:nvPr/>
        </p:nvSpPr>
        <p:spPr>
          <a:xfrm>
            <a:off x="4242233" y="4272187"/>
            <a:ext cx="2214068" cy="261610"/>
          </a:xfrm>
          <a:prstGeom prst="rect">
            <a:avLst/>
          </a:prstGeom>
        </p:spPr>
        <p:txBody>
          <a:bodyPr wrap="none">
            <a:spAutoFit/>
          </a:bodyPr>
          <a:lstStyle/>
          <a:p>
            <a:pPr>
              <a:defRPr/>
            </a:pPr>
            <a:r>
              <a:rPr lang="en-US" sz="1100" b="1" i="1" dirty="0">
                <a:solidFill>
                  <a:schemeClr val="tx2"/>
                </a:solidFill>
                <a:latin typeface="Segoe UI" panose="020B0502040204020203" pitchFamily="34" charset="0"/>
                <a:ea typeface="Segoe UI" panose="020B0502040204020203" pitchFamily="34" charset="0"/>
                <a:cs typeface="Segoe UI" panose="020B0502040204020203" pitchFamily="34" charset="0"/>
              </a:rPr>
              <a:t>Data Mining &amp; Model Building</a:t>
            </a:r>
          </a:p>
        </p:txBody>
      </p:sp>
      <p:sp>
        <p:nvSpPr>
          <p:cNvPr id="32" name="Rectangle 31"/>
          <p:cNvSpPr/>
          <p:nvPr/>
        </p:nvSpPr>
        <p:spPr>
          <a:xfrm>
            <a:off x="4273779" y="4484445"/>
            <a:ext cx="2013693" cy="261610"/>
          </a:xfrm>
          <a:prstGeom prst="rect">
            <a:avLst/>
          </a:prstGeom>
        </p:spPr>
        <p:txBody>
          <a:bodyPr wrap="none">
            <a:spAutoFit/>
          </a:bodyPr>
          <a:lstStyle/>
          <a:p>
            <a:pPr>
              <a:defRPr/>
            </a:pPr>
            <a:r>
              <a:rPr lang="en-US" sz="1100" b="1" i="1" dirty="0">
                <a:solidFill>
                  <a:schemeClr val="tx2"/>
                </a:solidFill>
                <a:latin typeface="Segoe UI" panose="020B0502040204020203" pitchFamily="34" charset="0"/>
                <a:ea typeface="Segoe UI" panose="020B0502040204020203" pitchFamily="34" charset="0"/>
                <a:cs typeface="Segoe UI" panose="020B0502040204020203" pitchFamily="34" charset="0"/>
              </a:rPr>
              <a:t>Model Validation &amp; Refresh</a:t>
            </a:r>
          </a:p>
        </p:txBody>
      </p:sp>
      <p:sp>
        <p:nvSpPr>
          <p:cNvPr id="34" name="TextBox 33"/>
          <p:cNvSpPr txBox="1"/>
          <p:nvPr/>
        </p:nvSpPr>
        <p:spPr>
          <a:xfrm>
            <a:off x="3812374" y="4918237"/>
            <a:ext cx="790601" cy="307777"/>
          </a:xfrm>
          <a:prstGeom prst="rect">
            <a:avLst/>
          </a:prstGeom>
          <a:noFill/>
        </p:spPr>
        <p:txBody>
          <a:bodyPr wrap="none" rtlCol="0">
            <a:spAutoFit/>
          </a:bodyPr>
          <a:lstStyle/>
          <a:p>
            <a:pPr>
              <a:defRPr/>
            </a:pPr>
            <a:r>
              <a:rPr lang="en-US" sz="1400" b="1" dirty="0">
                <a:solidFill>
                  <a:srgbClr val="000000"/>
                </a:solidFill>
                <a:latin typeface="Segoe UI" panose="020B0502040204020203" pitchFamily="34" charset="0"/>
                <a:ea typeface="Segoe UI" panose="020B0502040204020203" pitchFamily="34" charset="0"/>
                <a:cs typeface="Segoe UI" panose="020B0502040204020203" pitchFamily="34" charset="0"/>
              </a:rPr>
              <a:t>Output</a:t>
            </a:r>
          </a:p>
        </p:txBody>
      </p:sp>
      <p:sp>
        <p:nvSpPr>
          <p:cNvPr id="2" name="Rectangle 1"/>
          <p:cNvSpPr/>
          <p:nvPr/>
        </p:nvSpPr>
        <p:spPr>
          <a:xfrm>
            <a:off x="3812374" y="5229998"/>
            <a:ext cx="3175434" cy="954107"/>
          </a:xfrm>
          <a:prstGeom prst="rect">
            <a:avLst/>
          </a:prstGeom>
        </p:spPr>
        <p:txBody>
          <a:bodyPr wrap="square">
            <a:spAutoFit/>
          </a:bodyPr>
          <a:lstStyle/>
          <a:p>
            <a:pPr>
              <a:defRPr/>
            </a:pPr>
            <a:r>
              <a:rPr 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Assortment of Part level information to be carried in each truck for achieving first time fixes subject to maximized profit</a:t>
            </a:r>
          </a:p>
        </p:txBody>
      </p:sp>
      <p:pic>
        <p:nvPicPr>
          <p:cNvPr id="35" name="Picture 2" descr="http://www.gurobi.com/documentation/6.5/quickstart_mac/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8199" y="3921843"/>
            <a:ext cx="662371" cy="194815"/>
          </a:xfrm>
          <a:prstGeom prst="rect">
            <a:avLst/>
          </a:prstGeom>
          <a:noFill/>
          <a:extLst>
            <a:ext uri="{909E8E84-426E-40dd-AFC4-6F175D3DCCD1}">
              <a14:hiddenFill xmlns="" xmlns:a14="http://schemas.microsoft.com/office/drawing/2010/main">
                <a:solidFill>
                  <a:srgbClr val="FFFFFF"/>
                </a:solidFill>
              </a14:hiddenFill>
            </a:ext>
          </a:extLst>
        </p:spPr>
      </p:pic>
      <p:sp>
        <p:nvSpPr>
          <p:cNvPr id="37" name="Rectangle 36"/>
          <p:cNvSpPr/>
          <p:nvPr/>
        </p:nvSpPr>
        <p:spPr>
          <a:xfrm>
            <a:off x="4076334" y="2910794"/>
            <a:ext cx="2329059" cy="36749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dirty="0">
                <a:solidFill>
                  <a:prstClr val="black"/>
                </a:solidFill>
                <a:latin typeface="Segoe UI" panose="020B0502040204020203" pitchFamily="34" charset="0"/>
                <a:ea typeface="Segoe UI" panose="020B0502040204020203" pitchFamily="34" charset="0"/>
                <a:cs typeface="Segoe UI" panose="020B0502040204020203" pitchFamily="34" charset="0"/>
              </a:rPr>
              <a:t>Expected number of first time fixes</a:t>
            </a:r>
          </a:p>
        </p:txBody>
      </p:sp>
      <p:sp>
        <p:nvSpPr>
          <p:cNvPr id="3" name="Title 2">
            <a:extLst>
              <a:ext uri="{FF2B5EF4-FFF2-40B4-BE49-F238E27FC236}">
                <a16:creationId xmlns:a16="http://schemas.microsoft.com/office/drawing/2014/main" id="{16445DCB-308F-4805-AF77-B6CCA8E54986}"/>
              </a:ext>
            </a:extLst>
          </p:cNvPr>
          <p:cNvSpPr>
            <a:spLocks noGrp="1"/>
          </p:cNvSpPr>
          <p:nvPr>
            <p:ph type="title"/>
          </p:nvPr>
        </p:nvSpPr>
        <p:spPr/>
        <p:txBody>
          <a:bodyPr/>
          <a:lstStyle/>
          <a:p>
            <a:r>
              <a:rPr lang="en-IN" dirty="0"/>
              <a:t>Supply Chain : Inventory Planning</a:t>
            </a:r>
          </a:p>
        </p:txBody>
      </p:sp>
      <p:pic>
        <p:nvPicPr>
          <p:cNvPr id="39" name="Picture 2" descr="C:\Users\viswanath.ramakirish\Downloads\supply chain1.pn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80570" y="1035343"/>
            <a:ext cx="542385" cy="54238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A6A29374-7A75-4FBF-8929-94137B4C11D0}"/>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26</a:t>
            </a:fld>
            <a:endParaRPr lang="en-US" dirty="0">
              <a:solidFill>
                <a:prstClr val="black">
                  <a:tint val="75000"/>
                </a:prstClr>
              </a:solidFill>
            </a:endParaRPr>
          </a:p>
        </p:txBody>
      </p:sp>
    </p:spTree>
    <p:extLst>
      <p:ext uri="{BB962C8B-B14F-4D97-AF65-F5344CB8AC3E}">
        <p14:creationId xmlns:p14="http://schemas.microsoft.com/office/powerpoint/2010/main" val="185007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3DEF6-A67C-4696-883D-170E3D7579AE}"/>
              </a:ext>
            </a:extLst>
          </p:cNvPr>
          <p:cNvSpPr>
            <a:spLocks noGrp="1"/>
          </p:cNvSpPr>
          <p:nvPr>
            <p:ph type="title"/>
          </p:nvPr>
        </p:nvSpPr>
        <p:spPr/>
        <p:txBody>
          <a:bodyPr/>
          <a:lstStyle/>
          <a:p>
            <a:r>
              <a:rPr lang="en-IN" dirty="0"/>
              <a:t>Snapshot of Select Projects </a:t>
            </a:r>
            <a:br>
              <a:rPr lang="en-IN" dirty="0"/>
            </a:br>
            <a:r>
              <a:rPr lang="en-IN" dirty="0"/>
              <a:t>Optimization</a:t>
            </a:r>
          </a:p>
        </p:txBody>
      </p:sp>
      <p:pic>
        <p:nvPicPr>
          <p:cNvPr id="7" name="Picture 6">
            <a:extLst>
              <a:ext uri="{FF2B5EF4-FFF2-40B4-BE49-F238E27FC236}">
                <a16:creationId xmlns:a16="http://schemas.microsoft.com/office/drawing/2014/main" id="{7DE066A1-3659-4EDD-A018-1C07A43A41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8251" y="-16221"/>
            <a:ext cx="1127357" cy="797171"/>
          </a:xfrm>
          <a:prstGeom prst="rect">
            <a:avLst/>
          </a:prstGeom>
        </p:spPr>
      </p:pic>
    </p:spTree>
    <p:extLst>
      <p:ext uri="{BB962C8B-B14F-4D97-AF65-F5344CB8AC3E}">
        <p14:creationId xmlns:p14="http://schemas.microsoft.com/office/powerpoint/2010/main" val="1133766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87F1C0-4E42-4228-9E74-481A8EBF31ED}"/>
              </a:ext>
            </a:extLst>
          </p:cNvPr>
          <p:cNvSpPr>
            <a:spLocks noGrp="1"/>
          </p:cNvSpPr>
          <p:nvPr>
            <p:ph type="title"/>
          </p:nvPr>
        </p:nvSpPr>
        <p:spPr/>
        <p:txBody>
          <a:bodyPr/>
          <a:lstStyle/>
          <a:p>
            <a:r>
              <a:rPr lang="en-IN" dirty="0"/>
              <a:t>Snapshot of Select Projects : Optimization</a:t>
            </a:r>
            <a:endParaRPr lang="en-US" dirty="0"/>
          </a:p>
        </p:txBody>
      </p:sp>
      <p:sp>
        <p:nvSpPr>
          <p:cNvPr id="2" name="Slide Number Placeholder 1">
            <a:extLst>
              <a:ext uri="{FF2B5EF4-FFF2-40B4-BE49-F238E27FC236}">
                <a16:creationId xmlns:a16="http://schemas.microsoft.com/office/drawing/2014/main" id="{A217C0BF-4D88-4027-B255-BFBD5B5C36EF}"/>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28</a:t>
            </a:fld>
            <a:endParaRPr lang="en-US" dirty="0">
              <a:solidFill>
                <a:prstClr val="black">
                  <a:tint val="75000"/>
                </a:prstClr>
              </a:solidFill>
            </a:endParaRPr>
          </a:p>
        </p:txBody>
      </p:sp>
      <p:sp>
        <p:nvSpPr>
          <p:cNvPr id="74" name="Rounded Rectangle 5">
            <a:extLst>
              <a:ext uri="{FF2B5EF4-FFF2-40B4-BE49-F238E27FC236}">
                <a16:creationId xmlns:a16="http://schemas.microsoft.com/office/drawing/2014/main" id="{DCBED93C-1DC4-4B96-94D7-A332D471FCD1}"/>
              </a:ext>
            </a:extLst>
          </p:cNvPr>
          <p:cNvSpPr/>
          <p:nvPr/>
        </p:nvSpPr>
        <p:spPr>
          <a:xfrm>
            <a:off x="365578" y="999908"/>
            <a:ext cx="3744000" cy="5760000"/>
          </a:xfrm>
          <a:prstGeom prst="roundRect">
            <a:avLst>
              <a:gd name="adj" fmla="val 0"/>
            </a:avLst>
          </a:prstGeom>
          <a:solidFill>
            <a:srgbClr val="2D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gn="ct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gn="ct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gn="ct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gn="ct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76" name="Rounded Rectangle 9">
            <a:extLst>
              <a:ext uri="{FF2B5EF4-FFF2-40B4-BE49-F238E27FC236}">
                <a16:creationId xmlns:a16="http://schemas.microsoft.com/office/drawing/2014/main" id="{EA4F2C6F-AC96-4BC0-822D-3586A82937D1}"/>
              </a:ext>
            </a:extLst>
          </p:cNvPr>
          <p:cNvSpPr/>
          <p:nvPr/>
        </p:nvSpPr>
        <p:spPr>
          <a:xfrm>
            <a:off x="367739" y="1015197"/>
            <a:ext cx="3744000" cy="864000"/>
          </a:xfrm>
          <a:prstGeom prst="roundRect">
            <a:avLst>
              <a:gd name="adj" fmla="val 0"/>
            </a:avLst>
          </a:prstGeom>
          <a:solidFill>
            <a:srgbClr val="216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Segoe UI Semibold" panose="020B0702040204020203" pitchFamily="34" charset="0"/>
              <a:cs typeface="Segoe UI Light" panose="020B0502040204020203" pitchFamily="34" charset="0"/>
            </a:endParaRPr>
          </a:p>
          <a:p>
            <a:pPr algn="ctr"/>
            <a:endParaRPr lang="en-IN" b="1" dirty="0">
              <a:solidFill>
                <a:schemeClr val="bg1"/>
              </a:solidFill>
              <a:latin typeface="Segoe UI Semibold" panose="020B0702040204020203" pitchFamily="34" charset="0"/>
              <a:cs typeface="Segoe UI Light" panose="020B0502040204020203" pitchFamily="34" charset="0"/>
            </a:endParaRPr>
          </a:p>
          <a:p>
            <a:pPr algn="ctr"/>
            <a:endParaRPr lang="en-IN" b="1" dirty="0">
              <a:solidFill>
                <a:schemeClr val="bg1"/>
              </a:solidFill>
              <a:latin typeface="Segoe UI Semibold" panose="020B0702040204020203" pitchFamily="34" charset="0"/>
              <a:cs typeface="Segoe UI Light" panose="020B0502040204020203" pitchFamily="34" charset="0"/>
            </a:endParaRPr>
          </a:p>
        </p:txBody>
      </p:sp>
      <p:sp>
        <p:nvSpPr>
          <p:cNvPr id="88" name="Rounded Rectangle 9">
            <a:extLst>
              <a:ext uri="{FF2B5EF4-FFF2-40B4-BE49-F238E27FC236}">
                <a16:creationId xmlns:a16="http://schemas.microsoft.com/office/drawing/2014/main" id="{A7F4BBCF-908A-4062-82E7-DF93541A1BB1}"/>
              </a:ext>
            </a:extLst>
          </p:cNvPr>
          <p:cNvSpPr/>
          <p:nvPr/>
        </p:nvSpPr>
        <p:spPr>
          <a:xfrm>
            <a:off x="365577" y="6278402"/>
            <a:ext cx="3744000" cy="468348"/>
          </a:xfrm>
          <a:prstGeom prst="roundRect">
            <a:avLst>
              <a:gd name="adj" fmla="val 0"/>
            </a:avLst>
          </a:prstGeom>
          <a:solidFill>
            <a:srgbClr val="216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8286CAD-C955-4C4E-ABBC-496C5A4BF364}"/>
              </a:ext>
            </a:extLst>
          </p:cNvPr>
          <p:cNvSpPr txBox="1"/>
          <p:nvPr/>
        </p:nvSpPr>
        <p:spPr>
          <a:xfrm>
            <a:off x="240544" y="635624"/>
            <a:ext cx="11454701" cy="369332"/>
          </a:xfrm>
          <a:prstGeom prst="rect">
            <a:avLst/>
          </a:prstGeom>
          <a:noFill/>
        </p:spPr>
        <p:txBody>
          <a:bodyPr wrap="square" rtlCol="0">
            <a:spAutoFit/>
          </a:bodyPr>
          <a:lstStyle/>
          <a:p>
            <a:r>
              <a:rPr lang="en-IN" dirty="0">
                <a:solidFill>
                  <a:schemeClr val="tx2"/>
                </a:solidFill>
                <a:latin typeface="Segoe UI" panose="020B0502040204020203" pitchFamily="34" charset="0"/>
                <a:ea typeface="Segoe UI" panose="020B0502040204020203" pitchFamily="34" charset="0"/>
                <a:cs typeface="Segoe UI" panose="020B0502040204020203" pitchFamily="34" charset="0"/>
              </a:rPr>
              <a:t>Other client projects involving optimization</a:t>
            </a:r>
          </a:p>
        </p:txBody>
      </p:sp>
      <p:sp>
        <p:nvSpPr>
          <p:cNvPr id="15" name="Rounded Rectangle 5">
            <a:extLst>
              <a:ext uri="{FF2B5EF4-FFF2-40B4-BE49-F238E27FC236}">
                <a16:creationId xmlns:a16="http://schemas.microsoft.com/office/drawing/2014/main" id="{4F0F8BF6-578F-498D-835C-3315E06A5DA9}"/>
              </a:ext>
            </a:extLst>
          </p:cNvPr>
          <p:cNvSpPr/>
          <p:nvPr/>
        </p:nvSpPr>
        <p:spPr>
          <a:xfrm>
            <a:off x="4249673" y="1014198"/>
            <a:ext cx="3744000" cy="5724000"/>
          </a:xfrm>
          <a:prstGeom prst="roundRect">
            <a:avLst>
              <a:gd name="adj" fmla="val 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6" name="Rounded Rectangle 9">
            <a:extLst>
              <a:ext uri="{FF2B5EF4-FFF2-40B4-BE49-F238E27FC236}">
                <a16:creationId xmlns:a16="http://schemas.microsoft.com/office/drawing/2014/main" id="{F8B7F48E-F3C3-4547-846A-C93DB633CCC5}"/>
              </a:ext>
            </a:extLst>
          </p:cNvPr>
          <p:cNvSpPr/>
          <p:nvPr/>
        </p:nvSpPr>
        <p:spPr>
          <a:xfrm>
            <a:off x="4249674" y="1015197"/>
            <a:ext cx="3744000" cy="828000"/>
          </a:xfrm>
          <a:prstGeom prst="roundRect">
            <a:avLst>
              <a:gd name="adj" fmla="val 0"/>
            </a:avLst>
          </a:prstGeom>
          <a:solidFill>
            <a:srgbClr val="6E6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Segoe UI Semibold" panose="020B0702040204020203" pitchFamily="34" charset="0"/>
              <a:cs typeface="Segoe UI Light" panose="020B0502040204020203" pitchFamily="34" charset="0"/>
            </a:endParaRPr>
          </a:p>
          <a:p>
            <a:pPr algn="ctr"/>
            <a:endParaRPr lang="en-IN" b="1" dirty="0">
              <a:solidFill>
                <a:schemeClr val="bg1"/>
              </a:solidFill>
              <a:latin typeface="Segoe UI Semibold" panose="020B0702040204020203" pitchFamily="34" charset="0"/>
              <a:cs typeface="Segoe UI Light" panose="020B0502040204020203" pitchFamily="34" charset="0"/>
            </a:endParaRPr>
          </a:p>
          <a:p>
            <a:pPr algn="ctr"/>
            <a:endParaRPr lang="en-IN" b="1" dirty="0">
              <a:solidFill>
                <a:schemeClr val="bg1"/>
              </a:solidFill>
              <a:latin typeface="Segoe UI Semibold" panose="020B0702040204020203" pitchFamily="34" charset="0"/>
              <a:cs typeface="Segoe UI Light" panose="020B0502040204020203" pitchFamily="34" charset="0"/>
            </a:endParaRPr>
          </a:p>
        </p:txBody>
      </p:sp>
      <p:sp>
        <p:nvSpPr>
          <p:cNvPr id="17" name="Rounded Rectangle 9">
            <a:extLst>
              <a:ext uri="{FF2B5EF4-FFF2-40B4-BE49-F238E27FC236}">
                <a16:creationId xmlns:a16="http://schemas.microsoft.com/office/drawing/2014/main" id="{C15B53E0-6021-4779-98AF-3F0C609EBD25}"/>
              </a:ext>
            </a:extLst>
          </p:cNvPr>
          <p:cNvSpPr/>
          <p:nvPr/>
        </p:nvSpPr>
        <p:spPr>
          <a:xfrm>
            <a:off x="4249674" y="6264116"/>
            <a:ext cx="3744000" cy="468348"/>
          </a:xfrm>
          <a:prstGeom prst="roundRect">
            <a:avLst>
              <a:gd name="adj" fmla="val 0"/>
            </a:avLst>
          </a:prstGeom>
          <a:solidFill>
            <a:srgbClr val="6E6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4" name="TextBox 23">
            <a:extLst>
              <a:ext uri="{FF2B5EF4-FFF2-40B4-BE49-F238E27FC236}">
                <a16:creationId xmlns:a16="http://schemas.microsoft.com/office/drawing/2014/main" id="{B21EF721-F199-4448-808B-124377D1CB62}"/>
              </a:ext>
            </a:extLst>
          </p:cNvPr>
          <p:cNvSpPr txBox="1"/>
          <p:nvPr/>
        </p:nvSpPr>
        <p:spPr>
          <a:xfrm>
            <a:off x="380345" y="1897128"/>
            <a:ext cx="3780000" cy="4401205"/>
          </a:xfrm>
          <a:prstGeom prst="rect">
            <a:avLst/>
          </a:prstGeom>
          <a:noFill/>
        </p:spPr>
        <p:txBody>
          <a:bodyPr wrap="square" rtlCol="0">
            <a:spAutoFit/>
          </a:bodyPr>
          <a:lstStyle/>
          <a:p>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Developed a robust risk management strategy to account for the high levels of volatility in the crude oil market using price forecasting models on both the portfolio bunker indices and hedge instruments followed by Non-linear optimization framework to arrive at an optimal hedging strategy</a:t>
            </a: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Robust hedging strategy that maximizes returns while minimizing portfolio risks</a:t>
            </a:r>
          </a:p>
          <a:p>
            <a:pPr marL="171450" indent="-171450">
              <a:buFont typeface="Wingdings" panose="05000000000000000000" pitchFamily="2" charset="2"/>
              <a:buChar char="ü"/>
            </a:pP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Enabled the client answer quantitatively:</a:t>
            </a:r>
          </a:p>
          <a:p>
            <a:pPr marL="628650" lvl="1" indent="-171450">
              <a:buFont typeface="Wingdings" panose="05000000000000000000" pitchFamily="2" charset="2"/>
              <a:buChar char="§"/>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What is the amount of risk carried in the portfolio?</a:t>
            </a:r>
          </a:p>
          <a:p>
            <a:pPr marL="628650" lvl="1" indent="-171450">
              <a:buFont typeface="Wingdings" panose="05000000000000000000" pitchFamily="2" charset="2"/>
              <a:buChar char="§"/>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What instruments should be used for the hedge and in which direction? </a:t>
            </a:r>
          </a:p>
          <a:p>
            <a:pPr marL="628650" lvl="1" indent="-171450">
              <a:buFont typeface="Wingdings" panose="05000000000000000000" pitchFamily="2" charset="2"/>
              <a:buChar char="§"/>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How much of the portfolio should be hedged for maximum returns?</a:t>
            </a:r>
          </a:p>
          <a:p>
            <a:pPr marL="628650" lvl="1" indent="-171450">
              <a:buFont typeface="Wingdings" panose="05000000000000000000" pitchFamily="2" charset="2"/>
              <a:buChar char="ü"/>
            </a:pP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3DF05412-E378-4A94-ADC7-34052DB0B060}"/>
              </a:ext>
            </a:extLst>
          </p:cNvPr>
          <p:cNvSpPr txBox="1"/>
          <p:nvPr/>
        </p:nvSpPr>
        <p:spPr>
          <a:xfrm>
            <a:off x="4249671" y="1900696"/>
            <a:ext cx="3815999" cy="3539430"/>
          </a:xfrm>
          <a:prstGeom prst="rect">
            <a:avLst/>
          </a:prstGeom>
          <a:noFill/>
        </p:spPr>
        <p:txBody>
          <a:bodyPr wrap="square" rtlCol="0">
            <a:spAutoFit/>
          </a:bodyPr>
          <a:lstStyle/>
          <a:p>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Developed a tool which analysed the number of quoters, transactions and purchase rates at days to arrival level for each city to forecast the most optimized bids for ‘first spots’ on travel aggregator websites</a:t>
            </a: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Net annual financial impact of $532k </a:t>
            </a:r>
          </a:p>
          <a:p>
            <a:pPr marL="171450" indent="-171450">
              <a:buFont typeface="Wingdings" panose="05000000000000000000" pitchFamily="2" charset="2"/>
              <a:buChar char="ü"/>
            </a:pP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628650" lvl="1" indent="-171450">
              <a:buFont typeface="Wingdings" panose="05000000000000000000" pitchFamily="2" charset="2"/>
              <a:buChar char="§"/>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Cost reduction (optimized bids) of $204k </a:t>
            </a:r>
          </a:p>
          <a:p>
            <a:pPr marL="628650" lvl="1" indent="-171450">
              <a:buFont typeface="Wingdings" panose="05000000000000000000" pitchFamily="2" charset="2"/>
              <a:buChar char="§"/>
            </a:pP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628650" lvl="1" indent="-171450">
              <a:buFont typeface="Wingdings" panose="05000000000000000000" pitchFamily="2" charset="2"/>
              <a:buChar char="§"/>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Increase in transactions (higher first spot ad placements) of $328k</a:t>
            </a:r>
          </a:p>
          <a:p>
            <a:pPr marL="171450" indent="-171450">
              <a:buFont typeface="Wingdings" panose="05000000000000000000" pitchFamily="2" charset="2"/>
              <a:buChar char="ü"/>
            </a:pP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pic>
        <p:nvPicPr>
          <p:cNvPr id="3076" name="Picture 4" descr="Image result for chemoil">
            <a:extLst>
              <a:ext uri="{FF2B5EF4-FFF2-40B4-BE49-F238E27FC236}">
                <a16:creationId xmlns:a16="http://schemas.microsoft.com/office/drawing/2014/main" id="{A2892A45-B607-429D-85B8-F2D5CDEECB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8213" y="1205145"/>
            <a:ext cx="1775052" cy="484105"/>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2" descr="Image result for expedia logo">
            <a:extLst>
              <a:ext uri="{FF2B5EF4-FFF2-40B4-BE49-F238E27FC236}">
                <a16:creationId xmlns:a16="http://schemas.microsoft.com/office/drawing/2014/main" id="{7C7B3B3C-23E9-44DC-8A54-152B84C7723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99476" y="1206376"/>
            <a:ext cx="1573580" cy="445643"/>
          </a:xfrm>
          <a:prstGeom prst="rect">
            <a:avLst/>
          </a:prstGeom>
          <a:noFill/>
          <a:extLst>
            <a:ext uri="{909E8E84-426E-40dd-AFC4-6F175D3DCCD1}">
              <a14:hiddenFill xmlns="" xmlns:a14="http://schemas.microsoft.com/office/drawing/2010/main">
                <a:solidFill>
                  <a:srgbClr val="FFFFFF"/>
                </a:solidFill>
              </a14:hiddenFill>
            </a:ext>
          </a:extLst>
        </p:spPr>
      </p:pic>
      <p:sp>
        <p:nvSpPr>
          <p:cNvPr id="30" name="Rounded Rectangle 5">
            <a:extLst>
              <a:ext uri="{FF2B5EF4-FFF2-40B4-BE49-F238E27FC236}">
                <a16:creationId xmlns:a16="http://schemas.microsoft.com/office/drawing/2014/main" id="{F904743F-F1A6-4475-981D-878839F5A6CE}"/>
              </a:ext>
            </a:extLst>
          </p:cNvPr>
          <p:cNvSpPr/>
          <p:nvPr/>
        </p:nvSpPr>
        <p:spPr>
          <a:xfrm>
            <a:off x="8100321" y="1014418"/>
            <a:ext cx="3744000" cy="5760000"/>
          </a:xfrm>
          <a:prstGeom prst="roundRect">
            <a:avLst>
              <a:gd name="adj" fmla="val 0"/>
            </a:avLst>
          </a:prstGeom>
          <a:solidFill>
            <a:srgbClr val="345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31" name="Rounded Rectangle 9">
            <a:extLst>
              <a:ext uri="{FF2B5EF4-FFF2-40B4-BE49-F238E27FC236}">
                <a16:creationId xmlns:a16="http://schemas.microsoft.com/office/drawing/2014/main" id="{9DA72C45-E771-48A4-95BA-BDCF1315ADDA}"/>
              </a:ext>
            </a:extLst>
          </p:cNvPr>
          <p:cNvSpPr/>
          <p:nvPr/>
        </p:nvSpPr>
        <p:spPr>
          <a:xfrm>
            <a:off x="8086034" y="1015197"/>
            <a:ext cx="3708000" cy="828000"/>
          </a:xfrm>
          <a:prstGeom prst="roundRect">
            <a:avLst>
              <a:gd name="adj" fmla="val 0"/>
            </a:avLst>
          </a:prstGeom>
          <a:solidFill>
            <a:srgbClr val="324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Segoe UI Semibold" panose="020B0702040204020203" pitchFamily="34" charset="0"/>
              <a:cs typeface="Segoe UI Light" panose="020B0502040204020203" pitchFamily="34" charset="0"/>
            </a:endParaRPr>
          </a:p>
          <a:p>
            <a:pPr algn="ctr"/>
            <a:endParaRPr lang="en-IN" b="1" dirty="0">
              <a:solidFill>
                <a:schemeClr val="bg1"/>
              </a:solidFill>
              <a:latin typeface="Segoe UI Semibold" panose="020B0702040204020203" pitchFamily="34" charset="0"/>
              <a:cs typeface="Segoe UI Light" panose="020B0502040204020203" pitchFamily="34" charset="0"/>
            </a:endParaRPr>
          </a:p>
          <a:p>
            <a:pPr algn="ctr"/>
            <a:endParaRPr lang="en-IN" b="1" dirty="0">
              <a:solidFill>
                <a:schemeClr val="bg1"/>
              </a:solidFill>
              <a:latin typeface="Segoe UI Semibold" panose="020B0702040204020203" pitchFamily="34" charset="0"/>
              <a:cs typeface="Segoe UI Light" panose="020B0502040204020203" pitchFamily="34" charset="0"/>
            </a:endParaRPr>
          </a:p>
        </p:txBody>
      </p:sp>
      <p:sp>
        <p:nvSpPr>
          <p:cNvPr id="32" name="Rounded Rectangle 9">
            <a:extLst>
              <a:ext uri="{FF2B5EF4-FFF2-40B4-BE49-F238E27FC236}">
                <a16:creationId xmlns:a16="http://schemas.microsoft.com/office/drawing/2014/main" id="{ABF4BB5A-E489-4513-8246-4104366A57D4}"/>
              </a:ext>
            </a:extLst>
          </p:cNvPr>
          <p:cNvSpPr/>
          <p:nvPr/>
        </p:nvSpPr>
        <p:spPr>
          <a:xfrm>
            <a:off x="8086034" y="6292696"/>
            <a:ext cx="3708000" cy="468348"/>
          </a:xfrm>
          <a:prstGeom prst="roundRect">
            <a:avLst>
              <a:gd name="adj" fmla="val 0"/>
            </a:avLst>
          </a:prstGeom>
          <a:solidFill>
            <a:srgbClr val="324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33" name="TextBox 32">
            <a:extLst>
              <a:ext uri="{FF2B5EF4-FFF2-40B4-BE49-F238E27FC236}">
                <a16:creationId xmlns:a16="http://schemas.microsoft.com/office/drawing/2014/main" id="{8A173453-0B3A-42AD-8F08-956723321BB4}"/>
              </a:ext>
            </a:extLst>
          </p:cNvPr>
          <p:cNvSpPr txBox="1"/>
          <p:nvPr/>
        </p:nvSpPr>
        <p:spPr>
          <a:xfrm>
            <a:off x="8097401" y="1871881"/>
            <a:ext cx="3750631" cy="4401205"/>
          </a:xfrm>
          <a:prstGeom prst="rect">
            <a:avLst/>
          </a:prstGeom>
          <a:noFill/>
        </p:spPr>
        <p:txBody>
          <a:bodyPr wrap="square" rtlCol="0">
            <a:spAutoFit/>
          </a:bodyPr>
          <a:lstStyle/>
          <a:p>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Developed a dynamic offer personalization and evaluation mechanism which helps in estimating conversion probability and value, optimizing based on offer display and merchandising constraints, and evaluating and re-adjusting the personalization program parameters</a:t>
            </a: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Challenges:</a:t>
            </a: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Millions of customers across segments</a:t>
            </a: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100s of webpages &amp; 100s of Email Layouts</a:t>
            </a: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1.7M+ Products/Services with 10K+ Offers</a:t>
            </a: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Computations required to arrive at the possible set of customers x pages x offers x products is more than 10</a:t>
            </a:r>
            <a:r>
              <a:rPr lang="en-IN" sz="14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12 </a:t>
            </a: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Optimization algorithm on these offers based on several constraints runs into several minutes for each customer</a:t>
            </a: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Ongoing Project – impact yet to be assessed</a:t>
            </a:r>
          </a:p>
        </p:txBody>
      </p:sp>
      <p:sp>
        <p:nvSpPr>
          <p:cNvPr id="5" name="TextBox 4">
            <a:extLst>
              <a:ext uri="{FF2B5EF4-FFF2-40B4-BE49-F238E27FC236}">
                <a16:creationId xmlns:a16="http://schemas.microsoft.com/office/drawing/2014/main" id="{B8AF3836-2BDD-4D35-AAD0-9FAE7EFC4307}"/>
              </a:ext>
            </a:extLst>
          </p:cNvPr>
          <p:cNvSpPr txBox="1"/>
          <p:nvPr/>
        </p:nvSpPr>
        <p:spPr>
          <a:xfrm>
            <a:off x="8753130" y="1258484"/>
            <a:ext cx="2242922" cy="369332"/>
          </a:xfrm>
          <a:prstGeom prst="rect">
            <a:avLst/>
          </a:prstGeom>
          <a:noFill/>
        </p:spPr>
        <p:txBody>
          <a:bodyPr wrap="none" rtlCol="0">
            <a:spAutoFit/>
          </a:bodyPr>
          <a:lstStyle/>
          <a:p>
            <a:r>
              <a:rPr lang="en-IN" b="1" dirty="0">
                <a:solidFill>
                  <a:schemeClr val="bg1">
                    <a:lumMod val="85000"/>
                  </a:schemeClr>
                </a:solidFill>
                <a:latin typeface="Segoe Print" panose="02000600000000000000" pitchFamily="2" charset="0"/>
                <a:ea typeface="Segoe UI" panose="020B0502040204020203" pitchFamily="34" charset="0"/>
                <a:cs typeface="Segoe UI" panose="020B0502040204020203" pitchFamily="34" charset="0"/>
              </a:rPr>
              <a:t>Large US Retailer</a:t>
            </a:r>
          </a:p>
        </p:txBody>
      </p:sp>
      <p:pic>
        <p:nvPicPr>
          <p:cNvPr id="20" name="Picture 4" descr="C:\Users\LATENTVIEW\AppData\Local\Microsoft\Windows\INetCache\IE\8FQB5IMH\1430954247[1].png">
            <a:hlinkClick r:id="rId4" action="ppaction://hlinksldjump"/>
            <a:extLst>
              <a:ext uri="{FF2B5EF4-FFF2-40B4-BE49-F238E27FC236}">
                <a16:creationId xmlns:a16="http://schemas.microsoft.com/office/drawing/2014/main" id="{6E041DFD-E50E-48FC-BA51-28CDE80916AA}"/>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122129" y="6375416"/>
            <a:ext cx="274320" cy="274320"/>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4" descr="C:\Users\LATENTVIEW\AppData\Local\Microsoft\Windows\INetCache\IE\8FQB5IMH\1430954247[1].png">
            <a:hlinkClick r:id="rId6" action="ppaction://hlinksldjump"/>
            <a:extLst>
              <a:ext uri="{FF2B5EF4-FFF2-40B4-BE49-F238E27FC236}">
                <a16:creationId xmlns:a16="http://schemas.microsoft.com/office/drawing/2014/main" id="{6067EE23-6CCA-446B-BC6E-5B67AD0EDF7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020514" y="6361130"/>
            <a:ext cx="274320" cy="274320"/>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4" descr="C:\Users\LATENTVIEW\AppData\Local\Microsoft\Windows\INetCache\IE\8FQB5IMH\1430954247[1].png">
            <a:hlinkClick r:id="rId7" action="ppaction://hlinksldjump"/>
            <a:extLst>
              <a:ext uri="{FF2B5EF4-FFF2-40B4-BE49-F238E27FC236}">
                <a16:creationId xmlns:a16="http://schemas.microsoft.com/office/drawing/2014/main" id="{A9D24C25-4597-4D4E-B492-DFE9DFE8E27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802874" y="6389710"/>
            <a:ext cx="274320" cy="27432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4310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A0996-B3EC-49C3-AEA1-71CA8C0228B8}"/>
              </a:ext>
            </a:extLst>
          </p:cNvPr>
          <p:cNvSpPr>
            <a:spLocks noGrp="1"/>
          </p:cNvSpPr>
          <p:nvPr>
            <p:ph type="title"/>
          </p:nvPr>
        </p:nvSpPr>
        <p:spPr/>
        <p:txBody>
          <a:bodyPr/>
          <a:lstStyle/>
          <a:p>
            <a:r>
              <a:rPr lang="en-IN" dirty="0"/>
              <a:t>Advanced Analytics for </a:t>
            </a:r>
            <a:br>
              <a:rPr lang="en-IN" dirty="0"/>
            </a:br>
            <a:r>
              <a:rPr lang="en-IN" dirty="0"/>
              <a:t>Real Time Decision Making</a:t>
            </a:r>
          </a:p>
        </p:txBody>
      </p:sp>
      <p:pic>
        <p:nvPicPr>
          <p:cNvPr id="7" name="Picture 6">
            <a:extLst>
              <a:ext uri="{FF2B5EF4-FFF2-40B4-BE49-F238E27FC236}">
                <a16:creationId xmlns:a16="http://schemas.microsoft.com/office/drawing/2014/main" id="{7DE066A1-3659-4EDD-A018-1C07A43A41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28251" y="-16221"/>
            <a:ext cx="1127357" cy="797171"/>
          </a:xfrm>
          <a:prstGeom prst="rect">
            <a:avLst/>
          </a:prstGeom>
        </p:spPr>
      </p:pic>
    </p:spTree>
    <p:extLst>
      <p:ext uri="{BB962C8B-B14F-4D97-AF65-F5344CB8AC3E}">
        <p14:creationId xmlns:p14="http://schemas.microsoft.com/office/powerpoint/2010/main" val="1125863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846FD-8FF7-4368-9B8B-1B2DB193CB67}"/>
              </a:ext>
            </a:extLst>
          </p:cNvPr>
          <p:cNvSpPr>
            <a:spLocks noGrp="1"/>
          </p:cNvSpPr>
          <p:nvPr>
            <p:ph type="title"/>
          </p:nvPr>
        </p:nvSpPr>
        <p:spPr/>
        <p:txBody>
          <a:bodyPr/>
          <a:lstStyle/>
          <a:p>
            <a:r>
              <a:rPr lang="en-IN" dirty="0"/>
              <a:t>About LatentView</a:t>
            </a:r>
          </a:p>
        </p:txBody>
      </p:sp>
      <p:sp>
        <p:nvSpPr>
          <p:cNvPr id="4" name="Slide Number Placeholder 3">
            <a:extLst>
              <a:ext uri="{FF2B5EF4-FFF2-40B4-BE49-F238E27FC236}">
                <a16:creationId xmlns:a16="http://schemas.microsoft.com/office/drawing/2014/main" id="{099D1821-1175-423E-930D-AA3425CCEE70}"/>
              </a:ext>
            </a:extLst>
          </p:cNvPr>
          <p:cNvSpPr>
            <a:spLocks noGrp="1"/>
          </p:cNvSpPr>
          <p:nvPr>
            <p:ph type="sldNum" sz="quarter" idx="4294967295"/>
          </p:nvPr>
        </p:nvSpPr>
        <p:spPr>
          <a:xfrm>
            <a:off x="9448800" y="6356350"/>
            <a:ext cx="2743200" cy="365125"/>
          </a:xfrm>
        </p:spPr>
        <p:txBody>
          <a:bodyPr/>
          <a:lstStyle/>
          <a:p>
            <a:fld id="{70B2C2F8-CC18-47EA-B40B-1FF889930AA6}" type="slidenum">
              <a:rPr lang="en-US" smtClean="0">
                <a:solidFill>
                  <a:prstClr val="black">
                    <a:tint val="75000"/>
                  </a:prstClr>
                </a:solidFill>
              </a:rPr>
              <a:pPr/>
              <a:t>3</a:t>
            </a:fld>
            <a:endParaRPr lang="en-US" dirty="0">
              <a:solidFill>
                <a:prstClr val="black">
                  <a:tint val="75000"/>
                </a:prstClr>
              </a:solidFill>
            </a:endParaRPr>
          </a:p>
        </p:txBody>
      </p:sp>
      <p:pic>
        <p:nvPicPr>
          <p:cNvPr id="7" name="Picture 6">
            <a:extLst>
              <a:ext uri="{FF2B5EF4-FFF2-40B4-BE49-F238E27FC236}">
                <a16:creationId xmlns:a16="http://schemas.microsoft.com/office/drawing/2014/main" id="{7DE066A1-3659-4EDD-A018-1C07A43A41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28251" y="-16221"/>
            <a:ext cx="1127357" cy="797171"/>
          </a:xfrm>
          <a:prstGeom prst="rect">
            <a:avLst/>
          </a:prstGeom>
        </p:spPr>
      </p:pic>
    </p:spTree>
    <p:extLst>
      <p:ext uri="{BB962C8B-B14F-4D97-AF65-F5344CB8AC3E}">
        <p14:creationId xmlns:p14="http://schemas.microsoft.com/office/powerpoint/2010/main" val="22356142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11EA2F08-B3C0-478E-A3D2-92F0E0130DFD}"/>
              </a:ext>
            </a:extLst>
          </p:cNvPr>
          <p:cNvSpPr/>
          <p:nvPr/>
        </p:nvSpPr>
        <p:spPr>
          <a:xfrm>
            <a:off x="8157031" y="994844"/>
            <a:ext cx="3348000" cy="511573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Rounded Corners 26">
            <a:extLst>
              <a:ext uri="{FF2B5EF4-FFF2-40B4-BE49-F238E27FC236}">
                <a16:creationId xmlns:a16="http://schemas.microsoft.com/office/drawing/2014/main" id="{86ACDAD3-FD3E-4270-9788-A7D81A97E494}"/>
              </a:ext>
            </a:extLst>
          </p:cNvPr>
          <p:cNvSpPr/>
          <p:nvPr/>
        </p:nvSpPr>
        <p:spPr>
          <a:xfrm>
            <a:off x="4306134" y="994844"/>
            <a:ext cx="3348000" cy="511573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F16565B8-07CE-43FC-933E-5369F4BAD717}"/>
              </a:ext>
            </a:extLst>
          </p:cNvPr>
          <p:cNvSpPr/>
          <p:nvPr/>
        </p:nvSpPr>
        <p:spPr>
          <a:xfrm>
            <a:off x="8175031" y="2628043"/>
            <a:ext cx="3330000" cy="55773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15550EAC-982E-4AAE-99B6-B3FC0F1045A5}"/>
              </a:ext>
            </a:extLst>
          </p:cNvPr>
          <p:cNvSpPr/>
          <p:nvPr/>
        </p:nvSpPr>
        <p:spPr>
          <a:xfrm>
            <a:off x="4320648" y="2628043"/>
            <a:ext cx="3330000" cy="55773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E6439693-C259-4016-9EF2-22171F5E6877}"/>
              </a:ext>
            </a:extLst>
          </p:cNvPr>
          <p:cNvSpPr/>
          <p:nvPr/>
        </p:nvSpPr>
        <p:spPr>
          <a:xfrm>
            <a:off x="509161" y="994844"/>
            <a:ext cx="3348000" cy="511573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AE9F5EC4-B408-42ED-A7B9-055D78B45B2C}"/>
              </a:ext>
            </a:extLst>
          </p:cNvPr>
          <p:cNvSpPr/>
          <p:nvPr/>
        </p:nvSpPr>
        <p:spPr>
          <a:xfrm>
            <a:off x="527161" y="2628043"/>
            <a:ext cx="3330000" cy="55773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A187F1C0-4E42-4228-9E74-481A8EBF31ED}"/>
              </a:ext>
            </a:extLst>
          </p:cNvPr>
          <p:cNvSpPr>
            <a:spLocks noGrp="1"/>
          </p:cNvSpPr>
          <p:nvPr>
            <p:ph type="title"/>
          </p:nvPr>
        </p:nvSpPr>
        <p:spPr>
          <a:xfrm>
            <a:off x="240544" y="29854"/>
            <a:ext cx="10665021" cy="540000"/>
          </a:xfrm>
        </p:spPr>
        <p:txBody>
          <a:bodyPr/>
          <a:lstStyle/>
          <a:p>
            <a:r>
              <a:rPr lang="en-IN" dirty="0"/>
              <a:t>Advanced Analytics for Real Time Decision Making</a:t>
            </a:r>
          </a:p>
        </p:txBody>
      </p:sp>
      <p:sp>
        <p:nvSpPr>
          <p:cNvPr id="2" name="Slide Number Placeholder 1">
            <a:extLst>
              <a:ext uri="{FF2B5EF4-FFF2-40B4-BE49-F238E27FC236}">
                <a16:creationId xmlns:a16="http://schemas.microsoft.com/office/drawing/2014/main" id="{A217C0BF-4D88-4027-B255-BFBD5B5C36EF}"/>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30</a:t>
            </a:fld>
            <a:endParaRPr lang="en-US" dirty="0">
              <a:solidFill>
                <a:prstClr val="black">
                  <a:tint val="75000"/>
                </a:prstClr>
              </a:solidFill>
            </a:endParaRPr>
          </a:p>
        </p:txBody>
      </p:sp>
      <p:sp>
        <p:nvSpPr>
          <p:cNvPr id="4" name="TextBox 3">
            <a:extLst>
              <a:ext uri="{FF2B5EF4-FFF2-40B4-BE49-F238E27FC236}">
                <a16:creationId xmlns:a16="http://schemas.microsoft.com/office/drawing/2014/main" id="{D2DC0565-4468-42D4-926E-48B68ED246A1}"/>
              </a:ext>
            </a:extLst>
          </p:cNvPr>
          <p:cNvSpPr txBox="1"/>
          <p:nvPr/>
        </p:nvSpPr>
        <p:spPr>
          <a:xfrm>
            <a:off x="725433" y="2594963"/>
            <a:ext cx="2732691" cy="646331"/>
          </a:xfrm>
          <a:prstGeom prst="rect">
            <a:avLst/>
          </a:prstGeom>
          <a:noFill/>
        </p:spPr>
        <p:txBody>
          <a:bodyPr wrap="square" rtlCol="0">
            <a:spAutoFit/>
          </a:bodyPr>
          <a:lstStyle/>
          <a:p>
            <a:pPr algn="ctr"/>
            <a:r>
              <a:rPr lang="en-IN" b="1"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Accuracy vs Latency Trade Off</a:t>
            </a:r>
          </a:p>
        </p:txBody>
      </p:sp>
      <p:sp>
        <p:nvSpPr>
          <p:cNvPr id="6" name="TextBox 5">
            <a:extLst>
              <a:ext uri="{FF2B5EF4-FFF2-40B4-BE49-F238E27FC236}">
                <a16:creationId xmlns:a16="http://schemas.microsoft.com/office/drawing/2014/main" id="{48BC8BAB-ADD1-4B08-8E3E-ED29D4324917}"/>
              </a:ext>
            </a:extLst>
          </p:cNvPr>
          <p:cNvSpPr txBox="1"/>
          <p:nvPr/>
        </p:nvSpPr>
        <p:spPr>
          <a:xfrm>
            <a:off x="4630055" y="2733462"/>
            <a:ext cx="2653476" cy="369332"/>
          </a:xfrm>
          <a:prstGeom prst="rect">
            <a:avLst/>
          </a:prstGeom>
          <a:noFill/>
        </p:spPr>
        <p:txBody>
          <a:bodyPr wrap="square" rtlCol="0">
            <a:spAutoFit/>
          </a:bodyPr>
          <a:lstStyle/>
          <a:p>
            <a:pPr algn="ctr"/>
            <a:r>
              <a:rPr lang="en-IN" b="1"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Data Signal Quality</a:t>
            </a:r>
          </a:p>
        </p:txBody>
      </p:sp>
      <p:sp>
        <p:nvSpPr>
          <p:cNvPr id="7" name="TextBox 6">
            <a:extLst>
              <a:ext uri="{FF2B5EF4-FFF2-40B4-BE49-F238E27FC236}">
                <a16:creationId xmlns:a16="http://schemas.microsoft.com/office/drawing/2014/main" id="{29916F8E-DE55-4923-99A5-290294285001}"/>
              </a:ext>
            </a:extLst>
          </p:cNvPr>
          <p:cNvSpPr txBox="1"/>
          <p:nvPr/>
        </p:nvSpPr>
        <p:spPr>
          <a:xfrm>
            <a:off x="8468808" y="2594963"/>
            <a:ext cx="2838103" cy="646331"/>
          </a:xfrm>
          <a:prstGeom prst="rect">
            <a:avLst/>
          </a:prstGeom>
          <a:noFill/>
        </p:spPr>
        <p:txBody>
          <a:bodyPr wrap="square" rtlCol="0">
            <a:spAutoFit/>
          </a:bodyPr>
          <a:lstStyle/>
          <a:p>
            <a:pPr algn="ctr"/>
            <a:r>
              <a:rPr lang="en-IN" b="1"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Right Technique &amp; Right Metric for Right Data</a:t>
            </a:r>
          </a:p>
        </p:txBody>
      </p:sp>
      <p:sp>
        <p:nvSpPr>
          <p:cNvPr id="5" name="TextBox 4">
            <a:extLst>
              <a:ext uri="{FF2B5EF4-FFF2-40B4-BE49-F238E27FC236}">
                <a16:creationId xmlns:a16="http://schemas.microsoft.com/office/drawing/2014/main" id="{63D311EF-979C-4417-8F75-90D404A5870F}"/>
              </a:ext>
            </a:extLst>
          </p:cNvPr>
          <p:cNvSpPr txBox="1"/>
          <p:nvPr/>
        </p:nvSpPr>
        <p:spPr>
          <a:xfrm>
            <a:off x="2011921" y="2155045"/>
            <a:ext cx="340158" cy="461665"/>
          </a:xfrm>
          <a:prstGeom prst="rect">
            <a:avLst/>
          </a:prstGeom>
          <a:noFill/>
        </p:spPr>
        <p:txBody>
          <a:bodyPr wrap="none" rtlCol="0">
            <a:spAutoFit/>
          </a:bodyPr>
          <a:lstStyle/>
          <a:p>
            <a:r>
              <a:rPr lang="en-IN" sz="2400" b="1" dirty="0">
                <a:solidFill>
                  <a:schemeClr val="bg2">
                    <a:lumMod val="10000"/>
                  </a:schemeClr>
                </a:solidFill>
              </a:rPr>
              <a:t>1</a:t>
            </a:r>
          </a:p>
        </p:txBody>
      </p:sp>
      <p:sp>
        <p:nvSpPr>
          <p:cNvPr id="9" name="TextBox 8">
            <a:extLst>
              <a:ext uri="{FF2B5EF4-FFF2-40B4-BE49-F238E27FC236}">
                <a16:creationId xmlns:a16="http://schemas.microsoft.com/office/drawing/2014/main" id="{1AFB2C3E-75A5-4661-96AB-ECD80629BD15}"/>
              </a:ext>
            </a:extLst>
          </p:cNvPr>
          <p:cNvSpPr txBox="1"/>
          <p:nvPr/>
        </p:nvSpPr>
        <p:spPr>
          <a:xfrm>
            <a:off x="5810055" y="2155045"/>
            <a:ext cx="340158" cy="461665"/>
          </a:xfrm>
          <a:prstGeom prst="rect">
            <a:avLst/>
          </a:prstGeom>
          <a:noFill/>
        </p:spPr>
        <p:txBody>
          <a:bodyPr wrap="none" rtlCol="0">
            <a:spAutoFit/>
          </a:bodyPr>
          <a:lstStyle/>
          <a:p>
            <a:r>
              <a:rPr lang="en-IN" sz="2400" b="1" dirty="0">
                <a:solidFill>
                  <a:schemeClr val="bg2">
                    <a:lumMod val="10000"/>
                  </a:schemeClr>
                </a:solidFill>
              </a:rPr>
              <a:t>2</a:t>
            </a:r>
          </a:p>
        </p:txBody>
      </p:sp>
      <p:sp>
        <p:nvSpPr>
          <p:cNvPr id="10" name="TextBox 9">
            <a:extLst>
              <a:ext uri="{FF2B5EF4-FFF2-40B4-BE49-F238E27FC236}">
                <a16:creationId xmlns:a16="http://schemas.microsoft.com/office/drawing/2014/main" id="{06C1659E-5C1F-4E85-B122-7BEE46D1588E}"/>
              </a:ext>
            </a:extLst>
          </p:cNvPr>
          <p:cNvSpPr txBox="1"/>
          <p:nvPr/>
        </p:nvSpPr>
        <p:spPr>
          <a:xfrm>
            <a:off x="9660952" y="2155045"/>
            <a:ext cx="340158" cy="461665"/>
          </a:xfrm>
          <a:prstGeom prst="rect">
            <a:avLst/>
          </a:prstGeom>
          <a:noFill/>
        </p:spPr>
        <p:txBody>
          <a:bodyPr wrap="none" rtlCol="0">
            <a:spAutoFit/>
          </a:bodyPr>
          <a:lstStyle/>
          <a:p>
            <a:r>
              <a:rPr lang="en-IN" sz="2400" b="1" dirty="0">
                <a:solidFill>
                  <a:schemeClr val="bg2">
                    <a:lumMod val="10000"/>
                  </a:schemeClr>
                </a:solidFill>
              </a:rPr>
              <a:t>3</a:t>
            </a:r>
          </a:p>
        </p:txBody>
      </p:sp>
      <p:grpSp>
        <p:nvGrpSpPr>
          <p:cNvPr id="14" name="Group 13">
            <a:extLst>
              <a:ext uri="{FF2B5EF4-FFF2-40B4-BE49-F238E27FC236}">
                <a16:creationId xmlns:a16="http://schemas.microsoft.com/office/drawing/2014/main" id="{19CC9FCC-9563-42CD-8089-B9940DDF16F0}"/>
              </a:ext>
            </a:extLst>
          </p:cNvPr>
          <p:cNvGrpSpPr/>
          <p:nvPr/>
        </p:nvGrpSpPr>
        <p:grpSpPr>
          <a:xfrm>
            <a:off x="1227993" y="1292733"/>
            <a:ext cx="1910337" cy="638101"/>
            <a:chOff x="1126326" y="1266089"/>
            <a:chExt cx="1910337" cy="638101"/>
          </a:xfrm>
        </p:grpSpPr>
        <p:pic>
          <p:nvPicPr>
            <p:cNvPr id="5122" name="Picture 2" descr="Related image">
              <a:extLst>
                <a:ext uri="{FF2B5EF4-FFF2-40B4-BE49-F238E27FC236}">
                  <a16:creationId xmlns:a16="http://schemas.microsoft.com/office/drawing/2014/main" id="{4B8F60BD-6EE3-4F62-B64C-FD2870334C13}"/>
                </a:ext>
              </a:extLst>
            </p:cNvPr>
            <p:cNvPicPr>
              <a:picLocks noChangeAspect="1" noChangeArrowheads="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126326" y="1266089"/>
              <a:ext cx="638101" cy="638101"/>
            </a:xfrm>
            <a:prstGeom prst="rect">
              <a:avLst/>
            </a:prstGeom>
            <a:noFill/>
            <a:extLst>
              <a:ext uri="{909E8E84-426E-40dd-AFC4-6F175D3DCCD1}">
                <a14:hiddenFill xmlns="" xmlns:a14="http://schemas.microsoft.com/office/drawing/2010/main">
                  <a:solidFill>
                    <a:srgbClr val="FFFFFF"/>
                  </a:solidFill>
                </a14:hiddenFill>
              </a:ext>
            </a:extLst>
          </p:spPr>
        </p:pic>
        <p:pic>
          <p:nvPicPr>
            <p:cNvPr id="5124" name="Picture 4" descr="Image result for latency icon">
              <a:extLst>
                <a:ext uri="{FF2B5EF4-FFF2-40B4-BE49-F238E27FC236}">
                  <a16:creationId xmlns:a16="http://schemas.microsoft.com/office/drawing/2014/main" id="{7D71872D-8B09-45D6-8B3D-F44E1EB718B1}"/>
                </a:ext>
              </a:extLst>
            </p:cNvPr>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398562" y="1266089"/>
              <a:ext cx="638101" cy="479852"/>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3886EAC-B980-48D1-BC30-1A890591CE25}"/>
                </a:ext>
              </a:extLst>
            </p:cNvPr>
            <p:cNvSpPr txBox="1"/>
            <p:nvPr/>
          </p:nvSpPr>
          <p:spPr>
            <a:xfrm>
              <a:off x="1829895" y="1321349"/>
              <a:ext cx="442750" cy="369332"/>
            </a:xfrm>
            <a:prstGeom prst="rect">
              <a:avLst/>
            </a:prstGeom>
            <a:noFill/>
          </p:spPr>
          <p:txBody>
            <a:bodyPr wrap="none" rtlCol="0">
              <a:spAutoFit/>
            </a:bodyPr>
            <a:lstStyle/>
            <a:p>
              <a:r>
                <a:rPr lang="en-IN"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vs.</a:t>
              </a:r>
            </a:p>
          </p:txBody>
        </p:sp>
      </p:grpSp>
      <p:sp>
        <p:nvSpPr>
          <p:cNvPr id="11" name="TextBox 10">
            <a:extLst>
              <a:ext uri="{FF2B5EF4-FFF2-40B4-BE49-F238E27FC236}">
                <a16:creationId xmlns:a16="http://schemas.microsoft.com/office/drawing/2014/main" id="{94D86045-95C7-4AFE-BC70-A4CEA046AE02}"/>
              </a:ext>
            </a:extLst>
          </p:cNvPr>
          <p:cNvSpPr txBox="1"/>
          <p:nvPr/>
        </p:nvSpPr>
        <p:spPr>
          <a:xfrm>
            <a:off x="725434" y="3331902"/>
            <a:ext cx="2757713" cy="1600438"/>
          </a:xfrm>
          <a:prstGeom prst="rect">
            <a:avLst/>
          </a:prstGeom>
          <a:noFill/>
        </p:spPr>
        <p:txBody>
          <a:bodyPr wrap="square" rtlCol="0">
            <a:spAutoFit/>
          </a:bodyPr>
          <a:lstStyle/>
          <a:p>
            <a:pPr marL="171450" indent="-171450">
              <a:buFont typeface="Wingdings" panose="05000000000000000000" pitchFamily="2" charset="2"/>
              <a:buChar char="ü"/>
            </a:pPr>
            <a:r>
              <a:rPr lang="en-IN" sz="14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Accurate and complex models have higher computational need</a:t>
            </a:r>
          </a:p>
          <a:p>
            <a:pPr marL="171450" indent="-171450">
              <a:buFont typeface="Wingdings" panose="05000000000000000000" pitchFamily="2" charset="2"/>
              <a:buChar char="ü"/>
            </a:pPr>
            <a:endParaRPr lang="en-IN" sz="14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Need to balance accuracy with practical considerations around delivery of prediction</a:t>
            </a:r>
          </a:p>
        </p:txBody>
      </p:sp>
      <p:sp>
        <p:nvSpPr>
          <p:cNvPr id="15" name="TextBox 14">
            <a:extLst>
              <a:ext uri="{FF2B5EF4-FFF2-40B4-BE49-F238E27FC236}">
                <a16:creationId xmlns:a16="http://schemas.microsoft.com/office/drawing/2014/main" id="{662110F9-33AF-4CDA-9203-6D072A41162C}"/>
              </a:ext>
            </a:extLst>
          </p:cNvPr>
          <p:cNvSpPr txBox="1"/>
          <p:nvPr/>
        </p:nvSpPr>
        <p:spPr>
          <a:xfrm>
            <a:off x="8468808" y="3409067"/>
            <a:ext cx="2757713" cy="1815882"/>
          </a:xfrm>
          <a:prstGeom prst="rect">
            <a:avLst/>
          </a:prstGeom>
          <a:noFill/>
        </p:spPr>
        <p:txBody>
          <a:bodyPr wrap="square" rtlCol="0">
            <a:spAutoFit/>
          </a:bodyPr>
          <a:lstStyle/>
          <a:p>
            <a:pPr marL="171450" indent="-171450">
              <a:buFont typeface="Wingdings" panose="05000000000000000000" pitchFamily="2" charset="2"/>
              <a:buChar char="ü"/>
            </a:pPr>
            <a:r>
              <a:rPr lang="en-IN" sz="14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Each model has specific data / feature requirements, specific algorithms and might require separate metrics</a:t>
            </a:r>
          </a:p>
          <a:p>
            <a:pPr marL="171450" indent="-171450">
              <a:buFont typeface="Wingdings" panose="05000000000000000000" pitchFamily="2" charset="2"/>
              <a:buChar char="ü"/>
            </a:pPr>
            <a:endParaRPr lang="en-IN" sz="14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Utilitarian power trumps predictive power when selecting models</a:t>
            </a:r>
          </a:p>
        </p:txBody>
      </p:sp>
      <p:sp>
        <p:nvSpPr>
          <p:cNvPr id="16" name="TextBox 15">
            <a:extLst>
              <a:ext uri="{FF2B5EF4-FFF2-40B4-BE49-F238E27FC236}">
                <a16:creationId xmlns:a16="http://schemas.microsoft.com/office/drawing/2014/main" id="{5AC98B9E-EEFD-4DD5-B16F-1467D29B1405}"/>
              </a:ext>
            </a:extLst>
          </p:cNvPr>
          <p:cNvSpPr txBox="1"/>
          <p:nvPr/>
        </p:nvSpPr>
        <p:spPr>
          <a:xfrm>
            <a:off x="4525818" y="3400246"/>
            <a:ext cx="2757713" cy="2246769"/>
          </a:xfrm>
          <a:prstGeom prst="rect">
            <a:avLst/>
          </a:prstGeom>
          <a:noFill/>
        </p:spPr>
        <p:txBody>
          <a:bodyPr wrap="square" rtlCol="0">
            <a:spAutoFit/>
          </a:bodyPr>
          <a:lstStyle/>
          <a:p>
            <a:pPr marL="171450" indent="-171450">
              <a:buFont typeface="Wingdings" panose="05000000000000000000" pitchFamily="2" charset="2"/>
              <a:buChar char="ü"/>
            </a:pPr>
            <a:r>
              <a:rPr lang="en-IN" sz="14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Quality of input data is more important than complex techniques</a:t>
            </a:r>
          </a:p>
          <a:p>
            <a:pPr marL="171450" indent="-171450">
              <a:buFont typeface="Wingdings" panose="05000000000000000000" pitchFamily="2" charset="2"/>
              <a:buChar char="ü"/>
            </a:pPr>
            <a:endParaRPr lang="en-IN" sz="14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Combine &amp; modify existing features to create new human understandable features</a:t>
            </a:r>
          </a:p>
          <a:p>
            <a:pPr marL="171450" indent="-171450">
              <a:buFont typeface="Wingdings" panose="05000000000000000000" pitchFamily="2" charset="2"/>
              <a:buChar char="ü"/>
            </a:pPr>
            <a:endParaRPr lang="en-IN" sz="14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Leverage feature interactions to improve signals</a:t>
            </a:r>
          </a:p>
        </p:txBody>
      </p:sp>
      <p:pic>
        <p:nvPicPr>
          <p:cNvPr id="13" name="Picture 12">
            <a:extLst>
              <a:ext uri="{FF2B5EF4-FFF2-40B4-BE49-F238E27FC236}">
                <a16:creationId xmlns:a16="http://schemas.microsoft.com/office/drawing/2014/main" id="{F1727ADC-DBF0-469D-824C-6BF339F65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3420" y="1267554"/>
            <a:ext cx="713429" cy="688459"/>
          </a:xfrm>
          <a:prstGeom prst="rect">
            <a:avLst/>
          </a:prstGeom>
        </p:spPr>
      </p:pic>
      <p:grpSp>
        <p:nvGrpSpPr>
          <p:cNvPr id="12" name="Group 11">
            <a:extLst>
              <a:ext uri="{FF2B5EF4-FFF2-40B4-BE49-F238E27FC236}">
                <a16:creationId xmlns:a16="http://schemas.microsoft.com/office/drawing/2014/main" id="{C58C216B-AFDF-4CAA-8666-E69E2E386ECB}"/>
              </a:ext>
            </a:extLst>
          </p:cNvPr>
          <p:cNvGrpSpPr/>
          <p:nvPr/>
        </p:nvGrpSpPr>
        <p:grpSpPr>
          <a:xfrm>
            <a:off x="8984057" y="1272360"/>
            <a:ext cx="1693948" cy="678846"/>
            <a:chOff x="8982358" y="1259275"/>
            <a:chExt cx="1693948" cy="678846"/>
          </a:xfrm>
        </p:grpSpPr>
        <p:pic>
          <p:nvPicPr>
            <p:cNvPr id="5126" name="Picture 6" descr="Image result for technique icon">
              <a:extLst>
                <a:ext uri="{FF2B5EF4-FFF2-40B4-BE49-F238E27FC236}">
                  <a16:creationId xmlns:a16="http://schemas.microsoft.com/office/drawing/2014/main" id="{9955E349-BD08-40B3-98CF-7F61F14FCC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21" t="18319" r="21068" b="27847"/>
            <a:stretch/>
          </p:blipFill>
          <p:spPr bwMode="auto">
            <a:xfrm>
              <a:off x="9008348" y="1259275"/>
              <a:ext cx="611336" cy="571249"/>
            </a:xfrm>
            <a:prstGeom prst="rect">
              <a:avLst/>
            </a:prstGeom>
            <a:noFill/>
            <a:extLst>
              <a:ext uri="{909E8E84-426E-40dd-AFC4-6F175D3DCCD1}">
                <a14:hiddenFill xmlns="" xmlns:a14="http://schemas.microsoft.com/office/drawing/2010/main">
                  <a:solidFill>
                    <a:srgbClr val="FFFFFF"/>
                  </a:solidFill>
                </a14:hiddenFill>
              </a:ext>
            </a:extLst>
          </p:spPr>
        </p:pic>
        <p:pic>
          <p:nvPicPr>
            <p:cNvPr id="5130" name="Picture 10" descr="Image result for database icon">
              <a:extLst>
                <a:ext uri="{FF2B5EF4-FFF2-40B4-BE49-F238E27FC236}">
                  <a16:creationId xmlns:a16="http://schemas.microsoft.com/office/drawing/2014/main" id="{D9C4BBE0-CCB0-4E61-B2DC-CBDA46DFA2C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56474" y="1324753"/>
              <a:ext cx="440292" cy="440292"/>
            </a:xfrm>
            <a:prstGeom prst="rect">
              <a:avLst/>
            </a:prstGeom>
            <a:noFill/>
            <a:extLst>
              <a:ext uri="{909E8E84-426E-40dd-AFC4-6F175D3DCCD1}">
                <a14:hiddenFill xmlns="" xmlns:a14="http://schemas.microsoft.com/office/drawing/2010/main">
                  <a:solidFill>
                    <a:srgbClr val="FFFFFF"/>
                  </a:solidFill>
                </a14:hiddenFill>
              </a:ext>
            </a:extLst>
          </p:spPr>
        </p:pic>
        <p:pic>
          <p:nvPicPr>
            <p:cNvPr id="5132" name="Picture 12" descr="Related image">
              <a:extLst>
                <a:ext uri="{FF2B5EF4-FFF2-40B4-BE49-F238E27FC236}">
                  <a16:creationId xmlns:a16="http://schemas.microsoft.com/office/drawing/2014/main" id="{0401AFC1-A475-4907-83D5-31563CF754D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10781" y="1390684"/>
              <a:ext cx="308429" cy="308429"/>
            </a:xfrm>
            <a:prstGeom prst="rect">
              <a:avLst/>
            </a:prstGeom>
            <a:noFill/>
            <a:extLst>
              <a:ext uri="{909E8E84-426E-40dd-AFC4-6F175D3DCCD1}">
                <a14:hiddenFill xmlns="" xmlns:a14="http://schemas.microsoft.com/office/drawing/2010/main">
                  <a:solidFill>
                    <a:srgbClr val="FFFFFF"/>
                  </a:solidFill>
                </a14:hiddenFill>
              </a:ext>
            </a:extLst>
          </p:spPr>
        </p:pic>
        <p:pic>
          <p:nvPicPr>
            <p:cNvPr id="5134" name="Picture 14" descr="Image result for tick icon">
              <a:extLst>
                <a:ext uri="{FF2B5EF4-FFF2-40B4-BE49-F238E27FC236}">
                  <a16:creationId xmlns:a16="http://schemas.microsoft.com/office/drawing/2014/main" id="{E0F8E37F-F14D-4B78-A545-516BE80F020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2358" y="1496980"/>
              <a:ext cx="449106" cy="441141"/>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14" descr="Image result for tick icon">
              <a:extLst>
                <a:ext uri="{FF2B5EF4-FFF2-40B4-BE49-F238E27FC236}">
                  <a16:creationId xmlns:a16="http://schemas.microsoft.com/office/drawing/2014/main" id="{3ABDB354-A4B6-4643-AF6E-2D86A3BC657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45674" y="1495160"/>
              <a:ext cx="449106" cy="441141"/>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14" descr="Image result for tick icon">
              <a:extLst>
                <a:ext uri="{FF2B5EF4-FFF2-40B4-BE49-F238E27FC236}">
                  <a16:creationId xmlns:a16="http://schemas.microsoft.com/office/drawing/2014/main" id="{B91FF17A-D252-41EE-B3FA-D5A7A0D39BA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27200" y="1495160"/>
              <a:ext cx="449106" cy="441141"/>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169206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3CBB0-1EE5-402E-BA2E-835F06E94F27}"/>
              </a:ext>
            </a:extLst>
          </p:cNvPr>
          <p:cNvSpPr>
            <a:spLocks noGrp="1"/>
          </p:cNvSpPr>
          <p:nvPr>
            <p:ph type="title"/>
          </p:nvPr>
        </p:nvSpPr>
        <p:spPr/>
        <p:txBody>
          <a:bodyPr/>
          <a:lstStyle/>
          <a:p>
            <a:r>
              <a:rPr lang="en-IN" dirty="0"/>
              <a:t>Case Study in Detail: </a:t>
            </a:r>
            <a:br>
              <a:rPr lang="en-IN" dirty="0"/>
            </a:br>
            <a:r>
              <a:rPr lang="en-IN" dirty="0"/>
              <a:t>Shopzilla – Algorithmic Bidding</a:t>
            </a:r>
          </a:p>
        </p:txBody>
      </p:sp>
    </p:spTree>
    <p:extLst>
      <p:ext uri="{BB962C8B-B14F-4D97-AF65-F5344CB8AC3E}">
        <p14:creationId xmlns:p14="http://schemas.microsoft.com/office/powerpoint/2010/main" val="3561160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B1D1B-4F63-496C-A25A-07FB1E30B704}"/>
              </a:ext>
            </a:extLst>
          </p:cNvPr>
          <p:cNvSpPr>
            <a:spLocks noGrp="1"/>
          </p:cNvSpPr>
          <p:nvPr>
            <p:ph type="title"/>
          </p:nvPr>
        </p:nvSpPr>
        <p:spPr/>
        <p:txBody>
          <a:bodyPr/>
          <a:lstStyle/>
          <a:p>
            <a:r>
              <a:rPr lang="en-IN" dirty="0"/>
              <a:t>Context: High volume, velocity and variety clickstream data</a:t>
            </a:r>
          </a:p>
        </p:txBody>
      </p:sp>
      <p:sp>
        <p:nvSpPr>
          <p:cNvPr id="133" name="Notched Right Arrow 82"/>
          <p:cNvSpPr/>
          <p:nvPr/>
        </p:nvSpPr>
        <p:spPr bwMode="auto">
          <a:xfrm>
            <a:off x="3226096" y="1126104"/>
            <a:ext cx="1371600" cy="274320"/>
          </a:xfrm>
          <a:prstGeom prst="notchedRightArrow">
            <a:avLst>
              <a:gd name="adj1" fmla="val 100000"/>
              <a:gd name="adj2" fmla="val 1997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IN" sz="1000"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IMPACT</a:t>
            </a:r>
            <a:endParaRPr lang="en-US" sz="1000" b="1" kern="0" dirty="0" err="1">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endParaRPr>
          </a:p>
        </p:txBody>
      </p:sp>
      <p:sp>
        <p:nvSpPr>
          <p:cNvPr id="135" name="Notched Right Arrow 50"/>
          <p:cNvSpPr/>
          <p:nvPr/>
        </p:nvSpPr>
        <p:spPr bwMode="auto">
          <a:xfrm>
            <a:off x="1855783" y="1126104"/>
            <a:ext cx="1371600" cy="274320"/>
          </a:xfrm>
          <a:prstGeom prst="notchedRightArrow">
            <a:avLst>
              <a:gd name="adj1" fmla="val 99020"/>
              <a:gd name="adj2" fmla="val 1650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IN" sz="1000"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SOLUTION</a:t>
            </a:r>
            <a:endParaRPr lang="en-US" sz="1000" b="1" kern="0" dirty="0" err="1">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endParaRPr>
          </a:p>
        </p:txBody>
      </p:sp>
      <p:sp>
        <p:nvSpPr>
          <p:cNvPr id="140" name="Flowchart: Merge 139"/>
          <p:cNvSpPr/>
          <p:nvPr/>
        </p:nvSpPr>
        <p:spPr bwMode="auto">
          <a:xfrm flipV="1">
            <a:off x="1115680" y="1441953"/>
            <a:ext cx="137160" cy="137160"/>
          </a:xfrm>
          <a:prstGeom prst="flowChartMerge">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1" name="Notched Right Arrow 82"/>
          <p:cNvSpPr/>
          <p:nvPr/>
        </p:nvSpPr>
        <p:spPr bwMode="auto">
          <a:xfrm>
            <a:off x="498460" y="1126104"/>
            <a:ext cx="1371600" cy="274320"/>
          </a:xfrm>
          <a:prstGeom prst="notchedRightArrow">
            <a:avLst>
              <a:gd name="adj1" fmla="val 100000"/>
              <a:gd name="adj2" fmla="val 25185"/>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lang="en-IN" sz="1000"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BOTTLENECKS</a:t>
            </a:r>
            <a:endParaRPr kumimoji="0" lang="en-US" sz="1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27" name="Rectangle 26"/>
          <p:cNvSpPr/>
          <p:nvPr/>
        </p:nvSpPr>
        <p:spPr>
          <a:xfrm>
            <a:off x="806118" y="4300783"/>
            <a:ext cx="10809818" cy="274320"/>
          </a:xfrm>
          <a:prstGeom prst="rect">
            <a:avLst/>
          </a:prstGeom>
          <a:solidFill>
            <a:srgbClr val="394555"/>
          </a:solidFill>
          <a:ln w="12700" cap="flat" cmpd="sng" algn="ctr">
            <a:noFill/>
            <a:prstDash val="solid"/>
            <a:miter lim="800000"/>
          </a:ln>
          <a:effectLst/>
        </p:spPr>
        <p:txBody>
          <a:bodyPr rtlCol="0" anchor="ctr"/>
          <a:lstStyle/>
          <a:p>
            <a:pPr algn="ctr"/>
            <a:r>
              <a:rPr lang="en-US" kern="0" dirty="0">
                <a:solidFill>
                  <a:srgbClr val="FFFFFF"/>
                </a:solidFill>
                <a:latin typeface="Segoe UI" panose="020B0502040204020203" pitchFamily="34" charset="0"/>
                <a:ea typeface="Segoe UI" panose="020B0502040204020203" pitchFamily="34" charset="0"/>
                <a:cs typeface="Segoe UI" panose="020B0502040204020203" pitchFamily="34" charset="0"/>
              </a:rPr>
              <a:t>Bottlenecks / Challenges in previous state</a:t>
            </a:r>
          </a:p>
        </p:txBody>
      </p:sp>
      <p:pic>
        <p:nvPicPr>
          <p:cNvPr id="22" name="Picture 21">
            <a:extLst>
              <a:ext uri="{FF2B5EF4-FFF2-40B4-BE49-F238E27FC236}">
                <a16:creationId xmlns:a16="http://schemas.microsoft.com/office/drawing/2014/main" id="{39C5569B-70E2-40B1-9C8B-CF8A2DC1D5C0}"/>
              </a:ext>
            </a:extLst>
          </p:cNvPr>
          <p:cNvPicPr>
            <a:picLocks noChangeAspect="1"/>
          </p:cNvPicPr>
          <p:nvPr/>
        </p:nvPicPr>
        <p:blipFill>
          <a:blip r:embed="rId2"/>
          <a:stretch>
            <a:fillRect/>
          </a:stretch>
        </p:blipFill>
        <p:spPr>
          <a:xfrm>
            <a:off x="934134" y="1931335"/>
            <a:ext cx="8915400" cy="2421534"/>
          </a:xfrm>
          <a:prstGeom prst="rect">
            <a:avLst/>
          </a:prstGeom>
        </p:spPr>
      </p:pic>
      <p:sp>
        <p:nvSpPr>
          <p:cNvPr id="25" name="Rectangle 24">
            <a:extLst>
              <a:ext uri="{FF2B5EF4-FFF2-40B4-BE49-F238E27FC236}">
                <a16:creationId xmlns:a16="http://schemas.microsoft.com/office/drawing/2014/main" id="{5F1C8CBB-B689-4FA3-883A-3C668780D675}"/>
              </a:ext>
            </a:extLst>
          </p:cNvPr>
          <p:cNvSpPr/>
          <p:nvPr/>
        </p:nvSpPr>
        <p:spPr>
          <a:xfrm>
            <a:off x="806118" y="4584319"/>
            <a:ext cx="10809818" cy="1384995"/>
          </a:xfrm>
          <a:prstGeom prst="rect">
            <a:avLst/>
          </a:prstGeom>
        </p:spPr>
        <p:txBody>
          <a:bodyPr wrap="square">
            <a:spAutoFit/>
          </a:bodyPr>
          <a:lstStyle/>
          <a:p>
            <a:pPr algn="just">
              <a:defRPr/>
            </a:pPr>
            <a:r>
              <a:rPr lang="en-IN" sz="1400" i="1" kern="0" dirty="0">
                <a:solidFill>
                  <a:srgbClr val="B1600F"/>
                </a:solidFill>
                <a:latin typeface="Segoe UI" panose="020B0502040204020203" pitchFamily="34" charset="0"/>
                <a:ea typeface="Segoe UI" panose="020B0502040204020203" pitchFamily="34" charset="0"/>
                <a:cs typeface="Segoe UI" panose="020B0502040204020203" pitchFamily="34" charset="0"/>
              </a:rPr>
              <a:t>Dynamic: </a:t>
            </a:r>
            <a:r>
              <a:rPr lang="en-IN" sz="14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Keyword “worth” changes by the day, necessitating solution that can dynamically predict bids</a:t>
            </a:r>
          </a:p>
          <a:p>
            <a:pPr algn="just">
              <a:defRPr/>
            </a:pPr>
            <a:endParaRPr lang="en-IN" sz="1400" i="1" kern="0" dirty="0">
              <a:solidFill>
                <a:srgbClr val="B1600F"/>
              </a:solidFill>
              <a:latin typeface="Segoe UI" panose="020B0502040204020203" pitchFamily="34" charset="0"/>
              <a:ea typeface="Segoe UI" panose="020B0502040204020203" pitchFamily="34" charset="0"/>
              <a:cs typeface="Segoe UI" panose="020B0502040204020203" pitchFamily="34" charset="0"/>
            </a:endParaRPr>
          </a:p>
          <a:p>
            <a:pPr algn="just">
              <a:defRPr/>
            </a:pPr>
            <a:r>
              <a:rPr lang="en-IN" sz="1400" i="1" kern="0" dirty="0">
                <a:solidFill>
                  <a:srgbClr val="B1600F"/>
                </a:solidFill>
                <a:latin typeface="Segoe UI" panose="020B0502040204020203" pitchFamily="34" charset="0"/>
                <a:ea typeface="Segoe UI" panose="020B0502040204020203" pitchFamily="34" charset="0"/>
                <a:cs typeface="Segoe UI" panose="020B0502040204020203" pitchFamily="34" charset="0"/>
              </a:rPr>
              <a:t>Volume: </a:t>
            </a:r>
            <a:r>
              <a:rPr lang="en-IN" sz="14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500 million keywords, billions of daily clicks, 3 geographies, 11 web properties</a:t>
            </a:r>
          </a:p>
          <a:p>
            <a:pPr algn="just">
              <a:defRPr/>
            </a:pPr>
            <a:endParaRPr lang="en-IN" sz="14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endParaRPr>
          </a:p>
          <a:p>
            <a:pPr algn="just">
              <a:defRPr/>
            </a:pPr>
            <a:r>
              <a:rPr lang="en-IN" sz="1400" i="1" kern="0" dirty="0">
                <a:solidFill>
                  <a:srgbClr val="B1600F"/>
                </a:solidFill>
                <a:latin typeface="Segoe UI" panose="020B0502040204020203" pitchFamily="34" charset="0"/>
                <a:ea typeface="Segoe UI" panose="020B0502040204020203" pitchFamily="34" charset="0"/>
                <a:cs typeface="Segoe UI" panose="020B0502040204020203" pitchFamily="34" charset="0"/>
              </a:rPr>
              <a:t>Process:</a:t>
            </a:r>
            <a:r>
              <a:rPr lang="en-IN" sz="14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 Manual and inconsistent process increases business risk</a:t>
            </a:r>
          </a:p>
          <a:p>
            <a:pPr marL="171450" indent="-171450" algn="just">
              <a:buFont typeface="Calibri" panose="020F0502020204030204" pitchFamily="34" charset="0"/>
              <a:buChar char="»"/>
              <a:defRPr/>
            </a:pPr>
            <a:endParaRPr lang="en-IN" sz="14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6" name="Rectangle 25">
            <a:extLst>
              <a:ext uri="{FF2B5EF4-FFF2-40B4-BE49-F238E27FC236}">
                <a16:creationId xmlns:a16="http://schemas.microsoft.com/office/drawing/2014/main" id="{20D9C5E5-79A7-4F63-A674-B24D6215C656}"/>
              </a:ext>
            </a:extLst>
          </p:cNvPr>
          <p:cNvSpPr/>
          <p:nvPr/>
        </p:nvSpPr>
        <p:spPr>
          <a:xfrm>
            <a:off x="850102" y="1618412"/>
            <a:ext cx="10765834" cy="331211"/>
          </a:xfrm>
          <a:prstGeom prst="rect">
            <a:avLst/>
          </a:prstGeom>
          <a:solidFill>
            <a:srgbClr val="394555"/>
          </a:solidFill>
          <a:ln w="12700" cap="flat" cmpd="sng" algn="ctr">
            <a:noFill/>
            <a:prstDash val="solid"/>
            <a:miter lim="800000"/>
          </a:ln>
          <a:effectLst/>
        </p:spPr>
        <p:txBody>
          <a:bodyPr rtlCol="0" anchor="ctr"/>
          <a:lstStyle/>
          <a:p>
            <a:pPr algn="ctr"/>
            <a:r>
              <a:rPr lang="en-US" kern="0" dirty="0">
                <a:solidFill>
                  <a:srgbClr val="FFFFFF"/>
                </a:solidFill>
                <a:latin typeface="Segoe UI" panose="020B0502040204020203" pitchFamily="34" charset="0"/>
                <a:ea typeface="Segoe UI" panose="020B0502040204020203" pitchFamily="34" charset="0"/>
                <a:cs typeface="Segoe UI" panose="020B0502040204020203" pitchFamily="34" charset="0"/>
              </a:rPr>
              <a:t>Business Model</a:t>
            </a:r>
          </a:p>
        </p:txBody>
      </p:sp>
      <p:sp>
        <p:nvSpPr>
          <p:cNvPr id="3" name="Slide Number Placeholder 2">
            <a:extLst>
              <a:ext uri="{FF2B5EF4-FFF2-40B4-BE49-F238E27FC236}">
                <a16:creationId xmlns:a16="http://schemas.microsoft.com/office/drawing/2014/main" id="{6ECA1F71-24EB-4689-B4A5-87FE03BD4E39}"/>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32</a:t>
            </a:fld>
            <a:endParaRPr lang="en-US" dirty="0">
              <a:solidFill>
                <a:prstClr val="black">
                  <a:tint val="75000"/>
                </a:prstClr>
              </a:solidFill>
            </a:endParaRPr>
          </a:p>
        </p:txBody>
      </p:sp>
    </p:spTree>
    <p:extLst>
      <p:ext uri="{BB962C8B-B14F-4D97-AF65-F5344CB8AC3E}">
        <p14:creationId xmlns:p14="http://schemas.microsoft.com/office/powerpoint/2010/main" val="345228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296E-9884-41CB-80F4-2BB365CF37BB}"/>
              </a:ext>
            </a:extLst>
          </p:cNvPr>
          <p:cNvSpPr>
            <a:spLocks noGrp="1"/>
          </p:cNvSpPr>
          <p:nvPr>
            <p:ph type="title"/>
          </p:nvPr>
        </p:nvSpPr>
        <p:spPr/>
        <p:txBody>
          <a:bodyPr/>
          <a:lstStyle/>
          <a:p>
            <a:r>
              <a:rPr lang="en-IN" dirty="0"/>
              <a:t>Leveraging the right modeling techniques</a:t>
            </a:r>
          </a:p>
        </p:txBody>
      </p:sp>
      <p:sp>
        <p:nvSpPr>
          <p:cNvPr id="114" name="Rectangle 113"/>
          <p:cNvSpPr/>
          <p:nvPr/>
        </p:nvSpPr>
        <p:spPr>
          <a:xfrm>
            <a:off x="535181" y="1538905"/>
            <a:ext cx="10656000" cy="338400"/>
          </a:xfrm>
          <a:prstGeom prst="rect">
            <a:avLst/>
          </a:prstGeom>
          <a:solidFill>
            <a:srgbClr val="394555"/>
          </a:solidFill>
          <a:ln w="12700" cap="flat" cmpd="sng" algn="ctr">
            <a:noFill/>
            <a:prstDash val="solid"/>
            <a:miter lim="800000"/>
          </a:ln>
          <a:effectLst/>
        </p:spPr>
        <p:txBody>
          <a:bodyPr rtlCol="0" anchor="ctr"/>
          <a:lstStyle/>
          <a:p>
            <a:pPr algn="ctr"/>
            <a:r>
              <a:rPr lang="en-US" kern="0" dirty="0">
                <a:solidFill>
                  <a:srgbClr val="FFFFFF"/>
                </a:solidFill>
                <a:latin typeface="Segoe UI" panose="020B0502040204020203" pitchFamily="34" charset="0"/>
                <a:ea typeface="Segoe UI" panose="020B0502040204020203" pitchFamily="34" charset="0"/>
                <a:cs typeface="Segoe UI" panose="020B0502040204020203" pitchFamily="34" charset="0"/>
              </a:rPr>
              <a:t>Solution Framework</a:t>
            </a:r>
          </a:p>
        </p:txBody>
      </p:sp>
      <p:sp>
        <p:nvSpPr>
          <p:cNvPr id="44" name="Notched Right Arrow 82"/>
          <p:cNvSpPr/>
          <p:nvPr/>
        </p:nvSpPr>
        <p:spPr bwMode="auto">
          <a:xfrm>
            <a:off x="3278381" y="1107816"/>
            <a:ext cx="1371600" cy="274320"/>
          </a:xfrm>
          <a:prstGeom prst="notchedRightArrow">
            <a:avLst>
              <a:gd name="adj1" fmla="val 100000"/>
              <a:gd name="adj2" fmla="val 1997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IMPACT</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5" name="Notched Right Arrow 50"/>
          <p:cNvSpPr/>
          <p:nvPr/>
        </p:nvSpPr>
        <p:spPr bwMode="auto">
          <a:xfrm>
            <a:off x="535181" y="1107816"/>
            <a:ext cx="1371600" cy="274320"/>
          </a:xfrm>
          <a:prstGeom prst="notchedRightArrow">
            <a:avLst>
              <a:gd name="adj1" fmla="val 99020"/>
              <a:gd name="adj2" fmla="val 1650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BOTTLENECKS</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6" name="Flowchart: Merge 45"/>
          <p:cNvSpPr/>
          <p:nvPr/>
        </p:nvSpPr>
        <p:spPr bwMode="auto">
          <a:xfrm flipV="1">
            <a:off x="2524001" y="1382114"/>
            <a:ext cx="137160" cy="137160"/>
          </a:xfrm>
          <a:prstGeom prst="flowChartMerge">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7" name="Notched Right Arrow 82"/>
          <p:cNvSpPr/>
          <p:nvPr/>
        </p:nvSpPr>
        <p:spPr bwMode="auto">
          <a:xfrm>
            <a:off x="1906781" y="1107816"/>
            <a:ext cx="1371600" cy="274320"/>
          </a:xfrm>
          <a:prstGeom prst="notchedRightArrow">
            <a:avLst>
              <a:gd name="adj1" fmla="val 100000"/>
              <a:gd name="adj2" fmla="val 25185"/>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IN" sz="1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SOLUTION</a:t>
            </a:r>
            <a:endParaRPr kumimoji="0" lang="en-US" sz="1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75B9C924-4360-4E6F-9393-7E93773FBF94}"/>
              </a:ext>
            </a:extLst>
          </p:cNvPr>
          <p:cNvGrpSpPr/>
          <p:nvPr/>
        </p:nvGrpSpPr>
        <p:grpSpPr>
          <a:xfrm>
            <a:off x="6177881" y="3554412"/>
            <a:ext cx="3412204" cy="2954647"/>
            <a:chOff x="6177881" y="3554412"/>
            <a:chExt cx="3412204" cy="2954647"/>
          </a:xfrm>
        </p:grpSpPr>
        <p:sp>
          <p:nvSpPr>
            <p:cNvPr id="49" name="Rounded Rectangle 67">
              <a:extLst>
                <a:ext uri="{FF2B5EF4-FFF2-40B4-BE49-F238E27FC236}">
                  <a16:creationId xmlns:a16="http://schemas.microsoft.com/office/drawing/2014/main" id="{50531FDB-A29A-49EA-9227-158667289160}"/>
                </a:ext>
              </a:extLst>
            </p:cNvPr>
            <p:cNvSpPr/>
            <p:nvPr/>
          </p:nvSpPr>
          <p:spPr bwMode="auto">
            <a:xfrm rot="5400000">
              <a:off x="7596126" y="2589012"/>
              <a:ext cx="880642" cy="2811441"/>
            </a:xfrm>
            <a:prstGeom prst="roundRect">
              <a:avLst>
                <a:gd name="adj" fmla="val 10559"/>
              </a:avLst>
            </a:prstGeom>
            <a:solidFill>
              <a:schemeClr val="accent5">
                <a:lumMod val="60000"/>
                <a:lumOff val="40000"/>
              </a:schemeClr>
            </a:solidFill>
            <a:ln>
              <a:solidFill>
                <a:schemeClr val="accent5">
                  <a:lumMod val="5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vert270" wrap="square" lIns="90000" tIns="46800" rIns="90000" bIns="46800" anchor="ctr"/>
            <a:lstStyle/>
            <a:p>
              <a:pPr algn="ctr">
                <a:defRPr/>
              </a:pPr>
              <a:r>
                <a:rPr lang="en-US" b="1" dirty="0">
                  <a:solidFill>
                    <a:schemeClr val="accent1">
                      <a:lumMod val="50000"/>
                    </a:schemeClr>
                  </a:solidFill>
                  <a:latin typeface="Segoe UI" panose="020B0502040204020203" pitchFamily="34" charset="0"/>
                  <a:ea typeface="Segoe UI" panose="020B0502040204020203" pitchFamily="34" charset="0"/>
                  <a:cs typeface="Segoe UI" panose="020B0502040204020203" pitchFamily="34" charset="0"/>
                </a:rPr>
                <a:t>Estimate Revenue per Click for every keyword</a:t>
              </a:r>
            </a:p>
          </p:txBody>
        </p:sp>
        <p:pic>
          <p:nvPicPr>
            <p:cNvPr id="94" name="Picture 93">
              <a:extLst>
                <a:ext uri="{FF2B5EF4-FFF2-40B4-BE49-F238E27FC236}">
                  <a16:creationId xmlns:a16="http://schemas.microsoft.com/office/drawing/2014/main" id="{EBE11083-FFAA-4A3B-B54B-8EBCBA6160BE}"/>
                </a:ext>
              </a:extLst>
            </p:cNvPr>
            <p:cNvPicPr>
              <a:picLocks noChangeAspect="1"/>
            </p:cNvPicPr>
            <p:nvPr/>
          </p:nvPicPr>
          <p:blipFill>
            <a:blip r:embed="rId3">
              <a:duotone>
                <a:prstClr val="black"/>
                <a:schemeClr val="tx2">
                  <a:tint val="45000"/>
                  <a:satMod val="400000"/>
                </a:schemeClr>
              </a:duotone>
            </a:blip>
            <a:stretch>
              <a:fillRect/>
            </a:stretch>
          </p:blipFill>
          <p:spPr>
            <a:xfrm>
              <a:off x="6177881" y="4579300"/>
              <a:ext cx="3412204" cy="1929759"/>
            </a:xfrm>
            <a:prstGeom prst="rect">
              <a:avLst/>
            </a:prstGeom>
          </p:spPr>
        </p:pic>
      </p:grpSp>
      <p:grpSp>
        <p:nvGrpSpPr>
          <p:cNvPr id="4" name="Group 3">
            <a:extLst>
              <a:ext uri="{FF2B5EF4-FFF2-40B4-BE49-F238E27FC236}">
                <a16:creationId xmlns:a16="http://schemas.microsoft.com/office/drawing/2014/main" id="{648D6734-2E5C-4553-9281-2D1DDE5905FF}"/>
              </a:ext>
            </a:extLst>
          </p:cNvPr>
          <p:cNvGrpSpPr/>
          <p:nvPr/>
        </p:nvGrpSpPr>
        <p:grpSpPr>
          <a:xfrm>
            <a:off x="2805965" y="1900326"/>
            <a:ext cx="3651825" cy="4781006"/>
            <a:chOff x="2805965" y="1900326"/>
            <a:chExt cx="3651825" cy="4781006"/>
          </a:xfrm>
        </p:grpSpPr>
        <p:sp>
          <p:nvSpPr>
            <p:cNvPr id="50" name="Freeform 95">
              <a:extLst>
                <a:ext uri="{FF2B5EF4-FFF2-40B4-BE49-F238E27FC236}">
                  <a16:creationId xmlns:a16="http://schemas.microsoft.com/office/drawing/2014/main" id="{4C2045DA-0969-49B0-AD6D-49D994B26B8D}"/>
                </a:ext>
              </a:extLst>
            </p:cNvPr>
            <p:cNvSpPr/>
            <p:nvPr/>
          </p:nvSpPr>
          <p:spPr bwMode="auto">
            <a:xfrm flipV="1">
              <a:off x="3046841" y="4113732"/>
              <a:ext cx="2711356" cy="1371601"/>
            </a:xfrm>
            <a:custGeom>
              <a:avLst/>
              <a:gdLst>
                <a:gd name="connsiteX0" fmla="*/ 0 w 2711356"/>
                <a:gd name="connsiteY0" fmla="*/ 1371601 h 1371601"/>
                <a:gd name="connsiteX1" fmla="*/ 586854 w 2711356"/>
                <a:gd name="connsiteY1" fmla="*/ 784747 h 1371601"/>
                <a:gd name="connsiteX2" fmla="*/ 1378424 w 2711356"/>
                <a:gd name="connsiteY2" fmla="*/ 266132 h 1371601"/>
                <a:gd name="connsiteX3" fmla="*/ 2129051 w 2711356"/>
                <a:gd name="connsiteY3" fmla="*/ 47768 h 1371601"/>
                <a:gd name="connsiteX4" fmla="*/ 2647666 w 2711356"/>
                <a:gd name="connsiteY4" fmla="*/ 6824 h 1371601"/>
                <a:gd name="connsiteX5" fmla="*/ 2511189 w 2711356"/>
                <a:gd name="connsiteY5" fmla="*/ 6824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1356" h="1371601">
                  <a:moveTo>
                    <a:pt x="0" y="1371601"/>
                  </a:moveTo>
                  <a:cubicBezTo>
                    <a:pt x="178558" y="1170296"/>
                    <a:pt x="357117" y="968992"/>
                    <a:pt x="586854" y="784747"/>
                  </a:cubicBezTo>
                  <a:cubicBezTo>
                    <a:pt x="816591" y="600502"/>
                    <a:pt x="1121391" y="388962"/>
                    <a:pt x="1378424" y="266132"/>
                  </a:cubicBezTo>
                  <a:cubicBezTo>
                    <a:pt x="1635457" y="143302"/>
                    <a:pt x="1917511" y="90986"/>
                    <a:pt x="2129051" y="47768"/>
                  </a:cubicBezTo>
                  <a:cubicBezTo>
                    <a:pt x="2340591" y="4550"/>
                    <a:pt x="2583976" y="13648"/>
                    <a:pt x="2647666" y="6824"/>
                  </a:cubicBezTo>
                  <a:cubicBezTo>
                    <a:pt x="2711356" y="0"/>
                    <a:pt x="2611272" y="3412"/>
                    <a:pt x="2511189" y="6824"/>
                  </a:cubicBezTo>
                </a:path>
              </a:pathLst>
            </a:custGeom>
            <a:solidFill>
              <a:schemeClr val="bg1"/>
            </a:solidFill>
            <a:ln w="9525" cap="flat" cmpd="sng" algn="ctr">
              <a:solidFill>
                <a:srgbClr val="3A3A3A"/>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endParaRPr lang="en-IN" sz="2000">
                <a:latin typeface="Segoe UI" panose="020B0502040204020203" pitchFamily="34" charset="0"/>
                <a:ea typeface="Segoe UI" panose="020B0502040204020203" pitchFamily="34" charset="0"/>
                <a:cs typeface="Segoe UI" panose="020B0502040204020203" pitchFamily="34" charset="0"/>
              </a:endParaRPr>
            </a:p>
          </p:txBody>
        </p:sp>
        <p:sp>
          <p:nvSpPr>
            <p:cNvPr id="51" name="Freeform 91">
              <a:extLst>
                <a:ext uri="{FF2B5EF4-FFF2-40B4-BE49-F238E27FC236}">
                  <a16:creationId xmlns:a16="http://schemas.microsoft.com/office/drawing/2014/main" id="{7CE8FE6A-B32A-4E00-8D40-C6647D273DDE}"/>
                </a:ext>
              </a:extLst>
            </p:cNvPr>
            <p:cNvSpPr/>
            <p:nvPr/>
          </p:nvSpPr>
          <p:spPr bwMode="auto">
            <a:xfrm>
              <a:off x="3052389" y="4099500"/>
              <a:ext cx="2711356" cy="1371601"/>
            </a:xfrm>
            <a:custGeom>
              <a:avLst/>
              <a:gdLst>
                <a:gd name="connsiteX0" fmla="*/ 0 w 2711356"/>
                <a:gd name="connsiteY0" fmla="*/ 1371601 h 1371601"/>
                <a:gd name="connsiteX1" fmla="*/ 586854 w 2711356"/>
                <a:gd name="connsiteY1" fmla="*/ 784747 h 1371601"/>
                <a:gd name="connsiteX2" fmla="*/ 1378424 w 2711356"/>
                <a:gd name="connsiteY2" fmla="*/ 266132 h 1371601"/>
                <a:gd name="connsiteX3" fmla="*/ 2129051 w 2711356"/>
                <a:gd name="connsiteY3" fmla="*/ 47768 h 1371601"/>
                <a:gd name="connsiteX4" fmla="*/ 2647666 w 2711356"/>
                <a:gd name="connsiteY4" fmla="*/ 6824 h 1371601"/>
                <a:gd name="connsiteX5" fmla="*/ 2511189 w 2711356"/>
                <a:gd name="connsiteY5" fmla="*/ 6824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1356" h="1371601">
                  <a:moveTo>
                    <a:pt x="0" y="1371601"/>
                  </a:moveTo>
                  <a:cubicBezTo>
                    <a:pt x="178558" y="1170296"/>
                    <a:pt x="357117" y="968992"/>
                    <a:pt x="586854" y="784747"/>
                  </a:cubicBezTo>
                  <a:cubicBezTo>
                    <a:pt x="816591" y="600502"/>
                    <a:pt x="1121391" y="388962"/>
                    <a:pt x="1378424" y="266132"/>
                  </a:cubicBezTo>
                  <a:cubicBezTo>
                    <a:pt x="1635457" y="143302"/>
                    <a:pt x="1917511" y="90986"/>
                    <a:pt x="2129051" y="47768"/>
                  </a:cubicBezTo>
                  <a:cubicBezTo>
                    <a:pt x="2340591" y="4550"/>
                    <a:pt x="2583976" y="13648"/>
                    <a:pt x="2647666" y="6824"/>
                  </a:cubicBezTo>
                  <a:cubicBezTo>
                    <a:pt x="2711356" y="0"/>
                    <a:pt x="2611272" y="3412"/>
                    <a:pt x="2511189" y="6824"/>
                  </a:cubicBezTo>
                </a:path>
              </a:pathLst>
            </a:custGeom>
            <a:solidFill>
              <a:schemeClr val="bg1"/>
            </a:solidFill>
            <a:ln w="2857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endParaRPr lang="en-IN" sz="2000">
                <a:latin typeface="Segoe UI" panose="020B0502040204020203" pitchFamily="34" charset="0"/>
                <a:ea typeface="Segoe UI" panose="020B0502040204020203" pitchFamily="34" charset="0"/>
                <a:cs typeface="Segoe UI" panose="020B0502040204020203" pitchFamily="34" charset="0"/>
              </a:endParaRPr>
            </a:p>
          </p:txBody>
        </p:sp>
        <p:sp>
          <p:nvSpPr>
            <p:cNvPr id="52" name="Rounded Rectangle 48">
              <a:extLst>
                <a:ext uri="{FF2B5EF4-FFF2-40B4-BE49-F238E27FC236}">
                  <a16:creationId xmlns:a16="http://schemas.microsoft.com/office/drawing/2014/main" id="{AAA3DB33-0609-4466-BC26-93F32A94201E}"/>
                </a:ext>
              </a:extLst>
            </p:cNvPr>
            <p:cNvSpPr/>
            <p:nvPr/>
          </p:nvSpPr>
          <p:spPr bwMode="auto">
            <a:xfrm>
              <a:off x="2818028" y="1900326"/>
              <a:ext cx="3174275" cy="4781006"/>
            </a:xfrm>
            <a:prstGeom prst="roundRect">
              <a:avLst>
                <a:gd name="adj" fmla="val 2599"/>
              </a:avLst>
            </a:prstGeom>
            <a:noFill/>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90000" tIns="46800" rIns="90000" bIns="46800" anchor="ctr"/>
            <a:lstStyle/>
            <a:p>
              <a:pPr>
                <a:defRPr/>
              </a:pPr>
              <a:endParaRPr lang="en-US" sz="2000">
                <a:latin typeface="Segoe UI" panose="020B0502040204020203" pitchFamily="34" charset="0"/>
                <a:ea typeface="Segoe UI" panose="020B0502040204020203" pitchFamily="34" charset="0"/>
                <a:cs typeface="Segoe UI" panose="020B0502040204020203" pitchFamily="34" charset="0"/>
              </a:endParaRPr>
            </a:p>
          </p:txBody>
        </p:sp>
        <p:grpSp>
          <p:nvGrpSpPr>
            <p:cNvPr id="53" name="Group 70">
              <a:extLst>
                <a:ext uri="{FF2B5EF4-FFF2-40B4-BE49-F238E27FC236}">
                  <a16:creationId xmlns:a16="http://schemas.microsoft.com/office/drawing/2014/main" id="{E7B252C1-DD9F-4612-8C02-4E7D87A48EBF}"/>
                </a:ext>
              </a:extLst>
            </p:cNvPr>
            <p:cNvGrpSpPr/>
            <p:nvPr/>
          </p:nvGrpSpPr>
          <p:grpSpPr>
            <a:xfrm>
              <a:off x="3021106" y="3288784"/>
              <a:ext cx="2798597" cy="444139"/>
              <a:chOff x="3174276" y="2730107"/>
              <a:chExt cx="2798597" cy="444139"/>
            </a:xfrm>
          </p:grpSpPr>
          <p:sp>
            <p:nvSpPr>
              <p:cNvPr id="54" name="Rectangle 10">
                <a:extLst>
                  <a:ext uri="{FF2B5EF4-FFF2-40B4-BE49-F238E27FC236}">
                    <a16:creationId xmlns:a16="http://schemas.microsoft.com/office/drawing/2014/main" id="{E7175065-A0AA-4DE5-9021-46E59B08E237}"/>
                  </a:ext>
                </a:extLst>
              </p:cNvPr>
              <p:cNvSpPr>
                <a:spLocks noChangeArrowheads="1"/>
              </p:cNvSpPr>
              <p:nvPr/>
            </p:nvSpPr>
            <p:spPr bwMode="auto">
              <a:xfrm>
                <a:off x="3174276" y="2730107"/>
                <a:ext cx="900111" cy="444139"/>
              </a:xfrm>
              <a:prstGeom prst="rect">
                <a:avLst/>
              </a:prstGeom>
              <a:solidFill>
                <a:schemeClr val="tx2">
                  <a:lumMod val="20000"/>
                  <a:lumOff val="80000"/>
                </a:schemeClr>
              </a:solidFill>
              <a:ln w="9525">
                <a:noFill/>
                <a:miter lim="800000"/>
                <a:headEnd/>
                <a:tailEnd/>
              </a:ln>
            </p:spPr>
            <p:txBody>
              <a:bodyPr lIns="0" tIns="0" rIns="0" bIns="0" anchor="ctr"/>
              <a:lstStyle/>
              <a:p>
                <a:pPr algn="ctr" defTabSz="787400">
                  <a:buSzPct val="120000"/>
                  <a:defRPr/>
                </a:pPr>
                <a:r>
                  <a:rPr lang="en-US" altLang="zh-CN" sz="1100" b="1" kern="0" dirty="0">
                    <a:solidFill>
                      <a:schemeClr val="tx2"/>
                    </a:solidFill>
                    <a:latin typeface="Segoe UI" panose="020B0502040204020203" pitchFamily="34" charset="0"/>
                    <a:ea typeface="Segoe UI" panose="020B0502040204020203" pitchFamily="34" charset="0"/>
                    <a:cs typeface="Segoe UI" panose="020B0502040204020203" pitchFamily="34" charset="0"/>
                  </a:rPr>
                  <a:t>Random</a:t>
                </a:r>
              </a:p>
              <a:p>
                <a:pPr algn="ctr" defTabSz="787400">
                  <a:buSzPct val="120000"/>
                  <a:defRPr/>
                </a:pPr>
                <a:r>
                  <a:rPr lang="en-US" altLang="zh-CN" sz="1100" b="1" kern="0" dirty="0">
                    <a:solidFill>
                      <a:schemeClr val="tx2"/>
                    </a:solidFill>
                    <a:latin typeface="Segoe UI" panose="020B0502040204020203" pitchFamily="34" charset="0"/>
                    <a:ea typeface="Segoe UI" panose="020B0502040204020203" pitchFamily="34" charset="0"/>
                    <a:cs typeface="Segoe UI" panose="020B0502040204020203" pitchFamily="34" charset="0"/>
                  </a:rPr>
                  <a:t>Forest</a:t>
                </a:r>
              </a:p>
            </p:txBody>
          </p:sp>
          <p:sp>
            <p:nvSpPr>
              <p:cNvPr id="55" name="Rectangle 10">
                <a:extLst>
                  <a:ext uri="{FF2B5EF4-FFF2-40B4-BE49-F238E27FC236}">
                    <a16:creationId xmlns:a16="http://schemas.microsoft.com/office/drawing/2014/main" id="{FB992B3D-6723-4A8B-8FC8-5EC6CF827F6D}"/>
                  </a:ext>
                </a:extLst>
              </p:cNvPr>
              <p:cNvSpPr>
                <a:spLocks noChangeArrowheads="1"/>
              </p:cNvSpPr>
              <p:nvPr/>
            </p:nvSpPr>
            <p:spPr bwMode="auto">
              <a:xfrm>
                <a:off x="4123519" y="2730107"/>
                <a:ext cx="900111" cy="444139"/>
              </a:xfrm>
              <a:prstGeom prst="rect">
                <a:avLst/>
              </a:prstGeom>
              <a:solidFill>
                <a:schemeClr val="tx2">
                  <a:lumMod val="20000"/>
                  <a:lumOff val="80000"/>
                </a:schemeClr>
              </a:solidFill>
              <a:ln w="9525">
                <a:noFill/>
                <a:miter lim="800000"/>
                <a:headEnd/>
                <a:tailEnd/>
              </a:ln>
            </p:spPr>
            <p:txBody>
              <a:bodyPr lIns="0" tIns="0" rIns="0" bIns="0" anchor="ctr"/>
              <a:lstStyle/>
              <a:p>
                <a:pPr algn="ctr" defTabSz="787400">
                  <a:buSzPct val="120000"/>
                  <a:defRPr/>
                </a:pPr>
                <a:r>
                  <a:rPr lang="en-US" altLang="zh-CN" sz="1100" b="1" kern="0" dirty="0">
                    <a:solidFill>
                      <a:schemeClr val="tx2"/>
                    </a:solidFill>
                    <a:latin typeface="Segoe UI" panose="020B0502040204020203" pitchFamily="34" charset="0"/>
                    <a:ea typeface="Segoe UI" panose="020B0502040204020203" pitchFamily="34" charset="0"/>
                    <a:cs typeface="Segoe UI" panose="020B0502040204020203" pitchFamily="34" charset="0"/>
                  </a:rPr>
                  <a:t>Neural Networks</a:t>
                </a:r>
              </a:p>
            </p:txBody>
          </p:sp>
          <p:sp>
            <p:nvSpPr>
              <p:cNvPr id="56" name="Rectangle 10">
                <a:extLst>
                  <a:ext uri="{FF2B5EF4-FFF2-40B4-BE49-F238E27FC236}">
                    <a16:creationId xmlns:a16="http://schemas.microsoft.com/office/drawing/2014/main" id="{CAD153E7-1EF3-44AD-9742-093F0680174F}"/>
                  </a:ext>
                </a:extLst>
              </p:cNvPr>
              <p:cNvSpPr>
                <a:spLocks noChangeArrowheads="1"/>
              </p:cNvSpPr>
              <p:nvPr/>
            </p:nvSpPr>
            <p:spPr bwMode="auto">
              <a:xfrm>
                <a:off x="5072762" y="2730107"/>
                <a:ext cx="900111" cy="444139"/>
              </a:xfrm>
              <a:prstGeom prst="rect">
                <a:avLst/>
              </a:prstGeom>
              <a:solidFill>
                <a:schemeClr val="tx2">
                  <a:lumMod val="20000"/>
                  <a:lumOff val="80000"/>
                </a:schemeClr>
              </a:solidFill>
              <a:ln w="9525">
                <a:noFill/>
                <a:miter lim="800000"/>
                <a:headEnd/>
                <a:tailEnd/>
              </a:ln>
            </p:spPr>
            <p:txBody>
              <a:bodyPr lIns="0" tIns="0" rIns="0" bIns="0" anchor="ctr"/>
              <a:lstStyle/>
              <a:p>
                <a:pPr algn="ctr" defTabSz="787400">
                  <a:buSzPct val="120000"/>
                  <a:defRPr/>
                </a:pPr>
                <a:r>
                  <a:rPr lang="en-US" altLang="zh-CN" sz="1100" b="1" kern="0" dirty="0">
                    <a:solidFill>
                      <a:schemeClr val="tx2"/>
                    </a:solidFill>
                    <a:latin typeface="Segoe UI" panose="020B0502040204020203" pitchFamily="34" charset="0"/>
                    <a:ea typeface="Segoe UI" panose="020B0502040204020203" pitchFamily="34" charset="0"/>
                    <a:cs typeface="Segoe UI" panose="020B0502040204020203" pitchFamily="34" charset="0"/>
                  </a:rPr>
                  <a:t>Gradient Boosting</a:t>
                </a:r>
              </a:p>
            </p:txBody>
          </p:sp>
        </p:grpSp>
        <p:sp>
          <p:nvSpPr>
            <p:cNvPr id="57" name="Rectangle 10">
              <a:extLst>
                <a:ext uri="{FF2B5EF4-FFF2-40B4-BE49-F238E27FC236}">
                  <a16:creationId xmlns:a16="http://schemas.microsoft.com/office/drawing/2014/main" id="{50B10313-1B39-41C4-92DF-E59A05B58106}"/>
                </a:ext>
              </a:extLst>
            </p:cNvPr>
            <p:cNvSpPr>
              <a:spLocks noChangeArrowheads="1"/>
            </p:cNvSpPr>
            <p:nvPr/>
          </p:nvSpPr>
          <p:spPr bwMode="auto">
            <a:xfrm>
              <a:off x="3027031" y="2056599"/>
              <a:ext cx="2786744" cy="444139"/>
            </a:xfrm>
            <a:prstGeom prst="rect">
              <a:avLst/>
            </a:prstGeom>
            <a:solidFill>
              <a:schemeClr val="accent1">
                <a:lumMod val="75000"/>
              </a:schemeClr>
            </a:solidFill>
            <a:ln w="9525">
              <a:noFill/>
              <a:miter lim="800000"/>
              <a:headEnd/>
              <a:tailEnd/>
            </a:ln>
          </p:spPr>
          <p:txBody>
            <a:bodyPr lIns="0" tIns="0" rIns="0" bIns="0" anchor="ctr"/>
            <a:lstStyle/>
            <a:p>
              <a:pPr algn="ctr" defTabSz="787400">
                <a:buSzPct val="120000"/>
                <a:defRPr/>
              </a:pPr>
              <a:r>
                <a:rPr lang="en-US" altLang="zh-CN" sz="1100" b="1" kern="0" dirty="0">
                  <a:solidFill>
                    <a:schemeClr val="bg1">
                      <a:lumMod val="95000"/>
                    </a:schemeClr>
                  </a:solidFill>
                  <a:latin typeface="Segoe UI" panose="020B0502040204020203" pitchFamily="34" charset="0"/>
                  <a:ea typeface="Segoe UI" panose="020B0502040204020203" pitchFamily="34" charset="0"/>
                  <a:cs typeface="Segoe UI" panose="020B0502040204020203" pitchFamily="34" charset="0"/>
                </a:rPr>
                <a:t>Decompose RPC into  Granular Modeling Entities</a:t>
              </a:r>
            </a:p>
          </p:txBody>
        </p:sp>
        <p:sp>
          <p:nvSpPr>
            <p:cNvPr id="58" name="Rectangle 10">
              <a:extLst>
                <a:ext uri="{FF2B5EF4-FFF2-40B4-BE49-F238E27FC236}">
                  <a16:creationId xmlns:a16="http://schemas.microsoft.com/office/drawing/2014/main" id="{2C478D43-AAAF-48FC-84CE-A3B81991C21C}"/>
                </a:ext>
              </a:extLst>
            </p:cNvPr>
            <p:cNvSpPr>
              <a:spLocks noChangeArrowheads="1"/>
            </p:cNvSpPr>
            <p:nvPr/>
          </p:nvSpPr>
          <p:spPr bwMode="auto">
            <a:xfrm>
              <a:off x="3027031" y="2657011"/>
              <a:ext cx="2786744" cy="592747"/>
            </a:xfrm>
            <a:prstGeom prst="rect">
              <a:avLst/>
            </a:prstGeom>
            <a:solidFill>
              <a:schemeClr val="accent1">
                <a:lumMod val="75000"/>
              </a:schemeClr>
            </a:solidFill>
            <a:ln w="9525">
              <a:solidFill>
                <a:schemeClr val="tx2"/>
              </a:solidFill>
              <a:miter lim="800000"/>
              <a:headEnd/>
              <a:tailEnd/>
            </a:ln>
          </p:spPr>
          <p:txBody>
            <a:bodyPr lIns="0" tIns="0" rIns="0" bIns="0" anchor="ctr"/>
            <a:lstStyle/>
            <a:p>
              <a:pPr algn="r" defTabSz="787400">
                <a:buSzPct val="120000"/>
                <a:defRPr/>
              </a:pPr>
              <a:endParaRPr lang="en-US" altLang="zh-CN" sz="1100" b="1" kern="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60" name="Rectangle 10">
              <a:extLst>
                <a:ext uri="{FF2B5EF4-FFF2-40B4-BE49-F238E27FC236}">
                  <a16:creationId xmlns:a16="http://schemas.microsoft.com/office/drawing/2014/main" id="{59D22D61-6677-4ACC-A13A-EDC0C85337C8}"/>
                </a:ext>
              </a:extLst>
            </p:cNvPr>
            <p:cNvSpPr>
              <a:spLocks noChangeArrowheads="1"/>
            </p:cNvSpPr>
            <p:nvPr/>
          </p:nvSpPr>
          <p:spPr bwMode="auto">
            <a:xfrm>
              <a:off x="3027031" y="6088670"/>
              <a:ext cx="2786744" cy="444139"/>
            </a:xfrm>
            <a:prstGeom prst="rect">
              <a:avLst/>
            </a:prstGeom>
            <a:solidFill>
              <a:schemeClr val="accent1">
                <a:lumMod val="20000"/>
                <a:lumOff val="80000"/>
              </a:schemeClr>
            </a:solidFill>
            <a:ln w="9525">
              <a:noFill/>
              <a:miter lim="800000"/>
              <a:headEnd/>
              <a:tailEnd/>
            </a:ln>
          </p:spPr>
          <p:txBody>
            <a:bodyPr lIns="0" tIns="0" rIns="0" bIns="0" anchor="ctr"/>
            <a:lstStyle/>
            <a:p>
              <a:pPr algn="ctr" defTabSz="787400">
                <a:buSzPct val="120000"/>
                <a:defRPr/>
              </a:pPr>
              <a:r>
                <a:rPr lang="en-US" altLang="zh-CN" sz="1100" b="1" kern="0" dirty="0">
                  <a:solidFill>
                    <a:schemeClr val="tx2"/>
                  </a:solidFill>
                  <a:latin typeface="Segoe UI" panose="020B0502040204020203" pitchFamily="34" charset="0"/>
                  <a:ea typeface="Segoe UI" panose="020B0502040204020203" pitchFamily="34" charset="0"/>
                  <a:cs typeface="Segoe UI" panose="020B0502040204020203" pitchFamily="34" charset="0"/>
                </a:rPr>
                <a:t>Multiple parameter variations for each Technique</a:t>
              </a:r>
            </a:p>
          </p:txBody>
        </p:sp>
        <p:cxnSp>
          <p:nvCxnSpPr>
            <p:cNvPr id="61" name="Straight Arrow Connector 60">
              <a:extLst>
                <a:ext uri="{FF2B5EF4-FFF2-40B4-BE49-F238E27FC236}">
                  <a16:creationId xmlns:a16="http://schemas.microsoft.com/office/drawing/2014/main" id="{F9D53816-EFBE-4ABB-AA19-BAD01CDF72F6}"/>
                </a:ext>
              </a:extLst>
            </p:cNvPr>
            <p:cNvCxnSpPr/>
            <p:nvPr/>
          </p:nvCxnSpPr>
          <p:spPr bwMode="auto">
            <a:xfrm rot="5400000">
              <a:off x="2177147" y="4624031"/>
              <a:ext cx="1734055" cy="793"/>
            </a:xfrm>
            <a:prstGeom prst="straightConnector1">
              <a:avLst/>
            </a:prstGeom>
            <a:solidFill>
              <a:schemeClr val="accent1"/>
            </a:solidFill>
            <a:ln w="9525" cap="flat" cmpd="sng" algn="ctr">
              <a:solidFill>
                <a:srgbClr val="3A3A3A"/>
              </a:solidFill>
              <a:prstDash val="solid"/>
              <a:round/>
              <a:headEnd type="arrow"/>
              <a:tailEnd type="none"/>
            </a:ln>
            <a:effectLst/>
          </p:spPr>
        </p:cxnSp>
        <p:cxnSp>
          <p:nvCxnSpPr>
            <p:cNvPr id="63" name="Straight Arrow Connector 62">
              <a:extLst>
                <a:ext uri="{FF2B5EF4-FFF2-40B4-BE49-F238E27FC236}">
                  <a16:creationId xmlns:a16="http://schemas.microsoft.com/office/drawing/2014/main" id="{EDA6DA84-58AB-4E5C-9656-ADE3D524F18C}"/>
                </a:ext>
              </a:extLst>
            </p:cNvPr>
            <p:cNvCxnSpPr/>
            <p:nvPr/>
          </p:nvCxnSpPr>
          <p:spPr bwMode="auto">
            <a:xfrm>
              <a:off x="3050616" y="5482475"/>
              <a:ext cx="2920621" cy="1588"/>
            </a:xfrm>
            <a:prstGeom prst="straightConnector1">
              <a:avLst/>
            </a:prstGeom>
            <a:solidFill>
              <a:schemeClr val="accent1"/>
            </a:solidFill>
            <a:ln w="9525" cap="flat" cmpd="sng" algn="ctr">
              <a:solidFill>
                <a:srgbClr val="3A3A3A"/>
              </a:solidFill>
              <a:prstDash val="solid"/>
              <a:round/>
              <a:headEnd type="none"/>
              <a:tailEnd type="arrow"/>
            </a:ln>
            <a:effectLst/>
          </p:spPr>
        </p:cxnSp>
        <p:sp>
          <p:nvSpPr>
            <p:cNvPr id="75" name="TextBox 74">
              <a:extLst>
                <a:ext uri="{FF2B5EF4-FFF2-40B4-BE49-F238E27FC236}">
                  <a16:creationId xmlns:a16="http://schemas.microsoft.com/office/drawing/2014/main" id="{82C08F68-3795-4ED0-9877-D9ADF51AFC06}"/>
                </a:ext>
              </a:extLst>
            </p:cNvPr>
            <p:cNvSpPr txBox="1"/>
            <p:nvPr/>
          </p:nvSpPr>
          <p:spPr>
            <a:xfrm>
              <a:off x="3767901" y="5496708"/>
              <a:ext cx="1351128" cy="276999"/>
            </a:xfrm>
            <a:prstGeom prst="rect">
              <a:avLst/>
            </a:prstGeom>
            <a:noFill/>
          </p:spPr>
          <p:txBody>
            <a:bodyPr wrap="square" rtlCol="0">
              <a:spAutoFit/>
            </a:bodyPr>
            <a:lstStyle/>
            <a:p>
              <a:pPr algn="ctr"/>
              <a:r>
                <a:rPr lang="en-US" sz="1200" dirty="0">
                  <a:solidFill>
                    <a:srgbClr val="3A3A3A"/>
                  </a:solidFill>
                  <a:latin typeface="Segoe UI" panose="020B0502040204020203" pitchFamily="34" charset="0"/>
                  <a:ea typeface="Segoe UI" panose="020B0502040204020203" pitchFamily="34" charset="0"/>
                  <a:cs typeface="Segoe UI" panose="020B0502040204020203" pitchFamily="34" charset="0"/>
                </a:rPr>
                <a:t>Clicks</a:t>
              </a:r>
              <a:endParaRPr lang="en-IN" sz="1200" dirty="0">
                <a:solidFill>
                  <a:srgbClr val="3A3A3A"/>
                </a:solidFill>
                <a:latin typeface="Segoe UI" panose="020B0502040204020203" pitchFamily="34" charset="0"/>
                <a:ea typeface="Segoe UI" panose="020B0502040204020203" pitchFamily="34" charset="0"/>
                <a:cs typeface="Segoe UI" panose="020B0502040204020203" pitchFamily="34" charset="0"/>
              </a:endParaRPr>
            </a:p>
          </p:txBody>
        </p:sp>
        <p:sp>
          <p:nvSpPr>
            <p:cNvPr id="76" name="TextBox 75">
              <a:extLst>
                <a:ext uri="{FF2B5EF4-FFF2-40B4-BE49-F238E27FC236}">
                  <a16:creationId xmlns:a16="http://schemas.microsoft.com/office/drawing/2014/main" id="{1A8AB186-3BE2-4FA1-BD03-0A54763A01BD}"/>
                </a:ext>
              </a:extLst>
            </p:cNvPr>
            <p:cNvSpPr txBox="1"/>
            <p:nvPr/>
          </p:nvSpPr>
          <p:spPr>
            <a:xfrm rot="16200000">
              <a:off x="2268901" y="4652825"/>
              <a:ext cx="1351128" cy="276999"/>
            </a:xfrm>
            <a:prstGeom prst="rect">
              <a:avLst/>
            </a:prstGeom>
            <a:noFill/>
          </p:spPr>
          <p:txBody>
            <a:bodyPr wrap="square" rtlCol="0">
              <a:spAutoFit/>
            </a:bodyPr>
            <a:lstStyle/>
            <a:p>
              <a:pPr algn="ctr"/>
              <a:r>
                <a:rPr lang="en-US" sz="1200" dirty="0">
                  <a:solidFill>
                    <a:schemeClr val="tx2"/>
                  </a:solidFill>
                  <a:latin typeface="Segoe UI" panose="020B0502040204020203" pitchFamily="34" charset="0"/>
                  <a:ea typeface="Segoe UI" panose="020B0502040204020203" pitchFamily="34" charset="0"/>
                  <a:cs typeface="Segoe UI" panose="020B0502040204020203" pitchFamily="34" charset="0"/>
                </a:rPr>
                <a:t>Variable Weight</a:t>
              </a:r>
              <a:endParaRPr lang="en-IN" sz="12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78" name="Straight Connector 77">
              <a:extLst>
                <a:ext uri="{FF2B5EF4-FFF2-40B4-BE49-F238E27FC236}">
                  <a16:creationId xmlns:a16="http://schemas.microsoft.com/office/drawing/2014/main" id="{0143E593-FB9B-4856-8D14-209E4F0CA3BB}"/>
                </a:ext>
              </a:extLst>
            </p:cNvPr>
            <p:cNvCxnSpPr/>
            <p:nvPr/>
          </p:nvCxnSpPr>
          <p:spPr bwMode="auto">
            <a:xfrm>
              <a:off x="3044569" y="4090988"/>
              <a:ext cx="2647666" cy="1588"/>
            </a:xfrm>
            <a:prstGeom prst="line">
              <a:avLst/>
            </a:prstGeom>
            <a:solidFill>
              <a:schemeClr val="accent1"/>
            </a:solidFill>
            <a:ln w="9525" cap="flat" cmpd="sng" algn="ctr">
              <a:solidFill>
                <a:srgbClr val="3A3A3A"/>
              </a:solidFill>
              <a:prstDash val="solid"/>
              <a:round/>
              <a:headEnd type="none" w="med" len="med"/>
              <a:tailEnd type="none" w="med" len="med"/>
            </a:ln>
            <a:effectLst/>
          </p:spPr>
        </p:cxnSp>
        <p:sp>
          <p:nvSpPr>
            <p:cNvPr id="81" name="Freeform 97">
              <a:extLst>
                <a:ext uri="{FF2B5EF4-FFF2-40B4-BE49-F238E27FC236}">
                  <a16:creationId xmlns:a16="http://schemas.microsoft.com/office/drawing/2014/main" id="{BA859D30-B4B1-4127-9A45-0E06E2ED58AC}"/>
                </a:ext>
              </a:extLst>
            </p:cNvPr>
            <p:cNvSpPr/>
            <p:nvPr/>
          </p:nvSpPr>
          <p:spPr bwMode="auto">
            <a:xfrm>
              <a:off x="3740605" y="4800672"/>
              <a:ext cx="272956" cy="177420"/>
            </a:xfrm>
            <a:custGeom>
              <a:avLst/>
              <a:gdLst>
                <a:gd name="connsiteX0" fmla="*/ 0 w 272956"/>
                <a:gd name="connsiteY0" fmla="*/ 0 h 177420"/>
                <a:gd name="connsiteX1" fmla="*/ 272956 w 272956"/>
                <a:gd name="connsiteY1" fmla="*/ 177420 h 177420"/>
                <a:gd name="connsiteX2" fmla="*/ 272956 w 272956"/>
                <a:gd name="connsiteY2" fmla="*/ 177420 h 177420"/>
              </a:gdLst>
              <a:ahLst/>
              <a:cxnLst>
                <a:cxn ang="0">
                  <a:pos x="connsiteX0" y="connsiteY0"/>
                </a:cxn>
                <a:cxn ang="0">
                  <a:pos x="connsiteX1" y="connsiteY1"/>
                </a:cxn>
                <a:cxn ang="0">
                  <a:pos x="connsiteX2" y="connsiteY2"/>
                </a:cxn>
              </a:cxnLst>
              <a:rect l="l" t="t" r="r" b="b"/>
              <a:pathLst>
                <a:path w="272956" h="177420">
                  <a:moveTo>
                    <a:pt x="0" y="0"/>
                  </a:moveTo>
                  <a:lnTo>
                    <a:pt x="272956" y="177420"/>
                  </a:lnTo>
                  <a:lnTo>
                    <a:pt x="272956" y="177420"/>
                  </a:lnTo>
                </a:path>
              </a:pathLst>
            </a:custGeom>
            <a:solidFill>
              <a:schemeClr val="accent1"/>
            </a:solidFill>
            <a:ln w="9525" cap="flat" cmpd="sng" algn="ctr">
              <a:solidFill>
                <a:srgbClr val="3A3A3A"/>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endParaRPr lang="en-IN" sz="2000">
                <a:latin typeface="Segoe UI" panose="020B0502040204020203" pitchFamily="34" charset="0"/>
                <a:ea typeface="Segoe UI" panose="020B0502040204020203" pitchFamily="34" charset="0"/>
                <a:cs typeface="Segoe UI" panose="020B0502040204020203" pitchFamily="34" charset="0"/>
              </a:endParaRPr>
            </a:p>
          </p:txBody>
        </p:sp>
        <p:sp>
          <p:nvSpPr>
            <p:cNvPr id="82" name="Text Box 92">
              <a:extLst>
                <a:ext uri="{FF2B5EF4-FFF2-40B4-BE49-F238E27FC236}">
                  <a16:creationId xmlns:a16="http://schemas.microsoft.com/office/drawing/2014/main" id="{A48BA70F-BB8E-45AC-8276-C3E3342CAC87}"/>
                </a:ext>
              </a:extLst>
            </p:cNvPr>
            <p:cNvSpPr txBox="1">
              <a:spLocks noChangeArrowheads="1"/>
            </p:cNvSpPr>
            <p:nvPr/>
          </p:nvSpPr>
          <p:spPr bwMode="auto">
            <a:xfrm>
              <a:off x="4417126" y="4168571"/>
              <a:ext cx="1436915" cy="261610"/>
            </a:xfrm>
            <a:prstGeom prst="rect">
              <a:avLst/>
            </a:prstGeom>
            <a:noFill/>
            <a:ln w="9525">
              <a:noFill/>
              <a:miter lim="800000"/>
              <a:headEnd/>
              <a:tailEnd/>
            </a:ln>
            <a:effectLst/>
          </p:spPr>
          <p:txBody>
            <a:bodyPr wrap="square">
              <a:spAutoFit/>
            </a:bodyPr>
            <a:lstStyle/>
            <a:p>
              <a:pPr algn="ctr">
                <a:spcBef>
                  <a:spcPct val="50000"/>
                </a:spcBef>
              </a:pPr>
              <a:r>
                <a:rPr lang="en-US" sz="1100" b="1" dirty="0">
                  <a:solidFill>
                    <a:srgbClr val="3A3A3A"/>
                  </a:solidFill>
                  <a:latin typeface="Segoe UI" panose="020B0502040204020203" pitchFamily="34" charset="0"/>
                  <a:ea typeface="Segoe UI" panose="020B0502040204020203" pitchFamily="34" charset="0"/>
                  <a:cs typeface="Segoe UI" panose="020B0502040204020203" pitchFamily="34" charset="0"/>
                </a:rPr>
                <a:t>Transactional</a:t>
              </a:r>
            </a:p>
          </p:txBody>
        </p:sp>
        <p:sp>
          <p:nvSpPr>
            <p:cNvPr id="83" name="Text Box 92">
              <a:extLst>
                <a:ext uri="{FF2B5EF4-FFF2-40B4-BE49-F238E27FC236}">
                  <a16:creationId xmlns:a16="http://schemas.microsoft.com/office/drawing/2014/main" id="{8E48188C-289C-4E55-AAD1-DE6F74C927E6}"/>
                </a:ext>
              </a:extLst>
            </p:cNvPr>
            <p:cNvSpPr txBox="1">
              <a:spLocks noChangeArrowheads="1"/>
            </p:cNvSpPr>
            <p:nvPr/>
          </p:nvSpPr>
          <p:spPr bwMode="auto">
            <a:xfrm>
              <a:off x="4433046" y="5126203"/>
              <a:ext cx="1436915" cy="430887"/>
            </a:xfrm>
            <a:prstGeom prst="rect">
              <a:avLst/>
            </a:prstGeom>
            <a:noFill/>
            <a:ln w="9525">
              <a:noFill/>
              <a:miter lim="800000"/>
              <a:headEnd/>
              <a:tailEnd/>
            </a:ln>
            <a:effectLst/>
          </p:spPr>
          <p:txBody>
            <a:bodyPr wrap="square">
              <a:spAutoFit/>
            </a:bodyPr>
            <a:lstStyle/>
            <a:p>
              <a:pPr algn="ctr">
                <a:spcBef>
                  <a:spcPct val="50000"/>
                </a:spcBef>
              </a:pPr>
              <a:r>
                <a:rPr lang="en-US" sz="1100" b="1" dirty="0">
                  <a:solidFill>
                    <a:srgbClr val="3A3A3A"/>
                  </a:solidFill>
                  <a:latin typeface="Segoe UI" panose="020B0502040204020203" pitchFamily="34" charset="0"/>
                  <a:ea typeface="Segoe UI" panose="020B0502040204020203" pitchFamily="34" charset="0"/>
                  <a:cs typeface="Segoe UI" panose="020B0502040204020203" pitchFamily="34" charset="0"/>
                </a:rPr>
                <a:t>Non -Transactional</a:t>
              </a:r>
            </a:p>
          </p:txBody>
        </p:sp>
        <p:sp>
          <p:nvSpPr>
            <p:cNvPr id="93" name="Right Arrow 125">
              <a:extLst>
                <a:ext uri="{FF2B5EF4-FFF2-40B4-BE49-F238E27FC236}">
                  <a16:creationId xmlns:a16="http://schemas.microsoft.com/office/drawing/2014/main" id="{CCE8674B-30B3-47C4-8721-DE8CD12F225D}"/>
                </a:ext>
              </a:extLst>
            </p:cNvPr>
            <p:cNvSpPr/>
            <p:nvPr/>
          </p:nvSpPr>
          <p:spPr bwMode="auto">
            <a:xfrm>
              <a:off x="5869961" y="3740392"/>
              <a:ext cx="587829" cy="535577"/>
            </a:xfrm>
            <a:prstGeom prst="rightArrow">
              <a:avLst/>
            </a:prstGeom>
            <a:solidFill>
              <a:schemeClr val="accent2"/>
            </a:solidFill>
            <a:ln>
              <a:headEnd type="none" w="med" len="med"/>
              <a:tailEnd type="none" w="med" len="me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vert="horz" wrap="none" lIns="90000" tIns="46800" rIns="90000" bIns="46800" numCol="1" rtlCol="0" anchor="ctr" anchorCtr="0" compatLnSpc="1">
              <a:prstTxWarp prst="textNoShape">
                <a:avLst/>
              </a:prstTxWarp>
            </a:bodyPr>
            <a:lstStyle/>
            <a:p>
              <a:pPr fontAlgn="base">
                <a:spcBef>
                  <a:spcPct val="0"/>
                </a:spcBef>
                <a:spcAft>
                  <a:spcPct val="0"/>
                </a:spcAft>
              </a:pPr>
              <a:endParaRPr lang="en-IN" sz="2000">
                <a:solidFill>
                  <a:schemeClr val="tx1">
                    <a:lumMod val="50000"/>
                    <a:lumOff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00" name="Rectangle 99">
              <a:extLst>
                <a:ext uri="{FF2B5EF4-FFF2-40B4-BE49-F238E27FC236}">
                  <a16:creationId xmlns:a16="http://schemas.microsoft.com/office/drawing/2014/main" id="{8205F6CE-D1FF-4529-8427-C616DADEE58A}"/>
                </a:ext>
              </a:extLst>
            </p:cNvPr>
            <p:cNvSpPr/>
            <p:nvPr/>
          </p:nvSpPr>
          <p:spPr>
            <a:xfrm>
              <a:off x="3278381" y="2763111"/>
              <a:ext cx="2535395" cy="430887"/>
            </a:xfrm>
            <a:prstGeom prst="rect">
              <a:avLst/>
            </a:prstGeom>
          </p:spPr>
          <p:txBody>
            <a:bodyPr wrap="square">
              <a:spAutoFit/>
            </a:bodyPr>
            <a:lstStyle/>
            <a:p>
              <a:pPr defTabSz="787400">
                <a:buSzPct val="120000"/>
                <a:defRPr/>
              </a:pPr>
              <a:r>
                <a:rPr lang="en-US" altLang="zh-CN" sz="1100"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Build models with transactional and non-transactional data</a:t>
              </a:r>
            </a:p>
          </p:txBody>
        </p:sp>
        <p:pic>
          <p:nvPicPr>
            <p:cNvPr id="109" name="Picture 108">
              <a:extLst>
                <a:ext uri="{FF2B5EF4-FFF2-40B4-BE49-F238E27FC236}">
                  <a16:creationId xmlns:a16="http://schemas.microsoft.com/office/drawing/2014/main" id="{F69E2B33-9584-4358-844C-ABD1967B35AF}"/>
                </a:ext>
              </a:extLst>
            </p:cNvPr>
            <p:cNvPicPr>
              <a:picLocks noChangeAspect="1"/>
            </p:cNvPicPr>
            <p:nvPr/>
          </p:nvPicPr>
          <p:blipFill>
            <a:blip r:embed="rId4"/>
            <a:stretch>
              <a:fillRect/>
            </a:stretch>
          </p:blipFill>
          <p:spPr>
            <a:xfrm>
              <a:off x="3059194" y="2650218"/>
              <a:ext cx="392719" cy="393838"/>
            </a:xfrm>
            <a:prstGeom prst="rect">
              <a:avLst/>
            </a:prstGeom>
          </p:spPr>
        </p:pic>
      </p:grpSp>
      <p:grpSp>
        <p:nvGrpSpPr>
          <p:cNvPr id="3" name="Group 2">
            <a:extLst>
              <a:ext uri="{FF2B5EF4-FFF2-40B4-BE49-F238E27FC236}">
                <a16:creationId xmlns:a16="http://schemas.microsoft.com/office/drawing/2014/main" id="{C0C3598C-3152-4F59-B640-A15C86BFB05B}"/>
              </a:ext>
            </a:extLst>
          </p:cNvPr>
          <p:cNvGrpSpPr/>
          <p:nvPr/>
        </p:nvGrpSpPr>
        <p:grpSpPr>
          <a:xfrm>
            <a:off x="767698" y="1939837"/>
            <a:ext cx="2130842" cy="4767943"/>
            <a:chOff x="767698" y="1939837"/>
            <a:chExt cx="2130842" cy="4767943"/>
          </a:xfrm>
        </p:grpSpPr>
        <p:sp>
          <p:nvSpPr>
            <p:cNvPr id="84" name="Rounded Rectangle 115">
              <a:extLst>
                <a:ext uri="{FF2B5EF4-FFF2-40B4-BE49-F238E27FC236}">
                  <a16:creationId xmlns:a16="http://schemas.microsoft.com/office/drawing/2014/main" id="{FB0AF60D-B940-4F19-BF37-1C27948729E3}"/>
                </a:ext>
              </a:extLst>
            </p:cNvPr>
            <p:cNvSpPr/>
            <p:nvPr/>
          </p:nvSpPr>
          <p:spPr bwMode="auto">
            <a:xfrm>
              <a:off x="800318" y="1939837"/>
              <a:ext cx="1581184" cy="4767943"/>
            </a:xfrm>
            <a:prstGeom prst="roundRect">
              <a:avLst>
                <a:gd name="adj" fmla="val 6462"/>
              </a:avLst>
            </a:prstGeom>
            <a:solidFill>
              <a:srgbClr val="D5ECFF"/>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46800" rIns="90000" bIns="46800" numCol="1" rtlCol="0" anchor="ctr" anchorCtr="0" compatLnSpc="1">
              <a:prstTxWarp prst="textNoShape">
                <a:avLst/>
              </a:prstTxWarp>
            </a:bodyPr>
            <a:lstStyle/>
            <a:p>
              <a:pPr fontAlgn="base">
                <a:spcBef>
                  <a:spcPct val="0"/>
                </a:spcBef>
                <a:spcAft>
                  <a:spcPct val="0"/>
                </a:spcAft>
              </a:pPr>
              <a:endParaRPr lang="en-IN" sz="2000" dirty="0">
                <a:solidFill>
                  <a:schemeClr val="tx1"/>
                </a:solidFill>
                <a:latin typeface="Calibri" pitchFamily="34" charset="0"/>
                <a:cs typeface="Calibri" pitchFamily="34" charset="0"/>
              </a:endParaRPr>
            </a:p>
          </p:txBody>
        </p:sp>
        <p:sp>
          <p:nvSpPr>
            <p:cNvPr id="85" name="Text Box 89">
              <a:extLst>
                <a:ext uri="{FF2B5EF4-FFF2-40B4-BE49-F238E27FC236}">
                  <a16:creationId xmlns:a16="http://schemas.microsoft.com/office/drawing/2014/main" id="{7DF7BF9A-9716-41C8-B5ED-3F993741712E}"/>
                </a:ext>
              </a:extLst>
            </p:cNvPr>
            <p:cNvSpPr txBox="1">
              <a:spLocks noChangeArrowheads="1"/>
            </p:cNvSpPr>
            <p:nvPr/>
          </p:nvSpPr>
          <p:spPr bwMode="auto">
            <a:xfrm>
              <a:off x="1033746" y="3225077"/>
              <a:ext cx="1114331" cy="430887"/>
            </a:xfrm>
            <a:prstGeom prst="rect">
              <a:avLst/>
            </a:prstGeom>
            <a:noFill/>
            <a:ln w="9525">
              <a:noFill/>
              <a:miter lim="800000"/>
              <a:headEnd/>
              <a:tailEnd/>
            </a:ln>
            <a:effectLst/>
          </p:spPr>
          <p:txBody>
            <a:bodyPr wrap="square">
              <a:spAutoFit/>
            </a:bodyPr>
            <a:lstStyle/>
            <a:p>
              <a:pPr algn="ctr">
                <a:spcBef>
                  <a:spcPct val="50000"/>
                </a:spcBef>
              </a:pPr>
              <a:r>
                <a:rPr lang="en-US" sz="1100" b="1" dirty="0">
                  <a:solidFill>
                    <a:srgbClr val="0033CC"/>
                  </a:solidFill>
                  <a:latin typeface="Calibri" pitchFamily="34" charset="0"/>
                  <a:cs typeface="Calibri" pitchFamily="34" charset="0"/>
                </a:rPr>
                <a:t>Historical Performance</a:t>
              </a:r>
            </a:p>
          </p:txBody>
        </p:sp>
        <p:sp>
          <p:nvSpPr>
            <p:cNvPr id="86" name="Text Box 92">
              <a:extLst>
                <a:ext uri="{FF2B5EF4-FFF2-40B4-BE49-F238E27FC236}">
                  <a16:creationId xmlns:a16="http://schemas.microsoft.com/office/drawing/2014/main" id="{74F3B5E7-B379-48D5-A64F-6CEE893B754C}"/>
                </a:ext>
              </a:extLst>
            </p:cNvPr>
            <p:cNvSpPr txBox="1">
              <a:spLocks noChangeArrowheads="1"/>
            </p:cNvSpPr>
            <p:nvPr/>
          </p:nvSpPr>
          <p:spPr bwMode="auto">
            <a:xfrm>
              <a:off x="872454" y="4266421"/>
              <a:ext cx="1436915" cy="430887"/>
            </a:xfrm>
            <a:prstGeom prst="rect">
              <a:avLst/>
            </a:prstGeom>
            <a:noFill/>
            <a:ln w="9525">
              <a:noFill/>
              <a:miter lim="800000"/>
              <a:headEnd/>
              <a:tailEnd/>
            </a:ln>
            <a:effectLst/>
          </p:spPr>
          <p:txBody>
            <a:bodyPr wrap="square">
              <a:spAutoFit/>
            </a:bodyPr>
            <a:lstStyle/>
            <a:p>
              <a:pPr algn="ctr">
                <a:spcBef>
                  <a:spcPct val="50000"/>
                </a:spcBef>
              </a:pPr>
              <a:r>
                <a:rPr lang="en-US" sz="1100" b="1" dirty="0">
                  <a:solidFill>
                    <a:srgbClr val="0033CC"/>
                  </a:solidFill>
                  <a:latin typeface="Calibri" pitchFamily="34" charset="0"/>
                  <a:cs typeface="Calibri" pitchFamily="34" charset="0"/>
                </a:rPr>
                <a:t>Inventory landscape details</a:t>
              </a:r>
            </a:p>
          </p:txBody>
        </p:sp>
        <p:sp>
          <p:nvSpPr>
            <p:cNvPr id="89" name="Text Box 92">
              <a:extLst>
                <a:ext uri="{FF2B5EF4-FFF2-40B4-BE49-F238E27FC236}">
                  <a16:creationId xmlns:a16="http://schemas.microsoft.com/office/drawing/2014/main" id="{074FFE56-F660-4F9F-8940-2ACBD1EE13D6}"/>
                </a:ext>
              </a:extLst>
            </p:cNvPr>
            <p:cNvSpPr txBox="1">
              <a:spLocks noChangeArrowheads="1"/>
            </p:cNvSpPr>
            <p:nvPr/>
          </p:nvSpPr>
          <p:spPr bwMode="auto">
            <a:xfrm>
              <a:off x="865867" y="5307765"/>
              <a:ext cx="1450089" cy="430887"/>
            </a:xfrm>
            <a:prstGeom prst="rect">
              <a:avLst/>
            </a:prstGeom>
            <a:noFill/>
            <a:ln w="9525">
              <a:noFill/>
              <a:miter lim="800000"/>
              <a:headEnd/>
              <a:tailEnd/>
            </a:ln>
            <a:effectLst/>
          </p:spPr>
          <p:txBody>
            <a:bodyPr wrap="square">
              <a:spAutoFit/>
            </a:bodyPr>
            <a:lstStyle/>
            <a:p>
              <a:pPr algn="ctr">
                <a:spcBef>
                  <a:spcPct val="50000"/>
                </a:spcBef>
              </a:pPr>
              <a:r>
                <a:rPr lang="en-US" sz="1100" b="1" dirty="0">
                  <a:solidFill>
                    <a:srgbClr val="0033CC"/>
                  </a:solidFill>
                  <a:latin typeface="Calibri" pitchFamily="34" charset="0"/>
                  <a:cs typeface="Calibri" pitchFamily="34" charset="0"/>
                </a:rPr>
                <a:t>Search  Algorithms’ Diagnostics</a:t>
              </a:r>
            </a:p>
          </p:txBody>
        </p:sp>
        <p:sp>
          <p:nvSpPr>
            <p:cNvPr id="90" name="Text Box 92">
              <a:extLst>
                <a:ext uri="{FF2B5EF4-FFF2-40B4-BE49-F238E27FC236}">
                  <a16:creationId xmlns:a16="http://schemas.microsoft.com/office/drawing/2014/main" id="{8ABAD076-57BD-4018-8B57-BB04C05B6C9C}"/>
                </a:ext>
              </a:extLst>
            </p:cNvPr>
            <p:cNvSpPr txBox="1">
              <a:spLocks noChangeArrowheads="1"/>
            </p:cNvSpPr>
            <p:nvPr/>
          </p:nvSpPr>
          <p:spPr bwMode="auto">
            <a:xfrm>
              <a:off x="1024241" y="6349109"/>
              <a:ext cx="1133341" cy="261610"/>
            </a:xfrm>
            <a:prstGeom prst="rect">
              <a:avLst/>
            </a:prstGeom>
            <a:noFill/>
            <a:ln w="9525">
              <a:noFill/>
              <a:miter lim="800000"/>
              <a:headEnd/>
              <a:tailEnd/>
            </a:ln>
            <a:effectLst/>
          </p:spPr>
          <p:txBody>
            <a:bodyPr wrap="square">
              <a:spAutoFit/>
            </a:bodyPr>
            <a:lstStyle/>
            <a:p>
              <a:pPr algn="ctr">
                <a:spcBef>
                  <a:spcPct val="50000"/>
                </a:spcBef>
              </a:pPr>
              <a:r>
                <a:rPr lang="en-US" sz="1100" b="1" dirty="0">
                  <a:solidFill>
                    <a:srgbClr val="0033CC"/>
                  </a:solidFill>
                  <a:latin typeface="Calibri" pitchFamily="34" charset="0"/>
                  <a:cs typeface="Calibri" pitchFamily="34" charset="0"/>
                </a:rPr>
                <a:t>Semantics</a:t>
              </a:r>
            </a:p>
          </p:txBody>
        </p:sp>
        <p:sp>
          <p:nvSpPr>
            <p:cNvPr id="91" name="TextBox 90">
              <a:extLst>
                <a:ext uri="{FF2B5EF4-FFF2-40B4-BE49-F238E27FC236}">
                  <a16:creationId xmlns:a16="http://schemas.microsoft.com/office/drawing/2014/main" id="{69B7B74E-4F3A-461D-B269-DC29053F9F00}"/>
                </a:ext>
              </a:extLst>
            </p:cNvPr>
            <p:cNvSpPr txBox="1"/>
            <p:nvPr/>
          </p:nvSpPr>
          <p:spPr>
            <a:xfrm>
              <a:off x="767698" y="1983881"/>
              <a:ext cx="1646424" cy="646331"/>
            </a:xfrm>
            <a:prstGeom prst="rect">
              <a:avLst/>
            </a:prstGeom>
            <a:noFill/>
          </p:spPr>
          <p:txBody>
            <a:bodyPr wrap="square" rtlCol="0">
              <a:spAutoFit/>
            </a:bodyPr>
            <a:lstStyle/>
            <a:p>
              <a:pPr algn="ctr"/>
              <a:r>
                <a:rPr lang="en-US" b="1" dirty="0">
                  <a:solidFill>
                    <a:schemeClr val="accent1"/>
                  </a:solidFill>
                  <a:latin typeface="Calibri" pitchFamily="34" charset="0"/>
                  <a:cs typeface="Calibri" pitchFamily="34" charset="0"/>
                </a:rPr>
                <a:t>Input for every Keyword</a:t>
              </a:r>
              <a:endParaRPr lang="en-IN" b="1" dirty="0">
                <a:solidFill>
                  <a:schemeClr val="accent1"/>
                </a:solidFill>
                <a:latin typeface="Calibri" pitchFamily="34" charset="0"/>
                <a:cs typeface="Calibri" pitchFamily="34" charset="0"/>
              </a:endParaRPr>
            </a:p>
          </p:txBody>
        </p:sp>
        <p:sp>
          <p:nvSpPr>
            <p:cNvPr id="92" name="Right Arrow 122">
              <a:extLst>
                <a:ext uri="{FF2B5EF4-FFF2-40B4-BE49-F238E27FC236}">
                  <a16:creationId xmlns:a16="http://schemas.microsoft.com/office/drawing/2014/main" id="{51624E0B-E83D-46FE-849E-9F7C744A25BE}"/>
                </a:ext>
              </a:extLst>
            </p:cNvPr>
            <p:cNvSpPr/>
            <p:nvPr/>
          </p:nvSpPr>
          <p:spPr bwMode="auto">
            <a:xfrm>
              <a:off x="2310711" y="3788231"/>
              <a:ext cx="587829" cy="535577"/>
            </a:xfrm>
            <a:prstGeom prst="rightArrow">
              <a:avLst/>
            </a:prstGeom>
            <a:solidFill>
              <a:schemeClr val="accent2"/>
            </a:solidFill>
            <a:ln>
              <a:headEnd type="none" w="med" len="med"/>
              <a:tailEnd type="none" w="med" len="me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vert="horz" wrap="none" lIns="90000" tIns="46800" rIns="90000" bIns="46800" numCol="1" rtlCol="0" anchor="ctr" anchorCtr="0" compatLnSpc="1">
              <a:prstTxWarp prst="textNoShape">
                <a:avLst/>
              </a:prstTxWarp>
            </a:bodyPr>
            <a:lstStyle/>
            <a:p>
              <a:pPr fontAlgn="base">
                <a:spcBef>
                  <a:spcPct val="0"/>
                </a:spcBef>
                <a:spcAft>
                  <a:spcPct val="0"/>
                </a:spcAft>
              </a:pPr>
              <a:endParaRPr lang="en-IN" sz="2000">
                <a:solidFill>
                  <a:schemeClr val="tx1">
                    <a:lumMod val="50000"/>
                    <a:lumOff val="50000"/>
                  </a:schemeClr>
                </a:solidFill>
                <a:latin typeface="Arial" charset="0"/>
              </a:endParaRPr>
            </a:p>
          </p:txBody>
        </p:sp>
        <p:pic>
          <p:nvPicPr>
            <p:cNvPr id="95" name="Picture 94">
              <a:extLst>
                <a:ext uri="{FF2B5EF4-FFF2-40B4-BE49-F238E27FC236}">
                  <a16:creationId xmlns:a16="http://schemas.microsoft.com/office/drawing/2014/main" id="{F90AB070-DD99-4094-929A-32C07D48E847}"/>
                </a:ext>
              </a:extLst>
            </p:cNvPr>
            <p:cNvPicPr>
              <a:picLocks noChangeAspect="1"/>
            </p:cNvPicPr>
            <p:nvPr/>
          </p:nvPicPr>
          <p:blipFill>
            <a:blip r:embed="rId5">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1167709" y="2551146"/>
              <a:ext cx="846405" cy="846405"/>
            </a:xfrm>
            <a:prstGeom prst="rect">
              <a:avLst/>
            </a:prstGeom>
          </p:spPr>
        </p:pic>
        <p:pic>
          <p:nvPicPr>
            <p:cNvPr id="96" name="Picture 95">
              <a:extLst>
                <a:ext uri="{FF2B5EF4-FFF2-40B4-BE49-F238E27FC236}">
                  <a16:creationId xmlns:a16="http://schemas.microsoft.com/office/drawing/2014/main" id="{F6A5F2CB-F7E2-47D3-A438-FC802A4D4911}"/>
                </a:ext>
              </a:extLst>
            </p:cNvPr>
            <p:cNvPicPr>
              <a:picLocks noChangeAspect="1"/>
            </p:cNvPicPr>
            <p:nvPr/>
          </p:nvPicPr>
          <p:blipFill rotWithShape="1">
            <a:blip r:embed="rId7">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40000" contrast="40000"/>
                      </a14:imgEffect>
                    </a14:imgLayer>
                  </a14:imgProps>
                </a:ext>
              </a:extLst>
            </a:blip>
            <a:srcRect l="44353" t="66521" b="5544"/>
            <a:stretch/>
          </p:blipFill>
          <p:spPr>
            <a:xfrm>
              <a:off x="1121671" y="3757399"/>
              <a:ext cx="1015492" cy="532436"/>
            </a:xfrm>
            <a:prstGeom prst="rect">
              <a:avLst/>
            </a:prstGeom>
          </p:spPr>
        </p:pic>
        <p:pic>
          <p:nvPicPr>
            <p:cNvPr id="97" name="Picture 6" descr="http://files.softicons.com/download/system-icons/web0.2ama-icons-by-chrfb/png/256x256/Search.png">
              <a:extLst>
                <a:ext uri="{FF2B5EF4-FFF2-40B4-BE49-F238E27FC236}">
                  <a16:creationId xmlns:a16="http://schemas.microsoft.com/office/drawing/2014/main" id="{895849F7-AEB6-403F-ADED-0CF4CDF4E738}"/>
                </a:ext>
              </a:extLst>
            </p:cNvPr>
            <p:cNvPicPr>
              <a:picLocks noChangeAspect="1" noChangeArrowheads="1"/>
            </p:cNvPicPr>
            <p:nvPr/>
          </p:nvPicPr>
          <p:blipFill>
            <a:blip r:embed="rId9" cstate="print">
              <a:duotone>
                <a:schemeClr val="accent2">
                  <a:shade val="45000"/>
                  <a:satMod val="135000"/>
                </a:schemeClr>
                <a:prstClr val="white"/>
              </a:duotone>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1299141" y="4727702"/>
              <a:ext cx="612114" cy="612114"/>
            </a:xfrm>
            <a:prstGeom prst="rect">
              <a:avLst/>
            </a:prstGeom>
            <a:noFill/>
            <a:extLst>
              <a:ext uri="{909E8E84-426E-40dd-AFC4-6F175D3DCCD1}">
                <a14:hiddenFill xmlns="" xmlns:a14="http://schemas.microsoft.com/office/drawing/2010/main">
                  <a:solidFill>
                    <a:srgbClr val="FFFFFF"/>
                  </a:solidFill>
                </a14:hiddenFill>
              </a:ext>
            </a:extLst>
          </p:spPr>
        </p:pic>
        <p:pic>
          <p:nvPicPr>
            <p:cNvPr id="98" name="Picture 12" descr="http://interactyx.com/wp-content/uploads/2013/02/Icon_Language_lg.png">
              <a:extLst>
                <a:ext uri="{FF2B5EF4-FFF2-40B4-BE49-F238E27FC236}">
                  <a16:creationId xmlns:a16="http://schemas.microsoft.com/office/drawing/2014/main" id="{A629F91D-40B6-430D-AB67-C3558EEB6B17}"/>
                </a:ext>
              </a:extLst>
            </p:cNvPr>
            <p:cNvPicPr>
              <a:picLocks noChangeAspect="1" noChangeArrowheads="1"/>
            </p:cNvPicPr>
            <p:nvPr/>
          </p:nvPicPr>
          <p:blipFill>
            <a:blip r:embed="rId11" cstate="print">
              <a:clrChange>
                <a:clrFrom>
                  <a:srgbClr val="ACACAC"/>
                </a:clrFrom>
                <a:clrTo>
                  <a:srgbClr val="ACACAC">
                    <a:alpha val="0"/>
                  </a:srgbClr>
                </a:clrTo>
              </a:clrChange>
              <a:duotone>
                <a:schemeClr val="accent2">
                  <a:shade val="45000"/>
                  <a:satMod val="135000"/>
                </a:schemeClr>
                <a:prstClr val="white"/>
              </a:duotone>
              <a:extLst>
                <a:ext uri="{BEBA8EAE-BF5A-486C-A8C5-ECC9F3942E4B}">
                  <a14:imgProps xmlns:a14="http://schemas.microsoft.com/office/drawing/2010/main">
                    <a14:imgLayer r:embed="rId12">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291540" y="5825842"/>
              <a:ext cx="588235" cy="588235"/>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6" name="Slide Number Placeholder 5">
            <a:extLst>
              <a:ext uri="{FF2B5EF4-FFF2-40B4-BE49-F238E27FC236}">
                <a16:creationId xmlns:a16="http://schemas.microsoft.com/office/drawing/2014/main" id="{AF30A670-EB20-45BF-85DC-5741DF774E89}"/>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33</a:t>
            </a:fld>
            <a:endParaRPr lang="en-US" dirty="0">
              <a:solidFill>
                <a:prstClr val="black">
                  <a:tint val="75000"/>
                </a:prstClr>
              </a:solidFill>
            </a:endParaRPr>
          </a:p>
        </p:txBody>
      </p:sp>
    </p:spTree>
    <p:extLst>
      <p:ext uri="{BB962C8B-B14F-4D97-AF65-F5344CB8AC3E}">
        <p14:creationId xmlns:p14="http://schemas.microsoft.com/office/powerpoint/2010/main" val="150620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B8047-6D91-4D91-B226-DC61B8D4189E}"/>
              </a:ext>
            </a:extLst>
          </p:cNvPr>
          <p:cNvSpPr>
            <a:spLocks noGrp="1"/>
          </p:cNvSpPr>
          <p:nvPr>
            <p:ph type="title"/>
          </p:nvPr>
        </p:nvSpPr>
        <p:spPr/>
        <p:txBody>
          <a:bodyPr/>
          <a:lstStyle/>
          <a:p>
            <a:r>
              <a:rPr lang="en-IN" dirty="0"/>
              <a:t>Synthesizing predictors by understanding data relationships</a:t>
            </a:r>
          </a:p>
        </p:txBody>
      </p:sp>
      <p:sp>
        <p:nvSpPr>
          <p:cNvPr id="44" name="Notched Right Arrow 82"/>
          <p:cNvSpPr/>
          <p:nvPr/>
        </p:nvSpPr>
        <p:spPr bwMode="auto">
          <a:xfrm>
            <a:off x="3278381" y="1107816"/>
            <a:ext cx="1371600" cy="274320"/>
          </a:xfrm>
          <a:prstGeom prst="notchedRightArrow">
            <a:avLst>
              <a:gd name="adj1" fmla="val 100000"/>
              <a:gd name="adj2" fmla="val 1997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IMPACT</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5" name="Notched Right Arrow 50"/>
          <p:cNvSpPr/>
          <p:nvPr/>
        </p:nvSpPr>
        <p:spPr bwMode="auto">
          <a:xfrm>
            <a:off x="535181" y="1107816"/>
            <a:ext cx="1371600" cy="274320"/>
          </a:xfrm>
          <a:prstGeom prst="notchedRightArrow">
            <a:avLst>
              <a:gd name="adj1" fmla="val 99020"/>
              <a:gd name="adj2" fmla="val 1650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BOTTLENECKS</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7" name="Notched Right Arrow 82"/>
          <p:cNvSpPr/>
          <p:nvPr/>
        </p:nvSpPr>
        <p:spPr bwMode="auto">
          <a:xfrm>
            <a:off x="1906781" y="1107816"/>
            <a:ext cx="1371600" cy="274320"/>
          </a:xfrm>
          <a:prstGeom prst="notchedRightArrow">
            <a:avLst>
              <a:gd name="adj1" fmla="val 100000"/>
              <a:gd name="adj2" fmla="val 25185"/>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IN" sz="1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SOLUTION</a:t>
            </a:r>
            <a:endParaRPr kumimoji="0" lang="en-US" sz="1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8" name="Group 7">
            <a:extLst>
              <a:ext uri="{FF2B5EF4-FFF2-40B4-BE49-F238E27FC236}">
                <a16:creationId xmlns:a16="http://schemas.microsoft.com/office/drawing/2014/main" id="{7C166619-DE40-4831-9271-F94EB5FE8BB8}"/>
              </a:ext>
            </a:extLst>
          </p:cNvPr>
          <p:cNvGrpSpPr/>
          <p:nvPr/>
        </p:nvGrpSpPr>
        <p:grpSpPr>
          <a:xfrm>
            <a:off x="1669551" y="1875915"/>
            <a:ext cx="8551553" cy="4158444"/>
            <a:chOff x="142503" y="1021276"/>
            <a:chExt cx="8551553" cy="4158444"/>
          </a:xfrm>
        </p:grpSpPr>
        <p:sp>
          <p:nvSpPr>
            <p:cNvPr id="101" name="Oval 100">
              <a:extLst>
                <a:ext uri="{FF2B5EF4-FFF2-40B4-BE49-F238E27FC236}">
                  <a16:creationId xmlns:a16="http://schemas.microsoft.com/office/drawing/2014/main" id="{2162779C-95CD-4FAC-8592-28A1AAE2935B}"/>
                </a:ext>
              </a:extLst>
            </p:cNvPr>
            <p:cNvSpPr/>
            <p:nvPr/>
          </p:nvSpPr>
          <p:spPr bwMode="auto">
            <a:xfrm>
              <a:off x="4851400" y="1092200"/>
              <a:ext cx="1047750" cy="1047750"/>
            </a:xfrm>
            <a:prstGeom prst="ellipse">
              <a:avLst/>
            </a:prstGeom>
            <a:gradFill rotWithShape="1">
              <a:gsLst>
                <a:gs pos="0">
                  <a:srgbClr val="256DBC">
                    <a:tint val="50000"/>
                    <a:satMod val="300000"/>
                  </a:srgbClr>
                </a:gs>
                <a:gs pos="35000">
                  <a:srgbClr val="256DBC">
                    <a:tint val="37000"/>
                    <a:satMod val="300000"/>
                  </a:srgbClr>
                </a:gs>
                <a:gs pos="100000">
                  <a:srgbClr val="256DBC">
                    <a:tint val="15000"/>
                    <a:satMod val="350000"/>
                  </a:srgbClr>
                </a:gs>
              </a:gsLst>
              <a:lin ang="16200000" scaled="1"/>
            </a:gradFill>
            <a:ln w="9525" cap="flat" cmpd="sng" algn="ctr">
              <a:solidFill>
                <a:srgbClr val="256DBC">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alibri"/>
                  <a:ea typeface="+mn-ea"/>
                  <a:cs typeface="+mn-cs"/>
                </a:rPr>
                <a:t>Transactional</a:t>
              </a:r>
              <a:endParaRPr kumimoji="0" lang="en-US" sz="2000" b="1" i="0" u="none" strike="noStrike" kern="0" cap="none" spc="0" normalizeH="0" baseline="0" noProof="0" dirty="0">
                <a:ln>
                  <a:noFill/>
                </a:ln>
                <a:solidFill>
                  <a:srgbClr val="000000"/>
                </a:solidFill>
                <a:effectLst/>
                <a:uLnTx/>
                <a:uFillTx/>
                <a:latin typeface="Calibri"/>
                <a:ea typeface="+mn-ea"/>
                <a:cs typeface="+mn-cs"/>
              </a:endParaRPr>
            </a:p>
          </p:txBody>
        </p:sp>
        <p:sp>
          <p:nvSpPr>
            <p:cNvPr id="106" name="Oval 105">
              <a:extLst>
                <a:ext uri="{FF2B5EF4-FFF2-40B4-BE49-F238E27FC236}">
                  <a16:creationId xmlns:a16="http://schemas.microsoft.com/office/drawing/2014/main" id="{B7C5F341-7F67-4B92-82A0-FE25363193AD}"/>
                </a:ext>
              </a:extLst>
            </p:cNvPr>
            <p:cNvSpPr/>
            <p:nvPr/>
          </p:nvSpPr>
          <p:spPr bwMode="auto">
            <a:xfrm>
              <a:off x="2854325" y="1165225"/>
              <a:ext cx="1047750" cy="1047750"/>
            </a:xfrm>
            <a:prstGeom prst="ellipse">
              <a:avLst/>
            </a:prstGeom>
            <a:gradFill rotWithShape="1">
              <a:gsLst>
                <a:gs pos="0">
                  <a:srgbClr val="256DBC">
                    <a:tint val="50000"/>
                    <a:satMod val="300000"/>
                  </a:srgbClr>
                </a:gs>
                <a:gs pos="35000">
                  <a:srgbClr val="256DBC">
                    <a:tint val="37000"/>
                    <a:satMod val="300000"/>
                  </a:srgbClr>
                </a:gs>
                <a:gs pos="100000">
                  <a:srgbClr val="256DBC">
                    <a:tint val="15000"/>
                    <a:satMod val="350000"/>
                  </a:srgbClr>
                </a:gs>
              </a:gsLst>
              <a:lin ang="16200000" scaled="1"/>
            </a:gradFill>
            <a:ln w="9525" cap="flat" cmpd="sng" algn="ctr">
              <a:solidFill>
                <a:srgbClr val="256DBC">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alibri"/>
                  <a:ea typeface="+mn-ea"/>
                  <a:cs typeface="+mn-cs"/>
                </a:rPr>
                <a:t>Offer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alibri"/>
                  <a:ea typeface="+mn-ea"/>
                  <a:cs typeface="+mn-cs"/>
                </a:rPr>
                <a:t>Landscape</a:t>
              </a:r>
              <a:endParaRPr kumimoji="0" lang="en-US" sz="1200" b="1" i="0" u="none" strike="noStrike" kern="0" cap="none" spc="0" normalizeH="0" baseline="0" noProof="0" dirty="0">
                <a:ln>
                  <a:noFill/>
                </a:ln>
                <a:solidFill>
                  <a:srgbClr val="000000"/>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CD2829CD-3F69-4814-BF41-FAED95077A70}"/>
                </a:ext>
              </a:extLst>
            </p:cNvPr>
            <p:cNvGrpSpPr/>
            <p:nvPr/>
          </p:nvGrpSpPr>
          <p:grpSpPr>
            <a:xfrm>
              <a:off x="142503" y="1021276"/>
              <a:ext cx="8551553" cy="4158444"/>
              <a:chOff x="142503" y="1021276"/>
              <a:chExt cx="8551553" cy="4158444"/>
            </a:xfrm>
          </p:grpSpPr>
          <p:sp>
            <p:nvSpPr>
              <p:cNvPr id="46" name="Flowchart: Merge 45"/>
              <p:cNvSpPr/>
              <p:nvPr/>
            </p:nvSpPr>
            <p:spPr bwMode="auto">
              <a:xfrm flipV="1">
                <a:off x="2524001" y="1382114"/>
                <a:ext cx="137160" cy="137160"/>
              </a:xfrm>
              <a:prstGeom prst="flowChartMerge">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2" name="Oval 101">
                <a:extLst>
                  <a:ext uri="{FF2B5EF4-FFF2-40B4-BE49-F238E27FC236}">
                    <a16:creationId xmlns:a16="http://schemas.microsoft.com/office/drawing/2014/main" id="{3B5E1177-7A14-421A-80A2-F96E25F5D3D0}"/>
                  </a:ext>
                </a:extLst>
              </p:cNvPr>
              <p:cNvSpPr/>
              <p:nvPr/>
            </p:nvSpPr>
            <p:spPr bwMode="auto">
              <a:xfrm>
                <a:off x="5705475" y="2587625"/>
                <a:ext cx="1047750" cy="1047750"/>
              </a:xfrm>
              <a:prstGeom prst="ellipse">
                <a:avLst/>
              </a:prstGeom>
              <a:gradFill rotWithShape="1">
                <a:gsLst>
                  <a:gs pos="0">
                    <a:srgbClr val="256DBC">
                      <a:tint val="50000"/>
                      <a:satMod val="300000"/>
                    </a:srgbClr>
                  </a:gs>
                  <a:gs pos="35000">
                    <a:srgbClr val="256DBC">
                      <a:tint val="37000"/>
                      <a:satMod val="300000"/>
                    </a:srgbClr>
                  </a:gs>
                  <a:gs pos="100000">
                    <a:srgbClr val="256DBC">
                      <a:tint val="15000"/>
                      <a:satMod val="350000"/>
                    </a:srgbClr>
                  </a:gs>
                </a:gsLst>
                <a:lin ang="16200000" scaled="1"/>
              </a:gradFill>
              <a:ln w="9525" cap="flat" cmpd="sng" algn="ctr">
                <a:solidFill>
                  <a:srgbClr val="256DBC">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alibri"/>
                    <a:ea typeface="+mn-ea"/>
                    <a:cs typeface="+mn-cs"/>
                  </a:rPr>
                  <a:t>Synthesized</a:t>
                </a:r>
                <a:endParaRPr kumimoji="0" lang="en-US" sz="1200" b="1" i="0" u="none" strike="noStrike" kern="0" cap="none" spc="0" normalizeH="0" baseline="0" noProof="0" dirty="0">
                  <a:ln>
                    <a:noFill/>
                  </a:ln>
                  <a:solidFill>
                    <a:srgbClr val="000000"/>
                  </a:solidFill>
                  <a:effectLst/>
                  <a:uLnTx/>
                  <a:uFillTx/>
                  <a:latin typeface="Calibri"/>
                  <a:ea typeface="+mn-ea"/>
                  <a:cs typeface="+mn-cs"/>
                </a:endParaRPr>
              </a:p>
            </p:txBody>
          </p:sp>
          <p:sp>
            <p:nvSpPr>
              <p:cNvPr id="103" name="Oval 102">
                <a:extLst>
                  <a:ext uri="{FF2B5EF4-FFF2-40B4-BE49-F238E27FC236}">
                    <a16:creationId xmlns:a16="http://schemas.microsoft.com/office/drawing/2014/main" id="{12C60A9C-D131-4FCA-8BE3-2E7503C2220E}"/>
                  </a:ext>
                </a:extLst>
              </p:cNvPr>
              <p:cNvSpPr/>
              <p:nvPr/>
            </p:nvSpPr>
            <p:spPr bwMode="auto">
              <a:xfrm>
                <a:off x="4867275" y="3997325"/>
                <a:ext cx="1047750" cy="1047750"/>
              </a:xfrm>
              <a:prstGeom prst="ellipse">
                <a:avLst/>
              </a:prstGeom>
              <a:gradFill rotWithShape="1">
                <a:gsLst>
                  <a:gs pos="0">
                    <a:srgbClr val="256DBC">
                      <a:tint val="50000"/>
                      <a:satMod val="300000"/>
                    </a:srgbClr>
                  </a:gs>
                  <a:gs pos="35000">
                    <a:srgbClr val="256DBC">
                      <a:tint val="37000"/>
                      <a:satMod val="300000"/>
                    </a:srgbClr>
                  </a:gs>
                  <a:gs pos="100000">
                    <a:srgbClr val="256DBC">
                      <a:tint val="15000"/>
                      <a:satMod val="350000"/>
                    </a:srgbClr>
                  </a:gs>
                </a:gsLst>
                <a:lin ang="16200000" scaled="1"/>
              </a:gradFill>
              <a:ln w="9525" cap="flat" cmpd="sng" algn="ctr">
                <a:solidFill>
                  <a:srgbClr val="256DBC">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alibri"/>
                    <a:ea typeface="+mn-ea"/>
                    <a:cs typeface="+mn-cs"/>
                  </a:rPr>
                  <a:t>Search</a:t>
                </a:r>
                <a:endParaRPr kumimoji="0" lang="en-US" sz="1200" b="1" i="0" u="none" strike="noStrike" kern="0" cap="none" spc="0" normalizeH="0" baseline="0" noProof="0" dirty="0">
                  <a:ln>
                    <a:noFill/>
                  </a:ln>
                  <a:solidFill>
                    <a:srgbClr val="000000"/>
                  </a:solidFill>
                  <a:effectLst/>
                  <a:uLnTx/>
                  <a:uFillTx/>
                  <a:latin typeface="Calibri"/>
                  <a:ea typeface="+mn-ea"/>
                  <a:cs typeface="+mn-cs"/>
                </a:endParaRPr>
              </a:p>
            </p:txBody>
          </p:sp>
          <p:sp>
            <p:nvSpPr>
              <p:cNvPr id="104" name="Oval 103">
                <a:extLst>
                  <a:ext uri="{FF2B5EF4-FFF2-40B4-BE49-F238E27FC236}">
                    <a16:creationId xmlns:a16="http://schemas.microsoft.com/office/drawing/2014/main" id="{9ED78D81-D6E6-4C29-BA23-9EF4B53D33F3}"/>
                  </a:ext>
                </a:extLst>
              </p:cNvPr>
              <p:cNvSpPr/>
              <p:nvPr/>
            </p:nvSpPr>
            <p:spPr bwMode="auto">
              <a:xfrm>
                <a:off x="2974975" y="4016375"/>
                <a:ext cx="1047750" cy="1047750"/>
              </a:xfrm>
              <a:prstGeom prst="ellipse">
                <a:avLst/>
              </a:prstGeom>
              <a:gradFill rotWithShape="1">
                <a:gsLst>
                  <a:gs pos="0">
                    <a:srgbClr val="256DBC">
                      <a:tint val="50000"/>
                      <a:satMod val="300000"/>
                    </a:srgbClr>
                  </a:gs>
                  <a:gs pos="35000">
                    <a:srgbClr val="256DBC">
                      <a:tint val="37000"/>
                      <a:satMod val="300000"/>
                    </a:srgbClr>
                  </a:gs>
                  <a:gs pos="100000">
                    <a:srgbClr val="256DBC">
                      <a:tint val="15000"/>
                      <a:satMod val="350000"/>
                    </a:srgbClr>
                  </a:gs>
                </a:gsLst>
                <a:lin ang="16200000" scaled="1"/>
              </a:gradFill>
              <a:ln w="9525" cap="flat" cmpd="sng" algn="ctr">
                <a:solidFill>
                  <a:srgbClr val="256DBC">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alibri"/>
                    <a:ea typeface="+mn-ea"/>
                    <a:cs typeface="+mn-cs"/>
                  </a:rPr>
                  <a:t>Bid</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alibri"/>
                    <a:ea typeface="+mn-ea"/>
                    <a:cs typeface="+mn-cs"/>
                  </a:rPr>
                  <a:t>Landscape</a:t>
                </a:r>
              </a:p>
            </p:txBody>
          </p:sp>
          <p:sp>
            <p:nvSpPr>
              <p:cNvPr id="105" name="Oval 104">
                <a:extLst>
                  <a:ext uri="{FF2B5EF4-FFF2-40B4-BE49-F238E27FC236}">
                    <a16:creationId xmlns:a16="http://schemas.microsoft.com/office/drawing/2014/main" id="{7B99FB8B-4181-4C63-9B45-9B9F614CD27D}"/>
                  </a:ext>
                </a:extLst>
              </p:cNvPr>
              <p:cNvSpPr/>
              <p:nvPr/>
            </p:nvSpPr>
            <p:spPr bwMode="auto">
              <a:xfrm>
                <a:off x="2095500" y="2559050"/>
                <a:ext cx="1047750" cy="1047750"/>
              </a:xfrm>
              <a:prstGeom prst="ellipse">
                <a:avLst/>
              </a:prstGeom>
              <a:gradFill rotWithShape="1">
                <a:gsLst>
                  <a:gs pos="0">
                    <a:srgbClr val="256DBC">
                      <a:tint val="50000"/>
                      <a:satMod val="300000"/>
                    </a:srgbClr>
                  </a:gs>
                  <a:gs pos="35000">
                    <a:srgbClr val="256DBC">
                      <a:tint val="37000"/>
                      <a:satMod val="300000"/>
                    </a:srgbClr>
                  </a:gs>
                  <a:gs pos="100000">
                    <a:srgbClr val="256DBC">
                      <a:tint val="15000"/>
                      <a:satMod val="350000"/>
                    </a:srgbClr>
                  </a:gs>
                </a:gsLst>
                <a:lin ang="16200000" scaled="1"/>
              </a:gradFill>
              <a:ln w="9525" cap="flat" cmpd="sng" algn="ctr">
                <a:solidFill>
                  <a:srgbClr val="256DBC">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alibri"/>
                    <a:ea typeface="+mn-ea"/>
                    <a:cs typeface="+mn-cs"/>
                  </a:rPr>
                  <a:t>Semantics</a:t>
                </a:r>
                <a:endParaRPr kumimoji="0" lang="en-US" sz="2000" b="1" i="0" u="none" strike="noStrike" kern="0" cap="none" spc="0" normalizeH="0" baseline="0" noProof="0" dirty="0">
                  <a:ln>
                    <a:noFill/>
                  </a:ln>
                  <a:solidFill>
                    <a:srgbClr val="000000"/>
                  </a:solidFill>
                  <a:effectLst/>
                  <a:uLnTx/>
                  <a:uFillTx/>
                  <a:latin typeface="Calibri"/>
                  <a:ea typeface="+mn-ea"/>
                  <a:cs typeface="+mn-cs"/>
                </a:endParaRPr>
              </a:p>
            </p:txBody>
          </p:sp>
          <p:sp>
            <p:nvSpPr>
              <p:cNvPr id="108" name="Oval 107">
                <a:extLst>
                  <a:ext uri="{FF2B5EF4-FFF2-40B4-BE49-F238E27FC236}">
                    <a16:creationId xmlns:a16="http://schemas.microsoft.com/office/drawing/2014/main" id="{752DBCDC-BEAF-4CE7-B561-98A153757F35}"/>
                  </a:ext>
                </a:extLst>
              </p:cNvPr>
              <p:cNvSpPr/>
              <p:nvPr/>
            </p:nvSpPr>
            <p:spPr bwMode="auto">
              <a:xfrm>
                <a:off x="3149600" y="1892300"/>
                <a:ext cx="2552700" cy="2362200"/>
              </a:xfrm>
              <a:prstGeom prst="ellipse">
                <a:avLst/>
              </a:prstGeom>
              <a:gradFill rotWithShape="1">
                <a:gsLst>
                  <a:gs pos="0">
                    <a:srgbClr val="256DBC">
                      <a:tint val="50000"/>
                      <a:satMod val="300000"/>
                    </a:srgbClr>
                  </a:gs>
                  <a:gs pos="35000">
                    <a:srgbClr val="256DBC">
                      <a:tint val="37000"/>
                      <a:satMod val="300000"/>
                    </a:srgbClr>
                  </a:gs>
                  <a:gs pos="100000">
                    <a:srgbClr val="256DBC">
                      <a:tint val="15000"/>
                      <a:satMod val="350000"/>
                    </a:srgbClr>
                  </a:gs>
                </a:gsLst>
                <a:lin ang="16200000" scaled="1"/>
              </a:gradFill>
              <a:ln w="9525" cap="flat" cmpd="sng" algn="ctr">
                <a:solidFill>
                  <a:srgbClr val="256DBC">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Calibri"/>
                    <a:ea typeface="+mn-ea"/>
                    <a:cs typeface="+mn-cs"/>
                  </a:rPr>
                  <a:t> Delphi 3.0 </a:t>
                </a:r>
                <a:endParaRPr kumimoji="0" lang="en-US" sz="2000" b="1" i="0" u="none" strike="noStrike" kern="0" cap="none" spc="0" normalizeH="0" baseline="0" noProof="0" dirty="0">
                  <a:ln>
                    <a:noFill/>
                  </a:ln>
                  <a:solidFill>
                    <a:srgbClr val="000000"/>
                  </a:solidFill>
                  <a:effectLst/>
                  <a:uLnTx/>
                  <a:uFillTx/>
                  <a:latin typeface="Arial" charset="0"/>
                  <a:ea typeface="+mn-ea"/>
                  <a:cs typeface="+mn-cs"/>
                </a:endParaRPr>
              </a:p>
            </p:txBody>
          </p:sp>
          <p:pic>
            <p:nvPicPr>
              <p:cNvPr id="110" name="Picture 2">
                <a:extLst>
                  <a:ext uri="{FF2B5EF4-FFF2-40B4-BE49-F238E27FC236}">
                    <a16:creationId xmlns:a16="http://schemas.microsoft.com/office/drawing/2014/main" id="{A4CE9C42-9D4D-4F09-8B34-90E9E267EB74}"/>
                  </a:ext>
                </a:extLst>
              </p:cNvPr>
              <p:cNvPicPr>
                <a:picLocks noChangeAspect="1" noChangeArrowheads="1"/>
              </p:cNvPicPr>
              <p:nvPr/>
            </p:nvPicPr>
            <p:blipFill>
              <a:blip r:embed="rId3" cstate="print"/>
              <a:srcRect/>
              <a:stretch>
                <a:fillRect/>
              </a:stretch>
            </p:blipFill>
            <p:spPr bwMode="auto">
              <a:xfrm>
                <a:off x="6502815" y="1021276"/>
                <a:ext cx="2130552" cy="1286495"/>
              </a:xfrm>
              <a:prstGeom prst="rect">
                <a:avLst/>
              </a:prstGeom>
              <a:noFill/>
              <a:ln w="9525">
                <a:noFill/>
                <a:miter lim="800000"/>
                <a:headEnd/>
                <a:tailEnd/>
              </a:ln>
              <a:effectLst/>
            </p:spPr>
          </p:pic>
          <p:pic>
            <p:nvPicPr>
              <p:cNvPr id="111" name="Picture 3">
                <a:extLst>
                  <a:ext uri="{FF2B5EF4-FFF2-40B4-BE49-F238E27FC236}">
                    <a16:creationId xmlns:a16="http://schemas.microsoft.com/office/drawing/2014/main" id="{625136EE-7901-4A31-85C7-9623D30D7188}"/>
                  </a:ext>
                </a:extLst>
              </p:cNvPr>
              <p:cNvPicPr>
                <a:picLocks noChangeAspect="1" noChangeArrowheads="1"/>
              </p:cNvPicPr>
              <p:nvPr/>
            </p:nvPicPr>
            <p:blipFill>
              <a:blip r:embed="rId4" cstate="print"/>
              <a:srcRect/>
              <a:stretch>
                <a:fillRect/>
              </a:stretch>
            </p:blipFill>
            <p:spPr bwMode="auto">
              <a:xfrm>
                <a:off x="142503" y="3512457"/>
                <a:ext cx="2136239" cy="1297049"/>
              </a:xfrm>
              <a:prstGeom prst="rect">
                <a:avLst/>
              </a:prstGeom>
              <a:noFill/>
              <a:ln w="9525">
                <a:noFill/>
                <a:miter lim="800000"/>
                <a:headEnd/>
                <a:tailEnd/>
              </a:ln>
              <a:effectLst/>
            </p:spPr>
          </p:pic>
          <p:pic>
            <p:nvPicPr>
              <p:cNvPr id="112" name="Picture 4">
                <a:extLst>
                  <a:ext uri="{FF2B5EF4-FFF2-40B4-BE49-F238E27FC236}">
                    <a16:creationId xmlns:a16="http://schemas.microsoft.com/office/drawing/2014/main" id="{AE014C22-1207-4BDB-9E34-1396752D5656}"/>
                  </a:ext>
                </a:extLst>
              </p:cNvPr>
              <p:cNvPicPr>
                <a:picLocks noChangeAspect="1" noChangeArrowheads="1"/>
              </p:cNvPicPr>
              <p:nvPr/>
            </p:nvPicPr>
            <p:blipFill>
              <a:blip r:embed="rId5" cstate="print"/>
              <a:srcRect/>
              <a:stretch>
                <a:fillRect/>
              </a:stretch>
            </p:blipFill>
            <p:spPr bwMode="auto">
              <a:xfrm>
                <a:off x="145145" y="1082284"/>
                <a:ext cx="2133600" cy="1284289"/>
              </a:xfrm>
              <a:prstGeom prst="rect">
                <a:avLst/>
              </a:prstGeom>
              <a:noFill/>
              <a:ln w="9525">
                <a:noFill/>
                <a:miter lim="800000"/>
                <a:headEnd/>
                <a:tailEnd/>
              </a:ln>
              <a:effectLst/>
            </p:spPr>
          </p:pic>
          <p:pic>
            <p:nvPicPr>
              <p:cNvPr id="113" name="Picture 5">
                <a:extLst>
                  <a:ext uri="{FF2B5EF4-FFF2-40B4-BE49-F238E27FC236}">
                    <a16:creationId xmlns:a16="http://schemas.microsoft.com/office/drawing/2014/main" id="{4C735608-B29E-45A5-B061-81BFDACA1C95}"/>
                  </a:ext>
                </a:extLst>
              </p:cNvPr>
              <p:cNvPicPr>
                <a:picLocks noChangeAspect="1" noChangeArrowheads="1"/>
              </p:cNvPicPr>
              <p:nvPr/>
            </p:nvPicPr>
            <p:blipFill>
              <a:blip r:embed="rId6" cstate="print"/>
              <a:srcRect/>
              <a:stretch>
                <a:fillRect/>
              </a:stretch>
            </p:blipFill>
            <p:spPr bwMode="auto">
              <a:xfrm>
                <a:off x="6571117" y="3599545"/>
                <a:ext cx="2122939" cy="1320799"/>
              </a:xfrm>
              <a:prstGeom prst="rect">
                <a:avLst/>
              </a:prstGeom>
              <a:noFill/>
              <a:ln w="9525">
                <a:noFill/>
                <a:miter lim="800000"/>
                <a:headEnd/>
                <a:tailEnd/>
              </a:ln>
              <a:effectLst/>
            </p:spPr>
          </p:pic>
          <p:sp>
            <p:nvSpPr>
              <p:cNvPr id="115" name="Rectangle 114">
                <a:extLst>
                  <a:ext uri="{FF2B5EF4-FFF2-40B4-BE49-F238E27FC236}">
                    <a16:creationId xmlns:a16="http://schemas.microsoft.com/office/drawing/2014/main" id="{99188523-EFBB-45DC-8A04-6014B01B044A}"/>
                  </a:ext>
                </a:extLst>
              </p:cNvPr>
              <p:cNvSpPr/>
              <p:nvPr/>
            </p:nvSpPr>
            <p:spPr>
              <a:xfrm>
                <a:off x="6833254" y="2358088"/>
                <a:ext cx="1459054" cy="230832"/>
              </a:xfrm>
              <a:prstGeom prst="rect">
                <a:avLst/>
              </a:prstGeom>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1">
                    <a:ln>
                      <a:noFill/>
                    </a:ln>
                    <a:solidFill>
                      <a:sysClr val="windowText" lastClr="000000"/>
                    </a:solidFill>
                    <a:effectLst/>
                    <a:uLnTx/>
                    <a:uFillTx/>
                  </a:rPr>
                  <a:t>MERCHANT_RR_HIST_16W</a:t>
                </a:r>
                <a:endParaRPr kumimoji="0" lang="en-US" sz="900" b="0" i="0" u="none" strike="noStrike" kern="0" cap="none" spc="0" normalizeH="0" baseline="0" noProof="0" dirty="0">
                  <a:ln>
                    <a:noFill/>
                  </a:ln>
                  <a:solidFill>
                    <a:srgbClr val="000000"/>
                  </a:solidFill>
                  <a:effectLst/>
                  <a:uLnTx/>
                  <a:uFillTx/>
                  <a:latin typeface="Arial" pitchFamily="34" charset="0"/>
                </a:endParaRPr>
              </a:p>
            </p:txBody>
          </p:sp>
          <p:sp>
            <p:nvSpPr>
              <p:cNvPr id="116" name="Rectangle 115">
                <a:extLst>
                  <a:ext uri="{FF2B5EF4-FFF2-40B4-BE49-F238E27FC236}">
                    <a16:creationId xmlns:a16="http://schemas.microsoft.com/office/drawing/2014/main" id="{94216406-0C3A-4381-A0D3-383EAA421618}"/>
                  </a:ext>
                </a:extLst>
              </p:cNvPr>
              <p:cNvSpPr/>
              <p:nvPr/>
            </p:nvSpPr>
            <p:spPr>
              <a:xfrm>
                <a:off x="729997" y="2452432"/>
                <a:ext cx="1079142" cy="230832"/>
              </a:xfrm>
              <a:prstGeom prst="rect">
                <a:avLst/>
              </a:prstGeom>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1">
                    <a:ln>
                      <a:noFill/>
                    </a:ln>
                    <a:solidFill>
                      <a:sysClr val="windowText" lastClr="000000"/>
                    </a:solidFill>
                    <a:effectLst/>
                    <a:uLnTx/>
                    <a:uFillTx/>
                  </a:rPr>
                  <a:t>OFFER_PER_ATOM</a:t>
                </a:r>
                <a:endParaRPr kumimoji="0" lang="en-US" sz="900" b="0" i="0" u="none" strike="noStrike" kern="0" cap="none" spc="0" normalizeH="0" baseline="0" noProof="0" dirty="0">
                  <a:ln>
                    <a:noFill/>
                  </a:ln>
                  <a:solidFill>
                    <a:srgbClr val="000000"/>
                  </a:solidFill>
                  <a:effectLst/>
                  <a:uLnTx/>
                  <a:uFillTx/>
                  <a:latin typeface="Arial" pitchFamily="34" charset="0"/>
                </a:endParaRPr>
              </a:p>
            </p:txBody>
          </p:sp>
          <p:sp>
            <p:nvSpPr>
              <p:cNvPr id="117" name="Rectangle 116">
                <a:extLst>
                  <a:ext uri="{FF2B5EF4-FFF2-40B4-BE49-F238E27FC236}">
                    <a16:creationId xmlns:a16="http://schemas.microsoft.com/office/drawing/2014/main" id="{94FFD402-4883-41FB-B301-77C29B3597BD}"/>
                  </a:ext>
                </a:extLst>
              </p:cNvPr>
              <p:cNvSpPr/>
              <p:nvPr/>
            </p:nvSpPr>
            <p:spPr>
              <a:xfrm>
                <a:off x="642911" y="4847288"/>
                <a:ext cx="1002197" cy="230832"/>
              </a:xfrm>
              <a:prstGeom prst="rect">
                <a:avLst/>
              </a:prstGeom>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1">
                    <a:ln>
                      <a:noFill/>
                    </a:ln>
                    <a:solidFill>
                      <a:sysClr val="windowText" lastClr="000000"/>
                    </a:solidFill>
                    <a:effectLst/>
                    <a:uLnTx/>
                    <a:uFillTx/>
                  </a:rPr>
                  <a:t>PAYING_RESULTS</a:t>
                </a:r>
                <a:endParaRPr kumimoji="0" lang="en-US" sz="900" b="0" i="0" u="none" strike="noStrike" kern="0" cap="none" spc="0" normalizeH="0" baseline="0" noProof="0" dirty="0">
                  <a:ln>
                    <a:noFill/>
                  </a:ln>
                  <a:solidFill>
                    <a:srgbClr val="000000"/>
                  </a:solidFill>
                  <a:effectLst/>
                  <a:uLnTx/>
                  <a:uFillTx/>
                  <a:latin typeface="Arial" pitchFamily="34" charset="0"/>
                </a:endParaRPr>
              </a:p>
            </p:txBody>
          </p:sp>
          <p:sp>
            <p:nvSpPr>
              <p:cNvPr id="118" name="Rectangle 117">
                <a:extLst>
                  <a:ext uri="{FF2B5EF4-FFF2-40B4-BE49-F238E27FC236}">
                    <a16:creationId xmlns:a16="http://schemas.microsoft.com/office/drawing/2014/main" id="{DF9B9BD3-506C-4967-BF9A-FE73EF7E4FA9}"/>
                  </a:ext>
                </a:extLst>
              </p:cNvPr>
              <p:cNvSpPr/>
              <p:nvPr/>
            </p:nvSpPr>
            <p:spPr>
              <a:xfrm>
                <a:off x="7215706" y="4948888"/>
                <a:ext cx="939681" cy="230832"/>
              </a:xfrm>
              <a:prstGeom prst="rect">
                <a:avLst/>
              </a:prstGeom>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1">
                    <a:ln>
                      <a:noFill/>
                    </a:ln>
                    <a:solidFill>
                      <a:sysClr val="windowText" lastClr="000000"/>
                    </a:solidFill>
                    <a:effectLst/>
                    <a:uLnTx/>
                    <a:uFillTx/>
                  </a:rPr>
                  <a:t>OFFER_PER_CID</a:t>
                </a:r>
                <a:endParaRPr kumimoji="0" lang="en-US" sz="900" b="0" i="0" u="none" strike="noStrike" kern="0" cap="none" spc="0" normalizeH="0" baseline="0" noProof="0" dirty="0">
                  <a:ln>
                    <a:noFill/>
                  </a:ln>
                  <a:solidFill>
                    <a:srgbClr val="000000"/>
                  </a:solidFill>
                  <a:effectLst/>
                  <a:uLnTx/>
                  <a:uFillTx/>
                  <a:latin typeface="Arial" pitchFamily="34" charset="0"/>
                </a:endParaRPr>
              </a:p>
            </p:txBody>
          </p:sp>
        </p:grpSp>
      </p:grpSp>
      <p:sp>
        <p:nvSpPr>
          <p:cNvPr id="3" name="Slide Number Placeholder 2">
            <a:extLst>
              <a:ext uri="{FF2B5EF4-FFF2-40B4-BE49-F238E27FC236}">
                <a16:creationId xmlns:a16="http://schemas.microsoft.com/office/drawing/2014/main" id="{7FB0899E-95EB-4F6F-BA0B-FB1ECBBC627E}"/>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34</a:t>
            </a:fld>
            <a:endParaRPr lang="en-US" dirty="0">
              <a:solidFill>
                <a:prstClr val="black">
                  <a:tint val="75000"/>
                </a:prstClr>
              </a:solidFill>
            </a:endParaRPr>
          </a:p>
        </p:txBody>
      </p:sp>
    </p:spTree>
    <p:extLst>
      <p:ext uri="{BB962C8B-B14F-4D97-AF65-F5344CB8AC3E}">
        <p14:creationId xmlns:p14="http://schemas.microsoft.com/office/powerpoint/2010/main" val="393759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5A0EB-CA6D-4599-B3E1-C981DBAC0B4B}"/>
              </a:ext>
            </a:extLst>
          </p:cNvPr>
          <p:cNvSpPr>
            <a:spLocks noGrp="1"/>
          </p:cNvSpPr>
          <p:nvPr>
            <p:ph type="title"/>
          </p:nvPr>
        </p:nvSpPr>
        <p:spPr/>
        <p:txBody>
          <a:bodyPr/>
          <a:lstStyle/>
          <a:p>
            <a:r>
              <a:rPr lang="en-IN" dirty="0"/>
              <a:t>Modeling process that integrates entire portfolio</a:t>
            </a:r>
          </a:p>
        </p:txBody>
      </p:sp>
      <p:sp>
        <p:nvSpPr>
          <p:cNvPr id="44" name="Notched Right Arrow 82"/>
          <p:cNvSpPr/>
          <p:nvPr/>
        </p:nvSpPr>
        <p:spPr bwMode="auto">
          <a:xfrm>
            <a:off x="3278381" y="1107816"/>
            <a:ext cx="1371600" cy="274320"/>
          </a:xfrm>
          <a:prstGeom prst="notchedRightArrow">
            <a:avLst>
              <a:gd name="adj1" fmla="val 100000"/>
              <a:gd name="adj2" fmla="val 1997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IMPACT</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5" name="Notched Right Arrow 50"/>
          <p:cNvSpPr/>
          <p:nvPr/>
        </p:nvSpPr>
        <p:spPr bwMode="auto">
          <a:xfrm>
            <a:off x="535181" y="1107816"/>
            <a:ext cx="1371600" cy="274320"/>
          </a:xfrm>
          <a:prstGeom prst="notchedRightArrow">
            <a:avLst>
              <a:gd name="adj1" fmla="val 99020"/>
              <a:gd name="adj2" fmla="val 1650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BOTTLENECKS</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7" name="Notched Right Arrow 82"/>
          <p:cNvSpPr/>
          <p:nvPr/>
        </p:nvSpPr>
        <p:spPr bwMode="auto">
          <a:xfrm>
            <a:off x="1906781" y="1107816"/>
            <a:ext cx="1371600" cy="274320"/>
          </a:xfrm>
          <a:prstGeom prst="notchedRightArrow">
            <a:avLst>
              <a:gd name="adj1" fmla="val 100000"/>
              <a:gd name="adj2" fmla="val 25185"/>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IN" sz="1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SOLUTION</a:t>
            </a:r>
            <a:endParaRPr kumimoji="0" lang="en-US" sz="1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85" name="Group 84">
            <a:extLst>
              <a:ext uri="{FF2B5EF4-FFF2-40B4-BE49-F238E27FC236}">
                <a16:creationId xmlns:a16="http://schemas.microsoft.com/office/drawing/2014/main" id="{E4A2AA07-113C-4D80-B8F0-5621B3039EB9}"/>
              </a:ext>
            </a:extLst>
          </p:cNvPr>
          <p:cNvGrpSpPr/>
          <p:nvPr/>
        </p:nvGrpSpPr>
        <p:grpSpPr>
          <a:xfrm>
            <a:off x="1500189" y="1427691"/>
            <a:ext cx="9113600" cy="5293149"/>
            <a:chOff x="1580306" y="1047176"/>
            <a:chExt cx="5674736" cy="5715824"/>
          </a:xfrm>
        </p:grpSpPr>
        <p:sp>
          <p:nvSpPr>
            <p:cNvPr id="86" name="Rounded Rectangle 16">
              <a:extLst>
                <a:ext uri="{FF2B5EF4-FFF2-40B4-BE49-F238E27FC236}">
                  <a16:creationId xmlns:a16="http://schemas.microsoft.com/office/drawing/2014/main" id="{CFAAC5FC-4624-46B4-A815-7822043F7883}"/>
                </a:ext>
              </a:extLst>
            </p:cNvPr>
            <p:cNvSpPr/>
            <p:nvPr/>
          </p:nvSpPr>
          <p:spPr bwMode="auto">
            <a:xfrm>
              <a:off x="3821329" y="1047176"/>
              <a:ext cx="721310" cy="315497"/>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Total RPC</a:t>
              </a:r>
            </a:p>
          </p:txBody>
        </p:sp>
        <p:sp>
          <p:nvSpPr>
            <p:cNvPr id="87" name="Rounded Rectangle 17">
              <a:extLst>
                <a:ext uri="{FF2B5EF4-FFF2-40B4-BE49-F238E27FC236}">
                  <a16:creationId xmlns:a16="http://schemas.microsoft.com/office/drawing/2014/main" id="{A9D50BF2-360A-4EE0-B81A-00DA3C4FED99}"/>
                </a:ext>
              </a:extLst>
            </p:cNvPr>
            <p:cNvSpPr/>
            <p:nvPr/>
          </p:nvSpPr>
          <p:spPr bwMode="auto">
            <a:xfrm>
              <a:off x="2939728" y="1608119"/>
              <a:ext cx="721310" cy="315497"/>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MER_RPC</a:t>
              </a:r>
            </a:p>
          </p:txBody>
        </p:sp>
        <p:sp>
          <p:nvSpPr>
            <p:cNvPr id="88" name="Rounded Rectangle 18">
              <a:extLst>
                <a:ext uri="{FF2B5EF4-FFF2-40B4-BE49-F238E27FC236}">
                  <a16:creationId xmlns:a16="http://schemas.microsoft.com/office/drawing/2014/main" id="{1B0BB676-A44D-4AE4-BBFD-E22504493303}"/>
                </a:ext>
              </a:extLst>
            </p:cNvPr>
            <p:cNvSpPr/>
            <p:nvPr/>
          </p:nvSpPr>
          <p:spPr bwMode="auto">
            <a:xfrm>
              <a:off x="4753307" y="1598974"/>
              <a:ext cx="721310" cy="315497"/>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SL_RPC</a:t>
              </a:r>
            </a:p>
          </p:txBody>
        </p:sp>
        <p:sp>
          <p:nvSpPr>
            <p:cNvPr id="89" name="Rounded Rectangle 19">
              <a:extLst>
                <a:ext uri="{FF2B5EF4-FFF2-40B4-BE49-F238E27FC236}">
                  <a16:creationId xmlns:a16="http://schemas.microsoft.com/office/drawing/2014/main" id="{51D2FF63-1FB4-418E-A135-CB9E0A0749F6}"/>
                </a:ext>
              </a:extLst>
            </p:cNvPr>
            <p:cNvSpPr/>
            <p:nvPr/>
          </p:nvSpPr>
          <p:spPr bwMode="auto">
            <a:xfrm>
              <a:off x="2454275" y="2193389"/>
              <a:ext cx="721310" cy="315497"/>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MER_RR</a:t>
              </a:r>
            </a:p>
          </p:txBody>
        </p:sp>
        <p:sp>
          <p:nvSpPr>
            <p:cNvPr id="90" name="Rounded Rectangle 20">
              <a:extLst>
                <a:ext uri="{FF2B5EF4-FFF2-40B4-BE49-F238E27FC236}">
                  <a16:creationId xmlns:a16="http://schemas.microsoft.com/office/drawing/2014/main" id="{9F8C9581-7216-427A-9B65-CA092499FFC2}"/>
                </a:ext>
              </a:extLst>
            </p:cNvPr>
            <p:cNvSpPr/>
            <p:nvPr/>
          </p:nvSpPr>
          <p:spPr bwMode="auto">
            <a:xfrm>
              <a:off x="3399992" y="2200248"/>
              <a:ext cx="721310" cy="315497"/>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MER_RPR</a:t>
              </a:r>
            </a:p>
          </p:txBody>
        </p:sp>
        <p:sp>
          <p:nvSpPr>
            <p:cNvPr id="91" name="Rounded Rectangle 21">
              <a:extLst>
                <a:ext uri="{FF2B5EF4-FFF2-40B4-BE49-F238E27FC236}">
                  <a16:creationId xmlns:a16="http://schemas.microsoft.com/office/drawing/2014/main" id="{E30DD3AD-F596-4522-9A43-499CA80E31C1}"/>
                </a:ext>
              </a:extLst>
            </p:cNvPr>
            <p:cNvSpPr/>
            <p:nvPr/>
          </p:nvSpPr>
          <p:spPr bwMode="auto">
            <a:xfrm>
              <a:off x="4350290" y="2202533"/>
              <a:ext cx="721310" cy="315497"/>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SL_RR</a:t>
              </a:r>
            </a:p>
          </p:txBody>
        </p:sp>
        <p:sp>
          <p:nvSpPr>
            <p:cNvPr id="92" name="Rounded Rectangle 22">
              <a:extLst>
                <a:ext uri="{FF2B5EF4-FFF2-40B4-BE49-F238E27FC236}">
                  <a16:creationId xmlns:a16="http://schemas.microsoft.com/office/drawing/2014/main" id="{C0E44FC2-5C72-4FA5-91E2-4C7740316DEF}"/>
                </a:ext>
              </a:extLst>
            </p:cNvPr>
            <p:cNvSpPr/>
            <p:nvPr/>
          </p:nvSpPr>
          <p:spPr bwMode="auto">
            <a:xfrm>
              <a:off x="5325706" y="2193389"/>
              <a:ext cx="721310" cy="315497"/>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SL_RPR</a:t>
              </a:r>
            </a:p>
          </p:txBody>
        </p:sp>
        <p:sp>
          <p:nvSpPr>
            <p:cNvPr id="93" name="Rounded Rectangle 34">
              <a:extLst>
                <a:ext uri="{FF2B5EF4-FFF2-40B4-BE49-F238E27FC236}">
                  <a16:creationId xmlns:a16="http://schemas.microsoft.com/office/drawing/2014/main" id="{D4D6554D-9CB3-4A88-BAE9-4F81682C3493}"/>
                </a:ext>
              </a:extLst>
            </p:cNvPr>
            <p:cNvSpPr/>
            <p:nvPr/>
          </p:nvSpPr>
          <p:spPr bwMode="auto">
            <a:xfrm>
              <a:off x="2981860" y="5165319"/>
              <a:ext cx="721310" cy="315497"/>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RF (4)</a:t>
              </a:r>
            </a:p>
          </p:txBody>
        </p:sp>
        <p:sp>
          <p:nvSpPr>
            <p:cNvPr id="94" name="Rounded Rectangle 35">
              <a:extLst>
                <a:ext uri="{FF2B5EF4-FFF2-40B4-BE49-F238E27FC236}">
                  <a16:creationId xmlns:a16="http://schemas.microsoft.com/office/drawing/2014/main" id="{C7BC85F7-8705-405C-85BE-6B13C27AF59D}"/>
                </a:ext>
              </a:extLst>
            </p:cNvPr>
            <p:cNvSpPr/>
            <p:nvPr/>
          </p:nvSpPr>
          <p:spPr bwMode="auto">
            <a:xfrm>
              <a:off x="3968020" y="5172177"/>
              <a:ext cx="721310" cy="315497"/>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GBM (2)</a:t>
              </a:r>
            </a:p>
          </p:txBody>
        </p:sp>
        <p:sp>
          <p:nvSpPr>
            <p:cNvPr id="95" name="Rounded Rectangle 36">
              <a:extLst>
                <a:ext uri="{FF2B5EF4-FFF2-40B4-BE49-F238E27FC236}">
                  <a16:creationId xmlns:a16="http://schemas.microsoft.com/office/drawing/2014/main" id="{4004C83E-6D20-4E9D-9038-23DA73B4D4A1}"/>
                </a:ext>
              </a:extLst>
            </p:cNvPr>
            <p:cNvSpPr/>
            <p:nvPr/>
          </p:nvSpPr>
          <p:spPr bwMode="auto">
            <a:xfrm>
              <a:off x="5042745" y="5165319"/>
              <a:ext cx="721310" cy="315497"/>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NNET (12)</a:t>
              </a:r>
            </a:p>
          </p:txBody>
        </p:sp>
        <p:sp>
          <p:nvSpPr>
            <p:cNvPr id="96" name="Rounded Rectangle 37">
              <a:extLst>
                <a:ext uri="{FF2B5EF4-FFF2-40B4-BE49-F238E27FC236}">
                  <a16:creationId xmlns:a16="http://schemas.microsoft.com/office/drawing/2014/main" id="{B3EF5ADC-B4B0-4C13-942D-F4E4D27653F6}"/>
                </a:ext>
              </a:extLst>
            </p:cNvPr>
            <p:cNvSpPr/>
            <p:nvPr/>
          </p:nvSpPr>
          <p:spPr bwMode="auto">
            <a:xfrm>
              <a:off x="3972447" y="5876297"/>
              <a:ext cx="721310" cy="315497"/>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Ensemble</a:t>
              </a:r>
            </a:p>
          </p:txBody>
        </p:sp>
        <p:cxnSp>
          <p:nvCxnSpPr>
            <p:cNvPr id="97" name="Elbow Connector 38">
              <a:extLst>
                <a:ext uri="{FF2B5EF4-FFF2-40B4-BE49-F238E27FC236}">
                  <a16:creationId xmlns:a16="http://schemas.microsoft.com/office/drawing/2014/main" id="{D015C16C-1BA4-4D64-AE6F-DC2B0E119928}"/>
                </a:ext>
              </a:extLst>
            </p:cNvPr>
            <p:cNvCxnSpPr>
              <a:stCxn id="93" idx="2"/>
              <a:endCxn id="96" idx="0"/>
            </p:cNvCxnSpPr>
            <p:nvPr/>
          </p:nvCxnSpPr>
          <p:spPr bwMode="auto">
            <a:xfrm rot="16200000" flipH="1">
              <a:off x="3640068" y="5183262"/>
              <a:ext cx="395481" cy="990587"/>
            </a:xfrm>
            <a:prstGeom prst="bentConnector3">
              <a:avLst>
                <a:gd name="adj1" fmla="val 50000"/>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98" name="Elbow Connector 12">
              <a:extLst>
                <a:ext uri="{FF2B5EF4-FFF2-40B4-BE49-F238E27FC236}">
                  <a16:creationId xmlns:a16="http://schemas.microsoft.com/office/drawing/2014/main" id="{4F2E1A3B-ACE2-408C-82C9-53E083373B61}"/>
                </a:ext>
              </a:extLst>
            </p:cNvPr>
            <p:cNvCxnSpPr>
              <a:stCxn id="94" idx="2"/>
              <a:endCxn id="96" idx="0"/>
            </p:cNvCxnSpPr>
            <p:nvPr/>
          </p:nvCxnSpPr>
          <p:spPr bwMode="auto">
            <a:xfrm rot="16200000" flipH="1">
              <a:off x="4136577" y="5679771"/>
              <a:ext cx="388623" cy="4427"/>
            </a:xfrm>
            <a:prstGeom prst="straightConnector1">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99" name="Elbow Connector 40">
              <a:extLst>
                <a:ext uri="{FF2B5EF4-FFF2-40B4-BE49-F238E27FC236}">
                  <a16:creationId xmlns:a16="http://schemas.microsoft.com/office/drawing/2014/main" id="{22C6B398-E3C6-4638-9C0D-B891B3F5F57B}"/>
                </a:ext>
              </a:extLst>
            </p:cNvPr>
            <p:cNvCxnSpPr>
              <a:stCxn id="95" idx="2"/>
              <a:endCxn id="96" idx="0"/>
            </p:cNvCxnSpPr>
            <p:nvPr/>
          </p:nvCxnSpPr>
          <p:spPr bwMode="auto">
            <a:xfrm rot="5400000">
              <a:off x="4670511" y="5143407"/>
              <a:ext cx="395481" cy="1070298"/>
            </a:xfrm>
            <a:prstGeom prst="bentConnector3">
              <a:avLst>
                <a:gd name="adj1" fmla="val 50000"/>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100" name="Elbow Connector 12">
              <a:extLst>
                <a:ext uri="{FF2B5EF4-FFF2-40B4-BE49-F238E27FC236}">
                  <a16:creationId xmlns:a16="http://schemas.microsoft.com/office/drawing/2014/main" id="{52257297-90EF-41DE-9D88-30FFC6AEFCA7}"/>
                </a:ext>
              </a:extLst>
            </p:cNvPr>
            <p:cNvCxnSpPr>
              <a:stCxn id="86" idx="2"/>
              <a:endCxn id="87" idx="0"/>
            </p:cNvCxnSpPr>
            <p:nvPr/>
          </p:nvCxnSpPr>
          <p:spPr bwMode="auto">
            <a:xfrm rot="5400000">
              <a:off x="3618461" y="1044596"/>
              <a:ext cx="245446" cy="881601"/>
            </a:xfrm>
            <a:prstGeom prst="bentConnector3">
              <a:avLst>
                <a:gd name="adj1" fmla="val 35484"/>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107" name="Elbow Connector 12">
              <a:extLst>
                <a:ext uri="{FF2B5EF4-FFF2-40B4-BE49-F238E27FC236}">
                  <a16:creationId xmlns:a16="http://schemas.microsoft.com/office/drawing/2014/main" id="{C47F71C0-E0E6-456E-80BA-7AE35109FEAC}"/>
                </a:ext>
              </a:extLst>
            </p:cNvPr>
            <p:cNvCxnSpPr>
              <a:stCxn id="86" idx="2"/>
              <a:endCxn id="88" idx="0"/>
            </p:cNvCxnSpPr>
            <p:nvPr/>
          </p:nvCxnSpPr>
          <p:spPr bwMode="auto">
            <a:xfrm rot="16200000" flipH="1">
              <a:off x="4529823" y="1014834"/>
              <a:ext cx="236301" cy="931978"/>
            </a:xfrm>
            <a:prstGeom prst="bentConnector3">
              <a:avLst>
                <a:gd name="adj1" fmla="val 34923"/>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109" name="Elbow Connector 12">
              <a:extLst>
                <a:ext uri="{FF2B5EF4-FFF2-40B4-BE49-F238E27FC236}">
                  <a16:creationId xmlns:a16="http://schemas.microsoft.com/office/drawing/2014/main" id="{BEAD4E25-98C2-4617-B966-88953BD1D2FD}"/>
                </a:ext>
              </a:extLst>
            </p:cNvPr>
            <p:cNvCxnSpPr>
              <a:stCxn id="87" idx="2"/>
              <a:endCxn id="89" idx="0"/>
            </p:cNvCxnSpPr>
            <p:nvPr/>
          </p:nvCxnSpPr>
          <p:spPr bwMode="auto">
            <a:xfrm rot="5400000">
              <a:off x="2922770" y="1815776"/>
              <a:ext cx="269773" cy="485453"/>
            </a:xfrm>
            <a:prstGeom prst="bentConnector3">
              <a:avLst>
                <a:gd name="adj1" fmla="val 50000"/>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114" name="Elbow Connector 12">
              <a:extLst>
                <a:ext uri="{FF2B5EF4-FFF2-40B4-BE49-F238E27FC236}">
                  <a16:creationId xmlns:a16="http://schemas.microsoft.com/office/drawing/2014/main" id="{C5081C7E-D5F2-4321-AEEE-D333CCE62C0B}"/>
                </a:ext>
              </a:extLst>
            </p:cNvPr>
            <p:cNvCxnSpPr>
              <a:stCxn id="87" idx="2"/>
              <a:endCxn id="90" idx="0"/>
            </p:cNvCxnSpPr>
            <p:nvPr/>
          </p:nvCxnSpPr>
          <p:spPr bwMode="auto">
            <a:xfrm rot="16200000" flipH="1">
              <a:off x="3392200" y="1831798"/>
              <a:ext cx="276632" cy="460264"/>
            </a:xfrm>
            <a:prstGeom prst="bentConnector3">
              <a:avLst>
                <a:gd name="adj1" fmla="val 50000"/>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119" name="Elbow Connector 12">
              <a:extLst>
                <a:ext uri="{FF2B5EF4-FFF2-40B4-BE49-F238E27FC236}">
                  <a16:creationId xmlns:a16="http://schemas.microsoft.com/office/drawing/2014/main" id="{16E37BC8-12FE-4171-AC3B-A07C295F7A68}"/>
                </a:ext>
              </a:extLst>
            </p:cNvPr>
            <p:cNvCxnSpPr>
              <a:stCxn id="88" idx="2"/>
              <a:endCxn id="91" idx="0"/>
            </p:cNvCxnSpPr>
            <p:nvPr/>
          </p:nvCxnSpPr>
          <p:spPr bwMode="auto">
            <a:xfrm rot="5400000">
              <a:off x="4768422" y="1856994"/>
              <a:ext cx="288063" cy="403017"/>
            </a:xfrm>
            <a:prstGeom prst="bentConnector3">
              <a:avLst>
                <a:gd name="adj1" fmla="val 50000"/>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120" name="Elbow Connector 12">
              <a:extLst>
                <a:ext uri="{FF2B5EF4-FFF2-40B4-BE49-F238E27FC236}">
                  <a16:creationId xmlns:a16="http://schemas.microsoft.com/office/drawing/2014/main" id="{CEB8AFE0-BB04-4D7B-B01D-D882BF411231}"/>
                </a:ext>
              </a:extLst>
            </p:cNvPr>
            <p:cNvCxnSpPr>
              <a:stCxn id="88" idx="2"/>
              <a:endCxn id="92" idx="0"/>
            </p:cNvCxnSpPr>
            <p:nvPr/>
          </p:nvCxnSpPr>
          <p:spPr bwMode="auto">
            <a:xfrm rot="16200000" flipH="1">
              <a:off x="5260702" y="1767730"/>
              <a:ext cx="278918" cy="572399"/>
            </a:xfrm>
            <a:prstGeom prst="bentConnector3">
              <a:avLst>
                <a:gd name="adj1" fmla="val 50000"/>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121" name="Elbow Connector 12">
              <a:extLst>
                <a:ext uri="{FF2B5EF4-FFF2-40B4-BE49-F238E27FC236}">
                  <a16:creationId xmlns:a16="http://schemas.microsoft.com/office/drawing/2014/main" id="{F0E2F4C9-E06F-4B79-896C-16CD537DB808}"/>
                </a:ext>
              </a:extLst>
            </p:cNvPr>
            <p:cNvCxnSpPr>
              <a:stCxn id="89" idx="2"/>
              <a:endCxn id="138" idx="0"/>
            </p:cNvCxnSpPr>
            <p:nvPr/>
          </p:nvCxnSpPr>
          <p:spPr bwMode="auto">
            <a:xfrm rot="16200000" flipH="1">
              <a:off x="3451618" y="1872198"/>
              <a:ext cx="246189" cy="1519564"/>
            </a:xfrm>
            <a:prstGeom prst="bentConnector3">
              <a:avLst>
                <a:gd name="adj1" fmla="val 50000"/>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122" name="Elbow Connector 12">
              <a:extLst>
                <a:ext uri="{FF2B5EF4-FFF2-40B4-BE49-F238E27FC236}">
                  <a16:creationId xmlns:a16="http://schemas.microsoft.com/office/drawing/2014/main" id="{20F0B86B-7C32-4AA7-B9D1-B60AFEE3E168}"/>
                </a:ext>
              </a:extLst>
            </p:cNvPr>
            <p:cNvCxnSpPr>
              <a:stCxn id="90" idx="2"/>
              <a:endCxn id="138" idx="0"/>
            </p:cNvCxnSpPr>
            <p:nvPr/>
          </p:nvCxnSpPr>
          <p:spPr bwMode="auto">
            <a:xfrm rot="16200000" flipH="1">
              <a:off x="3927905" y="2348486"/>
              <a:ext cx="239330" cy="573847"/>
            </a:xfrm>
            <a:prstGeom prst="bentConnector3">
              <a:avLst>
                <a:gd name="adj1" fmla="val 50000"/>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123" name="Elbow Connector 12">
              <a:extLst>
                <a:ext uri="{FF2B5EF4-FFF2-40B4-BE49-F238E27FC236}">
                  <a16:creationId xmlns:a16="http://schemas.microsoft.com/office/drawing/2014/main" id="{23AFD8D2-BD67-48E4-A3A3-F18460C68EF3}"/>
                </a:ext>
              </a:extLst>
            </p:cNvPr>
            <p:cNvCxnSpPr>
              <a:stCxn id="91" idx="2"/>
              <a:endCxn id="138" idx="0"/>
            </p:cNvCxnSpPr>
            <p:nvPr/>
          </p:nvCxnSpPr>
          <p:spPr bwMode="auto">
            <a:xfrm rot="5400000">
              <a:off x="4404198" y="2448327"/>
              <a:ext cx="237045" cy="376451"/>
            </a:xfrm>
            <a:prstGeom prst="bentConnector3">
              <a:avLst>
                <a:gd name="adj1" fmla="val 50000"/>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124" name="Elbow Connector 12">
              <a:extLst>
                <a:ext uri="{FF2B5EF4-FFF2-40B4-BE49-F238E27FC236}">
                  <a16:creationId xmlns:a16="http://schemas.microsoft.com/office/drawing/2014/main" id="{7E017E4A-6F20-439D-9AC6-101B4980C5EC}"/>
                </a:ext>
              </a:extLst>
            </p:cNvPr>
            <p:cNvCxnSpPr>
              <a:stCxn id="92" idx="2"/>
              <a:endCxn id="138" idx="0"/>
            </p:cNvCxnSpPr>
            <p:nvPr/>
          </p:nvCxnSpPr>
          <p:spPr bwMode="auto">
            <a:xfrm rot="5400000">
              <a:off x="4887334" y="1956047"/>
              <a:ext cx="246189" cy="1351867"/>
            </a:xfrm>
            <a:prstGeom prst="bentConnector3">
              <a:avLst>
                <a:gd name="adj1" fmla="val 50000"/>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125" name="Elbow Connector 12">
              <a:extLst>
                <a:ext uri="{FF2B5EF4-FFF2-40B4-BE49-F238E27FC236}">
                  <a16:creationId xmlns:a16="http://schemas.microsoft.com/office/drawing/2014/main" id="{9E43F736-A261-45D1-8C3D-7EDF82CE10DA}"/>
                </a:ext>
              </a:extLst>
            </p:cNvPr>
            <p:cNvCxnSpPr>
              <a:stCxn id="143" idx="2"/>
              <a:endCxn id="93" idx="0"/>
            </p:cNvCxnSpPr>
            <p:nvPr/>
          </p:nvCxnSpPr>
          <p:spPr bwMode="auto">
            <a:xfrm rot="5400000">
              <a:off x="3630241" y="4465044"/>
              <a:ext cx="412549" cy="988000"/>
            </a:xfrm>
            <a:prstGeom prst="bentConnector3">
              <a:avLst>
                <a:gd name="adj1" fmla="val 50000"/>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126" name="Elbow Connector 12">
              <a:extLst>
                <a:ext uri="{FF2B5EF4-FFF2-40B4-BE49-F238E27FC236}">
                  <a16:creationId xmlns:a16="http://schemas.microsoft.com/office/drawing/2014/main" id="{467D9F41-26F9-42F1-A26E-FC6C78B352B5}"/>
                </a:ext>
              </a:extLst>
            </p:cNvPr>
            <p:cNvCxnSpPr>
              <a:stCxn id="143" idx="2"/>
              <a:endCxn id="95" idx="0"/>
            </p:cNvCxnSpPr>
            <p:nvPr/>
          </p:nvCxnSpPr>
          <p:spPr bwMode="auto">
            <a:xfrm rot="16200000" flipH="1">
              <a:off x="4660683" y="4422601"/>
              <a:ext cx="412549" cy="1072885"/>
            </a:xfrm>
            <a:prstGeom prst="bentConnector3">
              <a:avLst>
                <a:gd name="adj1" fmla="val 50000"/>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127" name="Elbow Connector 12">
              <a:extLst>
                <a:ext uri="{FF2B5EF4-FFF2-40B4-BE49-F238E27FC236}">
                  <a16:creationId xmlns:a16="http://schemas.microsoft.com/office/drawing/2014/main" id="{C41D8E50-2B47-4324-AFE4-73FF775DFDB0}"/>
                </a:ext>
              </a:extLst>
            </p:cNvPr>
            <p:cNvCxnSpPr>
              <a:stCxn id="143" idx="2"/>
              <a:endCxn id="94" idx="0"/>
            </p:cNvCxnSpPr>
            <p:nvPr/>
          </p:nvCxnSpPr>
          <p:spPr bwMode="auto">
            <a:xfrm rot="5400000">
              <a:off x="4119892" y="4961553"/>
              <a:ext cx="419407" cy="1840"/>
            </a:xfrm>
            <a:prstGeom prst="straightConnector1">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128" name="Elbow Connector 12">
              <a:extLst>
                <a:ext uri="{FF2B5EF4-FFF2-40B4-BE49-F238E27FC236}">
                  <a16:creationId xmlns:a16="http://schemas.microsoft.com/office/drawing/2014/main" id="{B03B2467-4202-4362-A1BB-F84726184BC1}"/>
                </a:ext>
              </a:extLst>
            </p:cNvPr>
            <p:cNvCxnSpPr>
              <a:stCxn id="96" idx="2"/>
              <a:endCxn id="129" idx="0"/>
            </p:cNvCxnSpPr>
            <p:nvPr/>
          </p:nvCxnSpPr>
          <p:spPr bwMode="auto">
            <a:xfrm rot="5400000">
              <a:off x="4205248" y="6319648"/>
              <a:ext cx="255709" cy="1588"/>
            </a:xfrm>
            <a:prstGeom prst="straightConnector1">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sp>
          <p:nvSpPr>
            <p:cNvPr id="129" name="Rounded Rectangle 118">
              <a:extLst>
                <a:ext uri="{FF2B5EF4-FFF2-40B4-BE49-F238E27FC236}">
                  <a16:creationId xmlns:a16="http://schemas.microsoft.com/office/drawing/2014/main" id="{055D927F-45E1-4A1C-8CF2-F11541710EB3}"/>
                </a:ext>
              </a:extLst>
            </p:cNvPr>
            <p:cNvSpPr/>
            <p:nvPr/>
          </p:nvSpPr>
          <p:spPr bwMode="auto">
            <a:xfrm>
              <a:off x="3972447" y="6447503"/>
              <a:ext cx="721310" cy="315497"/>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Estimates</a:t>
              </a:r>
            </a:p>
          </p:txBody>
        </p:sp>
        <p:sp>
          <p:nvSpPr>
            <p:cNvPr id="130" name="Rounded Rectangle 136">
              <a:extLst>
                <a:ext uri="{FF2B5EF4-FFF2-40B4-BE49-F238E27FC236}">
                  <a16:creationId xmlns:a16="http://schemas.microsoft.com/office/drawing/2014/main" id="{770520A6-CAE7-4961-A769-852B0A9FDC71}"/>
                </a:ext>
              </a:extLst>
            </p:cNvPr>
            <p:cNvSpPr/>
            <p:nvPr/>
          </p:nvSpPr>
          <p:spPr bwMode="auto">
            <a:xfrm>
              <a:off x="1741108" y="3542565"/>
              <a:ext cx="721310" cy="315497"/>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NT</a:t>
              </a:r>
            </a:p>
          </p:txBody>
        </p:sp>
        <p:sp>
          <p:nvSpPr>
            <p:cNvPr id="131" name="Rounded Rectangle 137">
              <a:extLst>
                <a:ext uri="{FF2B5EF4-FFF2-40B4-BE49-F238E27FC236}">
                  <a16:creationId xmlns:a16="http://schemas.microsoft.com/office/drawing/2014/main" id="{D85760AD-3E5B-49E5-836C-5E74AC094E3E}"/>
                </a:ext>
              </a:extLst>
            </p:cNvPr>
            <p:cNvSpPr/>
            <p:nvPr/>
          </p:nvSpPr>
          <p:spPr bwMode="auto">
            <a:xfrm>
              <a:off x="3039124" y="3549424"/>
              <a:ext cx="721310" cy="315497"/>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LT</a:t>
              </a:r>
            </a:p>
          </p:txBody>
        </p:sp>
        <p:sp>
          <p:nvSpPr>
            <p:cNvPr id="132" name="Rounded Rectangle 138">
              <a:extLst>
                <a:ext uri="{FF2B5EF4-FFF2-40B4-BE49-F238E27FC236}">
                  <a16:creationId xmlns:a16="http://schemas.microsoft.com/office/drawing/2014/main" id="{ABAC249D-B932-43A8-B5DB-0F581FBD060B}"/>
                </a:ext>
              </a:extLst>
            </p:cNvPr>
            <p:cNvSpPr/>
            <p:nvPr/>
          </p:nvSpPr>
          <p:spPr bwMode="auto">
            <a:xfrm>
              <a:off x="4935469" y="3551709"/>
              <a:ext cx="721310" cy="315497"/>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MT</a:t>
              </a:r>
            </a:p>
          </p:txBody>
        </p:sp>
        <p:sp>
          <p:nvSpPr>
            <p:cNvPr id="133" name="Rounded Rectangle 139">
              <a:extLst>
                <a:ext uri="{FF2B5EF4-FFF2-40B4-BE49-F238E27FC236}">
                  <a16:creationId xmlns:a16="http://schemas.microsoft.com/office/drawing/2014/main" id="{CEA72025-3C9D-489B-ACF2-382BEE70827A}"/>
                </a:ext>
              </a:extLst>
            </p:cNvPr>
            <p:cNvSpPr/>
            <p:nvPr/>
          </p:nvSpPr>
          <p:spPr bwMode="auto">
            <a:xfrm>
              <a:off x="6164227" y="3542565"/>
              <a:ext cx="721310" cy="315497"/>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HT</a:t>
              </a:r>
            </a:p>
          </p:txBody>
        </p:sp>
        <p:cxnSp>
          <p:nvCxnSpPr>
            <p:cNvPr id="134" name="Elbow Connector 12">
              <a:extLst>
                <a:ext uri="{FF2B5EF4-FFF2-40B4-BE49-F238E27FC236}">
                  <a16:creationId xmlns:a16="http://schemas.microsoft.com/office/drawing/2014/main" id="{A2094F45-C749-44B9-BCFF-3785956EE02D}"/>
                </a:ext>
              </a:extLst>
            </p:cNvPr>
            <p:cNvCxnSpPr>
              <a:stCxn id="138" idx="1"/>
              <a:endCxn id="130" idx="0"/>
            </p:cNvCxnSpPr>
            <p:nvPr/>
          </p:nvCxnSpPr>
          <p:spPr bwMode="auto">
            <a:xfrm rot="10800000" flipV="1">
              <a:off x="2101763" y="3184567"/>
              <a:ext cx="1543962" cy="357998"/>
            </a:xfrm>
            <a:prstGeom prst="bentConnector2">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135" name="Elbow Connector 12">
              <a:extLst>
                <a:ext uri="{FF2B5EF4-FFF2-40B4-BE49-F238E27FC236}">
                  <a16:creationId xmlns:a16="http://schemas.microsoft.com/office/drawing/2014/main" id="{D12DF8CC-56FB-4BCE-A702-892048CD4084}"/>
                </a:ext>
              </a:extLst>
            </p:cNvPr>
            <p:cNvCxnSpPr>
              <a:stCxn id="138" idx="1"/>
              <a:endCxn id="131" idx="0"/>
            </p:cNvCxnSpPr>
            <p:nvPr/>
          </p:nvCxnSpPr>
          <p:spPr bwMode="auto">
            <a:xfrm rot="10800000" flipV="1">
              <a:off x="3399779" y="3184566"/>
              <a:ext cx="245946" cy="364857"/>
            </a:xfrm>
            <a:prstGeom prst="bentConnector2">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136" name="Elbow Connector 12">
              <a:extLst>
                <a:ext uri="{FF2B5EF4-FFF2-40B4-BE49-F238E27FC236}">
                  <a16:creationId xmlns:a16="http://schemas.microsoft.com/office/drawing/2014/main" id="{1EB5646C-1C07-4A23-B880-85A52E623971}"/>
                </a:ext>
              </a:extLst>
            </p:cNvPr>
            <p:cNvCxnSpPr>
              <a:stCxn id="138" idx="3"/>
              <a:endCxn id="132" idx="0"/>
            </p:cNvCxnSpPr>
            <p:nvPr/>
          </p:nvCxnSpPr>
          <p:spPr bwMode="auto">
            <a:xfrm>
              <a:off x="5023262" y="3184567"/>
              <a:ext cx="272862" cy="367142"/>
            </a:xfrm>
            <a:prstGeom prst="bentConnector2">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137" name="Elbow Connector 12">
              <a:extLst>
                <a:ext uri="{FF2B5EF4-FFF2-40B4-BE49-F238E27FC236}">
                  <a16:creationId xmlns:a16="http://schemas.microsoft.com/office/drawing/2014/main" id="{E591AC3C-487C-4431-8978-89435E194522}"/>
                </a:ext>
              </a:extLst>
            </p:cNvPr>
            <p:cNvCxnSpPr>
              <a:stCxn id="138" idx="3"/>
              <a:endCxn id="133" idx="0"/>
            </p:cNvCxnSpPr>
            <p:nvPr/>
          </p:nvCxnSpPr>
          <p:spPr bwMode="auto">
            <a:xfrm>
              <a:off x="5023262" y="3184567"/>
              <a:ext cx="1501620" cy="357998"/>
            </a:xfrm>
            <a:prstGeom prst="bentConnector2">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sp>
          <p:nvSpPr>
            <p:cNvPr id="138" name="Diamond 137">
              <a:extLst>
                <a:ext uri="{FF2B5EF4-FFF2-40B4-BE49-F238E27FC236}">
                  <a16:creationId xmlns:a16="http://schemas.microsoft.com/office/drawing/2014/main" id="{7D757044-39FB-4AF3-8B93-D9A119BB4F76}"/>
                </a:ext>
              </a:extLst>
            </p:cNvPr>
            <p:cNvSpPr/>
            <p:nvPr/>
          </p:nvSpPr>
          <p:spPr bwMode="auto">
            <a:xfrm>
              <a:off x="3645725" y="2755075"/>
              <a:ext cx="1377537" cy="858984"/>
            </a:xfrm>
            <a:prstGeom prst="diamond">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IN" sz="1200" b="1"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CLICKS_Hist_16W (x)</a:t>
              </a:r>
              <a:endParaRPr kumimoji="0" lang="en-US" sz="1200" b="1"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9" name="Rectangle 138">
              <a:extLst>
                <a:ext uri="{FF2B5EF4-FFF2-40B4-BE49-F238E27FC236}">
                  <a16:creationId xmlns:a16="http://schemas.microsoft.com/office/drawing/2014/main" id="{B3C7112C-D5DA-42FB-AB7C-B46E50E0A743}"/>
                </a:ext>
              </a:extLst>
            </p:cNvPr>
            <p:cNvSpPr/>
            <p:nvPr/>
          </p:nvSpPr>
          <p:spPr>
            <a:xfrm>
              <a:off x="1580306" y="3194643"/>
              <a:ext cx="509738" cy="299118"/>
            </a:xfrm>
            <a:prstGeom prst="rect">
              <a:avLst/>
            </a:prstGeom>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200" b="0"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x= 0</a:t>
              </a:r>
              <a:endParaRPr kumimoji="0" lang="en-US" sz="1200" b="0"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0" name="Rectangle 139">
              <a:extLst>
                <a:ext uri="{FF2B5EF4-FFF2-40B4-BE49-F238E27FC236}">
                  <a16:creationId xmlns:a16="http://schemas.microsoft.com/office/drawing/2014/main" id="{56432BB6-D5CD-480E-A973-F6CD81461126}"/>
                </a:ext>
              </a:extLst>
            </p:cNvPr>
            <p:cNvSpPr/>
            <p:nvPr/>
          </p:nvSpPr>
          <p:spPr>
            <a:xfrm>
              <a:off x="2663441" y="3209154"/>
              <a:ext cx="564147" cy="299118"/>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200" b="0"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1 &lt;= x &lt; 5</a:t>
              </a:r>
              <a:endParaRPr kumimoji="0" lang="en-US" sz="1200" b="0"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1" name="Rectangle 140">
              <a:extLst>
                <a:ext uri="{FF2B5EF4-FFF2-40B4-BE49-F238E27FC236}">
                  <a16:creationId xmlns:a16="http://schemas.microsoft.com/office/drawing/2014/main" id="{B38BA8DF-0363-4A34-8AA4-DCBC32B3826C}"/>
                </a:ext>
              </a:extLst>
            </p:cNvPr>
            <p:cNvSpPr/>
            <p:nvPr/>
          </p:nvSpPr>
          <p:spPr>
            <a:xfrm>
              <a:off x="5300793" y="3221031"/>
              <a:ext cx="616050" cy="299118"/>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200" b="0"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5 &lt;= x &lt; 10</a:t>
              </a:r>
              <a:endParaRPr kumimoji="0" lang="en-US" sz="1200" b="0"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2" name="Rectangle 141">
              <a:extLst>
                <a:ext uri="{FF2B5EF4-FFF2-40B4-BE49-F238E27FC236}">
                  <a16:creationId xmlns:a16="http://schemas.microsoft.com/office/drawing/2014/main" id="{88F6DFFB-49E9-46A4-BB8A-2F264D326D74}"/>
                </a:ext>
              </a:extLst>
            </p:cNvPr>
            <p:cNvSpPr/>
            <p:nvPr/>
          </p:nvSpPr>
          <p:spPr>
            <a:xfrm>
              <a:off x="6535186" y="3221030"/>
              <a:ext cx="719856" cy="299118"/>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200" b="0"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10 &lt;= x &lt; 100</a:t>
              </a:r>
              <a:endParaRPr kumimoji="0" lang="en-US" sz="1200" b="0"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3" name="Rounded Rectangle 163">
              <a:extLst>
                <a:ext uri="{FF2B5EF4-FFF2-40B4-BE49-F238E27FC236}">
                  <a16:creationId xmlns:a16="http://schemas.microsoft.com/office/drawing/2014/main" id="{BB324135-B529-4B11-A602-5E559D96CA09}"/>
                </a:ext>
              </a:extLst>
            </p:cNvPr>
            <p:cNvSpPr/>
            <p:nvPr/>
          </p:nvSpPr>
          <p:spPr bwMode="auto">
            <a:xfrm>
              <a:off x="3493942" y="4241135"/>
              <a:ext cx="1673146" cy="511635"/>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Segment wise modeling</a:t>
              </a:r>
            </a:p>
          </p:txBody>
        </p:sp>
        <p:cxnSp>
          <p:nvCxnSpPr>
            <p:cNvPr id="144" name="Elbow Connector 12">
              <a:extLst>
                <a:ext uri="{FF2B5EF4-FFF2-40B4-BE49-F238E27FC236}">
                  <a16:creationId xmlns:a16="http://schemas.microsoft.com/office/drawing/2014/main" id="{E7D0E146-098A-4E8E-83CB-69D9667BA3E1}"/>
                </a:ext>
              </a:extLst>
            </p:cNvPr>
            <p:cNvCxnSpPr>
              <a:stCxn id="133" idx="2"/>
              <a:endCxn id="143" idx="0"/>
            </p:cNvCxnSpPr>
            <p:nvPr/>
          </p:nvCxnSpPr>
          <p:spPr bwMode="auto">
            <a:xfrm rot="5400000">
              <a:off x="5236163" y="2952415"/>
              <a:ext cx="383073" cy="2194367"/>
            </a:xfrm>
            <a:prstGeom prst="bentConnector3">
              <a:avLst>
                <a:gd name="adj1" fmla="val 50000"/>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145" name="Elbow Connector 12">
              <a:extLst>
                <a:ext uri="{FF2B5EF4-FFF2-40B4-BE49-F238E27FC236}">
                  <a16:creationId xmlns:a16="http://schemas.microsoft.com/office/drawing/2014/main" id="{DE51D2D1-4D2E-4B79-9A4E-A749B46735AE}"/>
                </a:ext>
              </a:extLst>
            </p:cNvPr>
            <p:cNvCxnSpPr>
              <a:stCxn id="132" idx="2"/>
              <a:endCxn id="143" idx="0"/>
            </p:cNvCxnSpPr>
            <p:nvPr/>
          </p:nvCxnSpPr>
          <p:spPr bwMode="auto">
            <a:xfrm rot="5400000">
              <a:off x="4626356" y="3571366"/>
              <a:ext cx="373929" cy="965609"/>
            </a:xfrm>
            <a:prstGeom prst="bentConnector3">
              <a:avLst>
                <a:gd name="adj1" fmla="val 50000"/>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146" name="Elbow Connector 12">
              <a:extLst>
                <a:ext uri="{FF2B5EF4-FFF2-40B4-BE49-F238E27FC236}">
                  <a16:creationId xmlns:a16="http://schemas.microsoft.com/office/drawing/2014/main" id="{CF40E7A2-55E2-49A9-A79D-22AA10B70D73}"/>
                </a:ext>
              </a:extLst>
            </p:cNvPr>
            <p:cNvCxnSpPr>
              <a:stCxn id="131" idx="2"/>
              <a:endCxn id="143" idx="0"/>
            </p:cNvCxnSpPr>
            <p:nvPr/>
          </p:nvCxnSpPr>
          <p:spPr bwMode="auto">
            <a:xfrm rot="16200000" flipH="1">
              <a:off x="3677040" y="3587660"/>
              <a:ext cx="376214" cy="930736"/>
            </a:xfrm>
            <a:prstGeom prst="bentConnector3">
              <a:avLst>
                <a:gd name="adj1" fmla="val 50000"/>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147" name="Elbow Connector 12">
              <a:extLst>
                <a:ext uri="{FF2B5EF4-FFF2-40B4-BE49-F238E27FC236}">
                  <a16:creationId xmlns:a16="http://schemas.microsoft.com/office/drawing/2014/main" id="{1785B8E0-1487-4F0B-B9C4-F96E5BD99C28}"/>
                </a:ext>
              </a:extLst>
            </p:cNvPr>
            <p:cNvCxnSpPr>
              <a:stCxn id="130" idx="2"/>
              <a:endCxn id="143" idx="0"/>
            </p:cNvCxnSpPr>
            <p:nvPr/>
          </p:nvCxnSpPr>
          <p:spPr bwMode="auto">
            <a:xfrm rot="16200000" flipH="1">
              <a:off x="3024603" y="2935222"/>
              <a:ext cx="383073" cy="2228752"/>
            </a:xfrm>
            <a:prstGeom prst="bentConnector3">
              <a:avLst>
                <a:gd name="adj1" fmla="val 50000"/>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grpSp>
      <p:sp>
        <p:nvSpPr>
          <p:cNvPr id="3" name="Slide Number Placeholder 2">
            <a:extLst>
              <a:ext uri="{FF2B5EF4-FFF2-40B4-BE49-F238E27FC236}">
                <a16:creationId xmlns:a16="http://schemas.microsoft.com/office/drawing/2014/main" id="{7F53EB53-6942-4723-AF5D-34092BED5C62}"/>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35</a:t>
            </a:fld>
            <a:endParaRPr lang="en-US" dirty="0">
              <a:solidFill>
                <a:prstClr val="black">
                  <a:tint val="75000"/>
                </a:prstClr>
              </a:solidFill>
            </a:endParaRPr>
          </a:p>
        </p:txBody>
      </p:sp>
    </p:spTree>
    <p:extLst>
      <p:ext uri="{BB962C8B-B14F-4D97-AF65-F5344CB8AC3E}">
        <p14:creationId xmlns:p14="http://schemas.microsoft.com/office/powerpoint/2010/main" val="382997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AB7E5-E79B-4892-A5F6-02DFADDE8BB7}"/>
              </a:ext>
            </a:extLst>
          </p:cNvPr>
          <p:cNvSpPr>
            <a:spLocks noGrp="1"/>
          </p:cNvSpPr>
          <p:nvPr>
            <p:ph type="title"/>
          </p:nvPr>
        </p:nvSpPr>
        <p:spPr/>
        <p:txBody>
          <a:bodyPr/>
          <a:lstStyle/>
          <a:p>
            <a:r>
              <a:rPr lang="en-IN" dirty="0"/>
              <a:t>Modeling process that integrates entire portfolio</a:t>
            </a:r>
          </a:p>
        </p:txBody>
      </p:sp>
      <p:sp>
        <p:nvSpPr>
          <p:cNvPr id="44" name="Notched Right Arrow 82"/>
          <p:cNvSpPr/>
          <p:nvPr/>
        </p:nvSpPr>
        <p:spPr bwMode="auto">
          <a:xfrm>
            <a:off x="3278381" y="1107816"/>
            <a:ext cx="1371600" cy="274320"/>
          </a:xfrm>
          <a:prstGeom prst="notchedRightArrow">
            <a:avLst>
              <a:gd name="adj1" fmla="val 100000"/>
              <a:gd name="adj2" fmla="val 1997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IMPACT</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5" name="Notched Right Arrow 50"/>
          <p:cNvSpPr/>
          <p:nvPr/>
        </p:nvSpPr>
        <p:spPr bwMode="auto">
          <a:xfrm>
            <a:off x="535181" y="1107816"/>
            <a:ext cx="1371600" cy="274320"/>
          </a:xfrm>
          <a:prstGeom prst="notchedRightArrow">
            <a:avLst>
              <a:gd name="adj1" fmla="val 99020"/>
              <a:gd name="adj2" fmla="val 1650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BOTTLENECKS</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7" name="Notched Right Arrow 82"/>
          <p:cNvSpPr/>
          <p:nvPr/>
        </p:nvSpPr>
        <p:spPr bwMode="auto">
          <a:xfrm>
            <a:off x="1906781" y="1107816"/>
            <a:ext cx="1371600" cy="274320"/>
          </a:xfrm>
          <a:prstGeom prst="notchedRightArrow">
            <a:avLst>
              <a:gd name="adj1" fmla="val 100000"/>
              <a:gd name="adj2" fmla="val 25185"/>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IN" sz="1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SOLUTION</a:t>
            </a:r>
            <a:endParaRPr kumimoji="0" lang="en-US" sz="1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81" name="Group 80">
            <a:extLst>
              <a:ext uri="{FF2B5EF4-FFF2-40B4-BE49-F238E27FC236}">
                <a16:creationId xmlns:a16="http://schemas.microsoft.com/office/drawing/2014/main" id="{1A9C4CA8-7402-4A5A-BF98-E15667D987D3}"/>
              </a:ext>
            </a:extLst>
          </p:cNvPr>
          <p:cNvGrpSpPr/>
          <p:nvPr/>
        </p:nvGrpSpPr>
        <p:grpSpPr>
          <a:xfrm>
            <a:off x="2440626" y="1917160"/>
            <a:ext cx="7437323" cy="4447569"/>
            <a:chOff x="1105602" y="1304512"/>
            <a:chExt cx="7437323" cy="4447569"/>
          </a:xfrm>
        </p:grpSpPr>
        <p:sp>
          <p:nvSpPr>
            <p:cNvPr id="82" name="Rounded Rectangle 15">
              <a:extLst>
                <a:ext uri="{FF2B5EF4-FFF2-40B4-BE49-F238E27FC236}">
                  <a16:creationId xmlns:a16="http://schemas.microsoft.com/office/drawing/2014/main" id="{97AD5A2A-3A2D-4B30-8091-E9B551ECB67B}"/>
                </a:ext>
              </a:extLst>
            </p:cNvPr>
            <p:cNvSpPr/>
            <p:nvPr/>
          </p:nvSpPr>
          <p:spPr bwMode="auto">
            <a:xfrm>
              <a:off x="3117485" y="2566384"/>
              <a:ext cx="1371600" cy="315497"/>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Estimates</a:t>
              </a:r>
            </a:p>
          </p:txBody>
        </p:sp>
        <p:sp>
          <p:nvSpPr>
            <p:cNvPr id="83" name="Rounded Rectangle 16">
              <a:extLst>
                <a:ext uri="{FF2B5EF4-FFF2-40B4-BE49-F238E27FC236}">
                  <a16:creationId xmlns:a16="http://schemas.microsoft.com/office/drawing/2014/main" id="{2A6BB734-14EA-4595-B74D-C61F683FD4DB}"/>
                </a:ext>
              </a:extLst>
            </p:cNvPr>
            <p:cNvSpPr/>
            <p:nvPr/>
          </p:nvSpPr>
          <p:spPr bwMode="auto">
            <a:xfrm>
              <a:off x="1105602" y="1734086"/>
              <a:ext cx="721310" cy="315497"/>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NT</a:t>
              </a:r>
            </a:p>
          </p:txBody>
        </p:sp>
        <p:sp>
          <p:nvSpPr>
            <p:cNvPr id="84" name="Rounded Rectangle 17">
              <a:extLst>
                <a:ext uri="{FF2B5EF4-FFF2-40B4-BE49-F238E27FC236}">
                  <a16:creationId xmlns:a16="http://schemas.microsoft.com/office/drawing/2014/main" id="{1F78E586-3E79-4320-B734-BFA446F21CA6}"/>
                </a:ext>
              </a:extLst>
            </p:cNvPr>
            <p:cNvSpPr/>
            <p:nvPr/>
          </p:nvSpPr>
          <p:spPr bwMode="auto">
            <a:xfrm>
              <a:off x="2403618" y="1740945"/>
              <a:ext cx="721310" cy="315497"/>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LT</a:t>
              </a:r>
            </a:p>
          </p:txBody>
        </p:sp>
        <p:sp>
          <p:nvSpPr>
            <p:cNvPr id="101" name="Rounded Rectangle 18">
              <a:extLst>
                <a:ext uri="{FF2B5EF4-FFF2-40B4-BE49-F238E27FC236}">
                  <a16:creationId xmlns:a16="http://schemas.microsoft.com/office/drawing/2014/main" id="{32E9397A-FB22-4746-B960-6FDE04B79816}"/>
                </a:ext>
              </a:extLst>
            </p:cNvPr>
            <p:cNvSpPr/>
            <p:nvPr/>
          </p:nvSpPr>
          <p:spPr bwMode="auto">
            <a:xfrm>
              <a:off x="4299963" y="1743230"/>
              <a:ext cx="721310" cy="315497"/>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MT</a:t>
              </a:r>
            </a:p>
          </p:txBody>
        </p:sp>
        <p:sp>
          <p:nvSpPr>
            <p:cNvPr id="102" name="Rounded Rectangle 19">
              <a:extLst>
                <a:ext uri="{FF2B5EF4-FFF2-40B4-BE49-F238E27FC236}">
                  <a16:creationId xmlns:a16="http://schemas.microsoft.com/office/drawing/2014/main" id="{D50C774B-74DA-44B8-9B18-CB3EE09ED45F}"/>
                </a:ext>
              </a:extLst>
            </p:cNvPr>
            <p:cNvSpPr/>
            <p:nvPr/>
          </p:nvSpPr>
          <p:spPr bwMode="auto">
            <a:xfrm>
              <a:off x="5528721" y="1734086"/>
              <a:ext cx="721310" cy="315497"/>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HT</a:t>
              </a:r>
            </a:p>
          </p:txBody>
        </p:sp>
        <p:cxnSp>
          <p:nvCxnSpPr>
            <p:cNvPr id="103" name="Elbow Connector 12">
              <a:extLst>
                <a:ext uri="{FF2B5EF4-FFF2-40B4-BE49-F238E27FC236}">
                  <a16:creationId xmlns:a16="http://schemas.microsoft.com/office/drawing/2014/main" id="{A5E0C809-46B4-42FF-A451-ED2A2027A735}"/>
                </a:ext>
              </a:extLst>
            </p:cNvPr>
            <p:cNvCxnSpPr>
              <a:stCxn id="102" idx="2"/>
              <a:endCxn id="82" idx="0"/>
            </p:cNvCxnSpPr>
            <p:nvPr/>
          </p:nvCxnSpPr>
          <p:spPr bwMode="auto">
            <a:xfrm rot="5400000">
              <a:off x="4587931" y="1264938"/>
              <a:ext cx="516801" cy="2086091"/>
            </a:xfrm>
            <a:prstGeom prst="bentConnector3">
              <a:avLst>
                <a:gd name="adj1" fmla="val 50000"/>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104" name="Elbow Connector 12">
              <a:extLst>
                <a:ext uri="{FF2B5EF4-FFF2-40B4-BE49-F238E27FC236}">
                  <a16:creationId xmlns:a16="http://schemas.microsoft.com/office/drawing/2014/main" id="{7F8B447A-7B48-4E9E-8AF7-EE0B225E1135}"/>
                </a:ext>
              </a:extLst>
            </p:cNvPr>
            <p:cNvCxnSpPr>
              <a:stCxn id="101" idx="2"/>
              <a:endCxn id="82" idx="0"/>
            </p:cNvCxnSpPr>
            <p:nvPr/>
          </p:nvCxnSpPr>
          <p:spPr bwMode="auto">
            <a:xfrm rot="5400000">
              <a:off x="3978124" y="1883889"/>
              <a:ext cx="507657" cy="857333"/>
            </a:xfrm>
            <a:prstGeom prst="bentConnector3">
              <a:avLst>
                <a:gd name="adj1" fmla="val 50000"/>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105" name="Elbow Connector 12">
              <a:extLst>
                <a:ext uri="{FF2B5EF4-FFF2-40B4-BE49-F238E27FC236}">
                  <a16:creationId xmlns:a16="http://schemas.microsoft.com/office/drawing/2014/main" id="{7BFCD9EA-A4FA-4047-94D6-C6F513D8E836}"/>
                </a:ext>
              </a:extLst>
            </p:cNvPr>
            <p:cNvCxnSpPr>
              <a:stCxn id="84" idx="2"/>
              <a:endCxn id="82" idx="0"/>
            </p:cNvCxnSpPr>
            <p:nvPr/>
          </p:nvCxnSpPr>
          <p:spPr bwMode="auto">
            <a:xfrm rot="16200000" flipH="1">
              <a:off x="3028808" y="1791907"/>
              <a:ext cx="509942" cy="1039012"/>
            </a:xfrm>
            <a:prstGeom prst="bentConnector3">
              <a:avLst>
                <a:gd name="adj1" fmla="val 50000"/>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106" name="Elbow Connector 12">
              <a:extLst>
                <a:ext uri="{FF2B5EF4-FFF2-40B4-BE49-F238E27FC236}">
                  <a16:creationId xmlns:a16="http://schemas.microsoft.com/office/drawing/2014/main" id="{22F3EBDB-E26B-4A51-80C5-67C2DE2A75A4}"/>
                </a:ext>
              </a:extLst>
            </p:cNvPr>
            <p:cNvCxnSpPr>
              <a:stCxn id="83" idx="2"/>
              <a:endCxn id="82" idx="0"/>
            </p:cNvCxnSpPr>
            <p:nvPr/>
          </p:nvCxnSpPr>
          <p:spPr bwMode="auto">
            <a:xfrm rot="16200000" flipH="1">
              <a:off x="2376371" y="1139469"/>
              <a:ext cx="516801" cy="2337028"/>
            </a:xfrm>
            <a:prstGeom prst="bentConnector3">
              <a:avLst>
                <a:gd name="adj1" fmla="val 50000"/>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sp>
          <p:nvSpPr>
            <p:cNvPr id="108" name="Rounded Rectangle 37">
              <a:extLst>
                <a:ext uri="{FF2B5EF4-FFF2-40B4-BE49-F238E27FC236}">
                  <a16:creationId xmlns:a16="http://schemas.microsoft.com/office/drawing/2014/main" id="{4FD7A43D-915A-4922-842B-37E0810AFEF0}"/>
                </a:ext>
              </a:extLst>
            </p:cNvPr>
            <p:cNvSpPr/>
            <p:nvPr/>
          </p:nvSpPr>
          <p:spPr bwMode="auto">
            <a:xfrm>
              <a:off x="3123581" y="3218656"/>
              <a:ext cx="1371600" cy="315497"/>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Target Margin</a:t>
              </a:r>
            </a:p>
          </p:txBody>
        </p:sp>
        <p:sp>
          <p:nvSpPr>
            <p:cNvPr id="110" name="Rounded Rectangle 38">
              <a:extLst>
                <a:ext uri="{FF2B5EF4-FFF2-40B4-BE49-F238E27FC236}">
                  <a16:creationId xmlns:a16="http://schemas.microsoft.com/office/drawing/2014/main" id="{36E08480-22D1-47C1-8DBC-EB0433A53F8E}"/>
                </a:ext>
              </a:extLst>
            </p:cNvPr>
            <p:cNvSpPr/>
            <p:nvPr/>
          </p:nvSpPr>
          <p:spPr bwMode="auto">
            <a:xfrm>
              <a:off x="3123581" y="3889216"/>
              <a:ext cx="1371600" cy="315497"/>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Capping</a:t>
              </a:r>
            </a:p>
          </p:txBody>
        </p:sp>
        <p:sp>
          <p:nvSpPr>
            <p:cNvPr id="111" name="Rounded Rectangle 39">
              <a:extLst>
                <a:ext uri="{FF2B5EF4-FFF2-40B4-BE49-F238E27FC236}">
                  <a16:creationId xmlns:a16="http://schemas.microsoft.com/office/drawing/2014/main" id="{D34CE5A9-3E76-48DD-A7F1-E05BF50885DE}"/>
                </a:ext>
              </a:extLst>
            </p:cNvPr>
            <p:cNvSpPr/>
            <p:nvPr/>
          </p:nvSpPr>
          <p:spPr bwMode="auto">
            <a:xfrm>
              <a:off x="2576972" y="4558252"/>
              <a:ext cx="2490327" cy="547148"/>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Search Engine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specific configuration</a:t>
              </a:r>
            </a:p>
          </p:txBody>
        </p:sp>
        <p:sp>
          <p:nvSpPr>
            <p:cNvPr id="112" name="Rounded Rectangle 40">
              <a:extLst>
                <a:ext uri="{FF2B5EF4-FFF2-40B4-BE49-F238E27FC236}">
                  <a16:creationId xmlns:a16="http://schemas.microsoft.com/office/drawing/2014/main" id="{E45D7B73-2690-4411-B811-615548759543}"/>
                </a:ext>
              </a:extLst>
            </p:cNvPr>
            <p:cNvSpPr/>
            <p:nvPr/>
          </p:nvSpPr>
          <p:spPr bwMode="auto">
            <a:xfrm>
              <a:off x="5921645" y="3890740"/>
              <a:ext cx="1371600" cy="315497"/>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err="1">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Cutlist</a:t>
              </a:r>
              <a:endParaRPr kumimoji="0" lang="en-US" sz="1200" b="1"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113" name="Elbow Connector 12">
              <a:extLst>
                <a:ext uri="{FF2B5EF4-FFF2-40B4-BE49-F238E27FC236}">
                  <a16:creationId xmlns:a16="http://schemas.microsoft.com/office/drawing/2014/main" id="{20828DA0-5329-4BA7-9D82-F8D20A77C964}"/>
                </a:ext>
              </a:extLst>
            </p:cNvPr>
            <p:cNvCxnSpPr>
              <a:stCxn id="110" idx="2"/>
              <a:endCxn id="111" idx="0"/>
            </p:cNvCxnSpPr>
            <p:nvPr/>
          </p:nvCxnSpPr>
          <p:spPr bwMode="auto">
            <a:xfrm rot="16200000" flipH="1">
              <a:off x="3638989" y="4375104"/>
              <a:ext cx="353539" cy="12755"/>
            </a:xfrm>
            <a:prstGeom prst="straightConnector1">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115" name="Elbow Connector 12">
              <a:extLst>
                <a:ext uri="{FF2B5EF4-FFF2-40B4-BE49-F238E27FC236}">
                  <a16:creationId xmlns:a16="http://schemas.microsoft.com/office/drawing/2014/main" id="{CEBEE2AA-80ED-4F77-8861-99562F57CF60}"/>
                </a:ext>
              </a:extLst>
            </p:cNvPr>
            <p:cNvCxnSpPr>
              <a:stCxn id="112" idx="1"/>
              <a:endCxn id="110" idx="3"/>
            </p:cNvCxnSpPr>
            <p:nvPr/>
          </p:nvCxnSpPr>
          <p:spPr bwMode="auto">
            <a:xfrm rot="10800000">
              <a:off x="4495181" y="4046965"/>
              <a:ext cx="1426464" cy="1524"/>
            </a:xfrm>
            <a:prstGeom prst="straightConnector1">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116" name="Elbow Connector 12">
              <a:extLst>
                <a:ext uri="{FF2B5EF4-FFF2-40B4-BE49-F238E27FC236}">
                  <a16:creationId xmlns:a16="http://schemas.microsoft.com/office/drawing/2014/main" id="{0A3C7F36-80F5-4975-9723-A58395BDFAB5}"/>
                </a:ext>
              </a:extLst>
            </p:cNvPr>
            <p:cNvCxnSpPr>
              <a:stCxn id="108" idx="2"/>
              <a:endCxn id="110" idx="0"/>
            </p:cNvCxnSpPr>
            <p:nvPr/>
          </p:nvCxnSpPr>
          <p:spPr bwMode="auto">
            <a:xfrm rot="5400000">
              <a:off x="3631850" y="3711684"/>
              <a:ext cx="355063" cy="1588"/>
            </a:xfrm>
            <a:prstGeom prst="straightConnector1">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cxnSp>
          <p:nvCxnSpPr>
            <p:cNvPr id="117" name="Elbow Connector 12">
              <a:extLst>
                <a:ext uri="{FF2B5EF4-FFF2-40B4-BE49-F238E27FC236}">
                  <a16:creationId xmlns:a16="http://schemas.microsoft.com/office/drawing/2014/main" id="{468FAF7C-6615-4077-9E12-882101C208A7}"/>
                </a:ext>
              </a:extLst>
            </p:cNvPr>
            <p:cNvCxnSpPr>
              <a:stCxn id="82" idx="2"/>
              <a:endCxn id="108" idx="0"/>
            </p:cNvCxnSpPr>
            <p:nvPr/>
          </p:nvCxnSpPr>
          <p:spPr bwMode="auto">
            <a:xfrm rot="16200000" flipH="1">
              <a:off x="3637946" y="3047220"/>
              <a:ext cx="336775" cy="6096"/>
            </a:xfrm>
            <a:prstGeom prst="straightConnector1">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sp>
          <p:nvSpPr>
            <p:cNvPr id="118" name="Rounded Rectangle 69">
              <a:extLst>
                <a:ext uri="{FF2B5EF4-FFF2-40B4-BE49-F238E27FC236}">
                  <a16:creationId xmlns:a16="http://schemas.microsoft.com/office/drawing/2014/main" id="{D9A02F46-3584-4FA7-9F4A-A49BFD8F9F40}"/>
                </a:ext>
              </a:extLst>
            </p:cNvPr>
            <p:cNvSpPr/>
            <p:nvPr/>
          </p:nvSpPr>
          <p:spPr bwMode="auto">
            <a:xfrm>
              <a:off x="7171325" y="1304512"/>
              <a:ext cx="1371600" cy="315497"/>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SEMPRO</a:t>
              </a:r>
            </a:p>
          </p:txBody>
        </p:sp>
        <p:cxnSp>
          <p:nvCxnSpPr>
            <p:cNvPr id="148" name="Elbow Connector 12">
              <a:extLst>
                <a:ext uri="{FF2B5EF4-FFF2-40B4-BE49-F238E27FC236}">
                  <a16:creationId xmlns:a16="http://schemas.microsoft.com/office/drawing/2014/main" id="{2751A95E-92F8-4315-AB98-2A954FAF32E1}"/>
                </a:ext>
              </a:extLst>
            </p:cNvPr>
            <p:cNvCxnSpPr>
              <a:stCxn id="118" idx="2"/>
              <a:endCxn id="112" idx="3"/>
            </p:cNvCxnSpPr>
            <p:nvPr/>
          </p:nvCxnSpPr>
          <p:spPr bwMode="auto">
            <a:xfrm rot="5400000">
              <a:off x="6360945" y="2552309"/>
              <a:ext cx="2428480" cy="563880"/>
            </a:xfrm>
            <a:prstGeom prst="bentConnector2">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sp>
          <p:nvSpPr>
            <p:cNvPr id="149" name="Rounded Rectangle 74">
              <a:extLst>
                <a:ext uri="{FF2B5EF4-FFF2-40B4-BE49-F238E27FC236}">
                  <a16:creationId xmlns:a16="http://schemas.microsoft.com/office/drawing/2014/main" id="{5A1FDC5A-D6D4-43C1-990A-3D736332FA27}"/>
                </a:ext>
              </a:extLst>
            </p:cNvPr>
            <p:cNvSpPr/>
            <p:nvPr/>
          </p:nvSpPr>
          <p:spPr bwMode="auto">
            <a:xfrm>
              <a:off x="3141869" y="5436584"/>
              <a:ext cx="1371600" cy="315497"/>
            </a:xfrm>
            <a:prstGeom prst="roundRect">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0000" tIns="46800" rIns="90000" bIns="468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Final Bids</a:t>
              </a:r>
            </a:p>
          </p:txBody>
        </p:sp>
        <p:cxnSp>
          <p:nvCxnSpPr>
            <p:cNvPr id="150" name="Elbow Connector 12">
              <a:extLst>
                <a:ext uri="{FF2B5EF4-FFF2-40B4-BE49-F238E27FC236}">
                  <a16:creationId xmlns:a16="http://schemas.microsoft.com/office/drawing/2014/main" id="{34F072C2-149D-4AC4-AEDB-566EBC0A4F60}"/>
                </a:ext>
              </a:extLst>
            </p:cNvPr>
            <p:cNvCxnSpPr>
              <a:stCxn id="111" idx="2"/>
              <a:endCxn id="149" idx="0"/>
            </p:cNvCxnSpPr>
            <p:nvPr/>
          </p:nvCxnSpPr>
          <p:spPr bwMode="auto">
            <a:xfrm rot="16200000" flipH="1">
              <a:off x="3659310" y="5268225"/>
              <a:ext cx="331184" cy="5533"/>
            </a:xfrm>
            <a:prstGeom prst="straightConnector1">
              <a:avLst/>
            </a:prstGeom>
            <a:gradFill rotWithShape="1">
              <a:gsLst>
                <a:gs pos="0">
                  <a:srgbClr val="0061B2">
                    <a:tint val="50000"/>
                    <a:satMod val="300000"/>
                  </a:srgbClr>
                </a:gs>
                <a:gs pos="35000">
                  <a:srgbClr val="0061B2">
                    <a:tint val="37000"/>
                    <a:satMod val="300000"/>
                  </a:srgbClr>
                </a:gs>
                <a:gs pos="100000">
                  <a:srgbClr val="0061B2">
                    <a:tint val="15000"/>
                    <a:satMod val="350000"/>
                  </a:srgbClr>
                </a:gs>
              </a:gsLst>
              <a:lin ang="16200000" scaled="1"/>
            </a:gradFill>
            <a:ln w="9525" cap="flat" cmpd="sng" algn="ctr">
              <a:solidFill>
                <a:srgbClr val="0061B2">
                  <a:shade val="95000"/>
                  <a:satMod val="105000"/>
                </a:srgbClr>
              </a:solidFill>
              <a:prstDash val="solid"/>
              <a:headEnd type="none" w="med" len="med"/>
              <a:tailEnd type="arrow"/>
            </a:ln>
            <a:effectLst>
              <a:outerShdw blurRad="40000" dist="20000" dir="5400000" rotWithShape="0">
                <a:srgbClr val="000000">
                  <a:alpha val="38000"/>
                </a:srgbClr>
              </a:outerShdw>
            </a:effectLst>
          </p:spPr>
        </p:cxnSp>
      </p:grpSp>
      <p:sp>
        <p:nvSpPr>
          <p:cNvPr id="3" name="Slide Number Placeholder 2">
            <a:extLst>
              <a:ext uri="{FF2B5EF4-FFF2-40B4-BE49-F238E27FC236}">
                <a16:creationId xmlns:a16="http://schemas.microsoft.com/office/drawing/2014/main" id="{624DD989-C62D-488A-86BF-4E760A7339BE}"/>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36</a:t>
            </a:fld>
            <a:endParaRPr lang="en-US" dirty="0">
              <a:solidFill>
                <a:prstClr val="black">
                  <a:tint val="75000"/>
                </a:prstClr>
              </a:solidFill>
            </a:endParaRPr>
          </a:p>
        </p:txBody>
      </p:sp>
    </p:spTree>
    <p:extLst>
      <p:ext uri="{BB962C8B-B14F-4D97-AF65-F5344CB8AC3E}">
        <p14:creationId xmlns:p14="http://schemas.microsoft.com/office/powerpoint/2010/main" val="52725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Notched Right Arrow 82"/>
          <p:cNvSpPr/>
          <p:nvPr/>
        </p:nvSpPr>
        <p:spPr bwMode="auto">
          <a:xfrm>
            <a:off x="3278381" y="1107816"/>
            <a:ext cx="1371600" cy="274320"/>
          </a:xfrm>
          <a:prstGeom prst="notchedRightArrow">
            <a:avLst>
              <a:gd name="adj1" fmla="val 100000"/>
              <a:gd name="adj2" fmla="val 1997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IMPACT</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5" name="Notched Right Arrow 50"/>
          <p:cNvSpPr/>
          <p:nvPr/>
        </p:nvSpPr>
        <p:spPr bwMode="auto">
          <a:xfrm>
            <a:off x="535181" y="1107816"/>
            <a:ext cx="1371600" cy="274320"/>
          </a:xfrm>
          <a:prstGeom prst="notchedRightArrow">
            <a:avLst>
              <a:gd name="adj1" fmla="val 99020"/>
              <a:gd name="adj2" fmla="val 1650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BOTTLENECKS</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7" name="Notched Right Arrow 82"/>
          <p:cNvSpPr/>
          <p:nvPr/>
        </p:nvSpPr>
        <p:spPr bwMode="auto">
          <a:xfrm>
            <a:off x="1906781" y="1107816"/>
            <a:ext cx="1371600" cy="274320"/>
          </a:xfrm>
          <a:prstGeom prst="notchedRightArrow">
            <a:avLst>
              <a:gd name="adj1" fmla="val 100000"/>
              <a:gd name="adj2" fmla="val 25185"/>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IN" sz="1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SOLUTION</a:t>
            </a:r>
            <a:endParaRPr kumimoji="0" lang="en-US" sz="1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aphicFrame>
        <p:nvGraphicFramePr>
          <p:cNvPr id="32" name="Table 31">
            <a:extLst>
              <a:ext uri="{FF2B5EF4-FFF2-40B4-BE49-F238E27FC236}">
                <a16:creationId xmlns:a16="http://schemas.microsoft.com/office/drawing/2014/main" id="{A129F9BC-1026-4927-96CB-1A4B3BC3466D}"/>
              </a:ext>
            </a:extLst>
          </p:cNvPr>
          <p:cNvGraphicFramePr>
            <a:graphicFrameLocks noGrp="1"/>
          </p:cNvGraphicFramePr>
          <p:nvPr/>
        </p:nvGraphicFramePr>
        <p:xfrm>
          <a:off x="2214105" y="1725168"/>
          <a:ext cx="7401662" cy="4654138"/>
        </p:xfrm>
        <a:graphic>
          <a:graphicData uri="http://schemas.openxmlformats.org/drawingml/2006/table">
            <a:tbl>
              <a:tblPr firstRow="1" bandRow="1">
                <a:tableStyleId>{5C22544A-7EE6-4342-B048-85BDC9FD1C3A}</a:tableStyleId>
              </a:tblPr>
              <a:tblGrid>
                <a:gridCol w="3700831">
                  <a:extLst>
                    <a:ext uri="{9D8B030D-6E8A-4147-A177-3AD203B41FA5}">
                      <a16:colId xmlns:a16="http://schemas.microsoft.com/office/drawing/2014/main" val="20000"/>
                    </a:ext>
                  </a:extLst>
                </a:gridCol>
                <a:gridCol w="3700831">
                  <a:extLst>
                    <a:ext uri="{9D8B030D-6E8A-4147-A177-3AD203B41FA5}">
                      <a16:colId xmlns:a16="http://schemas.microsoft.com/office/drawing/2014/main" val="20001"/>
                    </a:ext>
                  </a:extLst>
                </a:gridCol>
              </a:tblGrid>
              <a:tr h="2314580">
                <a:tc>
                  <a:txBody>
                    <a:bodyPr/>
                    <a:lstStyle/>
                    <a:p>
                      <a:endParaRPr lang="en-US" sz="2000" dirty="0"/>
                    </a:p>
                  </a:txBody>
                  <a:tcPr marL="99910" marR="99910" marT="49955" marB="49955"/>
                </a:tc>
                <a:tc>
                  <a:txBody>
                    <a:bodyPr/>
                    <a:lstStyle/>
                    <a:p>
                      <a:endParaRPr lang="en-US" sz="2000" dirty="0"/>
                    </a:p>
                  </a:txBody>
                  <a:tcPr marL="99910" marR="99910" marT="49955" marB="49955"/>
                </a:tc>
                <a:extLst>
                  <a:ext uri="{0D108BD9-81ED-4DB2-BD59-A6C34878D82A}">
                    <a16:rowId xmlns:a16="http://schemas.microsoft.com/office/drawing/2014/main" val="10000"/>
                  </a:ext>
                </a:extLst>
              </a:tr>
              <a:tr h="2339558">
                <a:tc>
                  <a:txBody>
                    <a:bodyPr/>
                    <a:lstStyle/>
                    <a:p>
                      <a:endParaRPr lang="en-US" sz="2000" dirty="0"/>
                    </a:p>
                  </a:txBody>
                  <a:tcPr marL="99910" marR="99910" marT="49955" marB="49955"/>
                </a:tc>
                <a:tc>
                  <a:txBody>
                    <a:bodyPr/>
                    <a:lstStyle/>
                    <a:p>
                      <a:endParaRPr lang="en-US" sz="2000" dirty="0"/>
                    </a:p>
                  </a:txBody>
                  <a:tcPr marL="99910" marR="99910" marT="49955" marB="49955"/>
                </a:tc>
                <a:extLst>
                  <a:ext uri="{0D108BD9-81ED-4DB2-BD59-A6C34878D82A}">
                    <a16:rowId xmlns:a16="http://schemas.microsoft.com/office/drawing/2014/main" val="10001"/>
                  </a:ext>
                </a:extLst>
              </a:tr>
            </a:tbl>
          </a:graphicData>
        </a:graphic>
      </p:graphicFrame>
      <p:pic>
        <p:nvPicPr>
          <p:cNvPr id="33" name="Picture 3">
            <a:extLst>
              <a:ext uri="{FF2B5EF4-FFF2-40B4-BE49-F238E27FC236}">
                <a16:creationId xmlns:a16="http://schemas.microsoft.com/office/drawing/2014/main" id="{D9990A5D-1FEA-4F61-A394-72AC9F68B9E1}"/>
              </a:ext>
            </a:extLst>
          </p:cNvPr>
          <p:cNvPicPr>
            <a:picLocks noChangeAspect="1" noChangeArrowheads="1"/>
          </p:cNvPicPr>
          <p:nvPr/>
        </p:nvPicPr>
        <p:blipFill>
          <a:blip r:embed="rId3" cstate="print"/>
          <a:srcRect/>
          <a:stretch>
            <a:fillRect/>
          </a:stretch>
        </p:blipFill>
        <p:spPr bwMode="auto">
          <a:xfrm>
            <a:off x="6096000" y="1807400"/>
            <a:ext cx="3207109" cy="1846297"/>
          </a:xfrm>
          <a:prstGeom prst="rect">
            <a:avLst/>
          </a:prstGeom>
          <a:noFill/>
          <a:ln w="9525">
            <a:noFill/>
            <a:miter lim="800000"/>
            <a:headEnd/>
            <a:tailEnd/>
          </a:ln>
          <a:effectLst/>
        </p:spPr>
      </p:pic>
      <p:pic>
        <p:nvPicPr>
          <p:cNvPr id="35" name="Picture 4">
            <a:extLst>
              <a:ext uri="{FF2B5EF4-FFF2-40B4-BE49-F238E27FC236}">
                <a16:creationId xmlns:a16="http://schemas.microsoft.com/office/drawing/2014/main" id="{2D30D824-5EAD-4DBF-8F50-7D974882366F}"/>
              </a:ext>
            </a:extLst>
          </p:cNvPr>
          <p:cNvPicPr>
            <a:picLocks noChangeAspect="1" noChangeArrowheads="1"/>
          </p:cNvPicPr>
          <p:nvPr/>
        </p:nvPicPr>
        <p:blipFill>
          <a:blip r:embed="rId4" cstate="print"/>
          <a:srcRect/>
          <a:stretch>
            <a:fillRect/>
          </a:stretch>
        </p:blipFill>
        <p:spPr bwMode="auto">
          <a:xfrm>
            <a:off x="2454454" y="4149671"/>
            <a:ext cx="3207109" cy="1843887"/>
          </a:xfrm>
          <a:prstGeom prst="rect">
            <a:avLst/>
          </a:prstGeom>
          <a:noFill/>
          <a:ln w="9525">
            <a:noFill/>
            <a:miter lim="800000"/>
            <a:headEnd/>
            <a:tailEnd/>
          </a:ln>
          <a:effectLst/>
        </p:spPr>
      </p:pic>
      <p:pic>
        <p:nvPicPr>
          <p:cNvPr id="38" name="Picture 5">
            <a:extLst>
              <a:ext uri="{FF2B5EF4-FFF2-40B4-BE49-F238E27FC236}">
                <a16:creationId xmlns:a16="http://schemas.microsoft.com/office/drawing/2014/main" id="{7410950D-9985-4D6A-B233-CDFAB04C016B}"/>
              </a:ext>
            </a:extLst>
          </p:cNvPr>
          <p:cNvPicPr>
            <a:picLocks noChangeAspect="1" noChangeArrowheads="1"/>
          </p:cNvPicPr>
          <p:nvPr/>
        </p:nvPicPr>
        <p:blipFill>
          <a:blip r:embed="rId5" cstate="print"/>
          <a:srcRect/>
          <a:stretch>
            <a:fillRect/>
          </a:stretch>
        </p:blipFill>
        <p:spPr bwMode="auto">
          <a:xfrm>
            <a:off x="6141912" y="4136843"/>
            <a:ext cx="3207108" cy="1848210"/>
          </a:xfrm>
          <a:prstGeom prst="rect">
            <a:avLst/>
          </a:prstGeom>
          <a:noFill/>
          <a:ln w="9525">
            <a:noFill/>
            <a:miter lim="800000"/>
            <a:headEnd/>
            <a:tailEnd/>
          </a:ln>
          <a:effectLst/>
        </p:spPr>
      </p:pic>
      <p:pic>
        <p:nvPicPr>
          <p:cNvPr id="39" name="Picture 2">
            <a:extLst>
              <a:ext uri="{FF2B5EF4-FFF2-40B4-BE49-F238E27FC236}">
                <a16:creationId xmlns:a16="http://schemas.microsoft.com/office/drawing/2014/main" id="{8A9FB6D8-BB7F-496C-8B4F-3C2942CF1865}"/>
              </a:ext>
            </a:extLst>
          </p:cNvPr>
          <p:cNvPicPr>
            <a:picLocks noChangeAspect="1" noChangeArrowheads="1"/>
          </p:cNvPicPr>
          <p:nvPr/>
        </p:nvPicPr>
        <p:blipFill>
          <a:blip r:embed="rId6" cstate="print"/>
          <a:srcRect/>
          <a:stretch>
            <a:fillRect/>
          </a:stretch>
        </p:blipFill>
        <p:spPr bwMode="auto">
          <a:xfrm>
            <a:off x="2499541" y="1794066"/>
            <a:ext cx="3207110" cy="1850183"/>
          </a:xfrm>
          <a:prstGeom prst="rect">
            <a:avLst/>
          </a:prstGeom>
          <a:noFill/>
          <a:ln w="9525">
            <a:noFill/>
            <a:miter lim="800000"/>
            <a:headEnd/>
            <a:tailEnd/>
          </a:ln>
          <a:effectLst/>
        </p:spPr>
      </p:pic>
      <p:sp>
        <p:nvSpPr>
          <p:cNvPr id="40" name="Rounded Rectangle 14">
            <a:extLst>
              <a:ext uri="{FF2B5EF4-FFF2-40B4-BE49-F238E27FC236}">
                <a16:creationId xmlns:a16="http://schemas.microsoft.com/office/drawing/2014/main" id="{082AB3EA-0479-4FC3-8799-5618E9B76470}"/>
              </a:ext>
            </a:extLst>
          </p:cNvPr>
          <p:cNvSpPr/>
          <p:nvPr/>
        </p:nvSpPr>
        <p:spPr bwMode="auto">
          <a:xfrm>
            <a:off x="6692582" y="6048072"/>
            <a:ext cx="2048150" cy="224797"/>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i="0" u="none" strike="noStrike" cap="none" normalizeH="0" baseline="0" dirty="0">
                <a:ln>
                  <a:noFill/>
                </a:ln>
                <a:solidFill>
                  <a:schemeClr val="tx2"/>
                </a:solidFill>
                <a:effectLst/>
                <a:latin typeface="Segoe UI" panose="020B0502040204020203" pitchFamily="34" charset="0"/>
                <a:ea typeface="Segoe UI" panose="020B0502040204020203" pitchFamily="34" charset="0"/>
                <a:cs typeface="Segoe UI" panose="020B0502040204020203" pitchFamily="34" charset="0"/>
              </a:rPr>
              <a:t>Delphi beats control</a:t>
            </a:r>
            <a:r>
              <a:rPr kumimoji="0" lang="en-US" sz="1100" i="0" u="none" strike="noStrike" cap="none" normalizeH="0" dirty="0">
                <a:ln>
                  <a:noFill/>
                </a:ln>
                <a:solidFill>
                  <a:schemeClr val="tx2"/>
                </a:solidFill>
                <a:effectLst/>
                <a:latin typeface="Segoe UI" panose="020B0502040204020203" pitchFamily="34" charset="0"/>
                <a:ea typeface="Segoe UI" panose="020B0502040204020203" pitchFamily="34" charset="0"/>
                <a:cs typeface="Segoe UI" panose="020B0502040204020203" pitchFamily="34" charset="0"/>
              </a:rPr>
              <a:t> by 15%</a:t>
            </a:r>
            <a:endParaRPr kumimoji="0" lang="en-US" sz="1100" i="0" u="none" strike="noStrike" cap="none" normalizeH="0" baseline="0" dirty="0">
              <a:ln>
                <a:noFill/>
              </a:ln>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41" name="Rounded Rectangle 15">
            <a:extLst>
              <a:ext uri="{FF2B5EF4-FFF2-40B4-BE49-F238E27FC236}">
                <a16:creationId xmlns:a16="http://schemas.microsoft.com/office/drawing/2014/main" id="{D72E9E2E-CB67-45D0-9FE4-4BF9813DE11A}"/>
              </a:ext>
            </a:extLst>
          </p:cNvPr>
          <p:cNvSpPr/>
          <p:nvPr/>
        </p:nvSpPr>
        <p:spPr bwMode="auto">
          <a:xfrm>
            <a:off x="3021826" y="6055692"/>
            <a:ext cx="2123083" cy="224797"/>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i="0" u="none" strike="noStrike" cap="none" normalizeH="0" baseline="0" dirty="0">
                <a:ln>
                  <a:noFill/>
                </a:ln>
                <a:solidFill>
                  <a:schemeClr val="tx2"/>
                </a:solidFill>
                <a:effectLst/>
                <a:latin typeface="Segoe UI" panose="020B0502040204020203" pitchFamily="34" charset="0"/>
                <a:ea typeface="Segoe UI" panose="020B0502040204020203" pitchFamily="34" charset="0"/>
                <a:cs typeface="Segoe UI" panose="020B0502040204020203" pitchFamily="34" charset="0"/>
              </a:rPr>
              <a:t>Delphi beats bidwiser </a:t>
            </a:r>
            <a:r>
              <a:rPr kumimoji="0" lang="en-US" sz="1100" i="0" u="none" strike="noStrike" cap="none" normalizeH="0" dirty="0">
                <a:ln>
                  <a:noFill/>
                </a:ln>
                <a:solidFill>
                  <a:schemeClr val="tx2"/>
                </a:solidFill>
                <a:effectLst/>
                <a:latin typeface="Segoe UI" panose="020B0502040204020203" pitchFamily="34" charset="0"/>
                <a:ea typeface="Segoe UI" panose="020B0502040204020203" pitchFamily="34" charset="0"/>
                <a:cs typeface="Segoe UI" panose="020B0502040204020203" pitchFamily="34" charset="0"/>
              </a:rPr>
              <a:t>by 13%</a:t>
            </a:r>
            <a:endParaRPr kumimoji="0" lang="en-US" sz="1100" i="0" u="none" strike="noStrike" cap="none" normalizeH="0" baseline="0" dirty="0">
              <a:ln>
                <a:noFill/>
              </a:ln>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42" name="Rounded Rectangle 16">
            <a:extLst>
              <a:ext uri="{FF2B5EF4-FFF2-40B4-BE49-F238E27FC236}">
                <a16:creationId xmlns:a16="http://schemas.microsoft.com/office/drawing/2014/main" id="{4AB9937F-EC2A-42C2-986F-0089EE82820C}"/>
              </a:ext>
            </a:extLst>
          </p:cNvPr>
          <p:cNvSpPr/>
          <p:nvPr/>
        </p:nvSpPr>
        <p:spPr bwMode="auto">
          <a:xfrm>
            <a:off x="6616382" y="3708342"/>
            <a:ext cx="2048150" cy="224797"/>
          </a:xfrm>
          <a:prstGeom prst="round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46800" rIns="90000" bIns="46800" numCol="1" rtlCol="0" anchor="ctr" anchorCtr="0" compatLnSpc="1">
            <a:prstTxWarp prst="textNoShape">
              <a:avLst/>
            </a:prstTxWarp>
          </a:bodyPr>
          <a:lstStyle/>
          <a:p>
            <a:pPr algn="ctr"/>
            <a:r>
              <a:rPr lang="en-US" sz="1100" dirty="0">
                <a:solidFill>
                  <a:schemeClr val="tx2"/>
                </a:solidFill>
                <a:latin typeface="Segoe UI" panose="020B0502040204020203" pitchFamily="34" charset="0"/>
                <a:ea typeface="Segoe UI" panose="020B0502040204020203" pitchFamily="34" charset="0"/>
                <a:cs typeface="Segoe UI" panose="020B0502040204020203" pitchFamily="34" charset="0"/>
              </a:rPr>
              <a:t>Delphi beats bidwiser by </a:t>
            </a:r>
            <a:r>
              <a:rPr kumimoji="0" lang="en-US" sz="1100" i="0" u="none" strike="noStrike" cap="none" normalizeH="0" dirty="0">
                <a:ln>
                  <a:noFill/>
                </a:ln>
                <a:solidFill>
                  <a:schemeClr val="tx2"/>
                </a:solidFill>
                <a:effectLst/>
                <a:latin typeface="Segoe UI" panose="020B0502040204020203" pitchFamily="34" charset="0"/>
                <a:ea typeface="Segoe UI" panose="020B0502040204020203" pitchFamily="34" charset="0"/>
                <a:cs typeface="Segoe UI" panose="020B0502040204020203" pitchFamily="34" charset="0"/>
              </a:rPr>
              <a:t>18%</a:t>
            </a:r>
            <a:endParaRPr kumimoji="0" lang="en-US" sz="1100" i="0" u="none" strike="noStrike" cap="none" normalizeH="0" baseline="0" dirty="0">
              <a:ln>
                <a:noFill/>
              </a:ln>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43" name="Rounded Rectangle 17">
            <a:extLst>
              <a:ext uri="{FF2B5EF4-FFF2-40B4-BE49-F238E27FC236}">
                <a16:creationId xmlns:a16="http://schemas.microsoft.com/office/drawing/2014/main" id="{5F7440A4-911D-4C32-9BF8-83B1008F91C7}"/>
              </a:ext>
            </a:extLst>
          </p:cNvPr>
          <p:cNvSpPr/>
          <p:nvPr/>
        </p:nvSpPr>
        <p:spPr bwMode="auto">
          <a:xfrm>
            <a:off x="3037067" y="3712597"/>
            <a:ext cx="2048150" cy="224797"/>
          </a:xfrm>
          <a:prstGeom prst="round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i="0" u="none" strike="noStrike" cap="none" normalizeH="0" baseline="0" dirty="0">
                <a:ln>
                  <a:noFill/>
                </a:ln>
                <a:solidFill>
                  <a:schemeClr val="tx2"/>
                </a:solidFill>
                <a:effectLst/>
                <a:latin typeface="Segoe UI" panose="020B0502040204020203" pitchFamily="34" charset="0"/>
                <a:ea typeface="Segoe UI" panose="020B0502040204020203" pitchFamily="34" charset="0"/>
                <a:cs typeface="Segoe UI" panose="020B0502040204020203" pitchFamily="34" charset="0"/>
              </a:rPr>
              <a:t>Delphi beats control</a:t>
            </a:r>
            <a:r>
              <a:rPr kumimoji="0" lang="en-US" sz="1100" i="0" u="none" strike="noStrike" cap="none" normalizeH="0" dirty="0">
                <a:ln>
                  <a:noFill/>
                </a:ln>
                <a:solidFill>
                  <a:schemeClr val="tx2"/>
                </a:solidFill>
                <a:effectLst/>
                <a:latin typeface="Segoe UI" panose="020B0502040204020203" pitchFamily="34" charset="0"/>
                <a:ea typeface="Segoe UI" panose="020B0502040204020203" pitchFamily="34" charset="0"/>
                <a:cs typeface="Segoe UI" panose="020B0502040204020203" pitchFamily="34" charset="0"/>
              </a:rPr>
              <a:t> by 5%</a:t>
            </a:r>
            <a:endParaRPr kumimoji="0" lang="en-US" sz="1100" i="0" u="none" strike="noStrike" cap="none" normalizeH="0" baseline="0" dirty="0">
              <a:ln>
                <a:noFill/>
              </a:ln>
              <a:solidFill>
                <a:schemeClr val="tx2"/>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4" name="Title 3">
            <a:extLst>
              <a:ext uri="{FF2B5EF4-FFF2-40B4-BE49-F238E27FC236}">
                <a16:creationId xmlns:a16="http://schemas.microsoft.com/office/drawing/2014/main" id="{AA2D418A-7902-43FE-A23E-EEFD4A10D3B7}"/>
              </a:ext>
            </a:extLst>
          </p:cNvPr>
          <p:cNvSpPr>
            <a:spLocks noGrp="1"/>
          </p:cNvSpPr>
          <p:nvPr>
            <p:ph type="title"/>
          </p:nvPr>
        </p:nvSpPr>
        <p:spPr/>
        <p:txBody>
          <a:bodyPr/>
          <a:lstStyle/>
          <a:p>
            <a:r>
              <a:rPr lang="en-IN" dirty="0"/>
              <a:t>Robust A/B testing to validate results</a:t>
            </a:r>
          </a:p>
        </p:txBody>
      </p:sp>
      <p:sp>
        <p:nvSpPr>
          <p:cNvPr id="2" name="Slide Number Placeholder 1">
            <a:extLst>
              <a:ext uri="{FF2B5EF4-FFF2-40B4-BE49-F238E27FC236}">
                <a16:creationId xmlns:a16="http://schemas.microsoft.com/office/drawing/2014/main" id="{46718688-7530-4BA5-90C5-7D6D8F8F173B}"/>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37</a:t>
            </a:fld>
            <a:endParaRPr lang="en-US" dirty="0">
              <a:solidFill>
                <a:prstClr val="black">
                  <a:tint val="75000"/>
                </a:prstClr>
              </a:solidFill>
            </a:endParaRPr>
          </a:p>
        </p:txBody>
      </p:sp>
    </p:spTree>
    <p:extLst>
      <p:ext uri="{BB962C8B-B14F-4D97-AF65-F5344CB8AC3E}">
        <p14:creationId xmlns:p14="http://schemas.microsoft.com/office/powerpoint/2010/main" val="60318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104A29E5-5BB1-431F-B198-07C4F82709BB}"/>
              </a:ext>
            </a:extLst>
          </p:cNvPr>
          <p:cNvSpPr>
            <a:spLocks noGrp="1"/>
          </p:cNvSpPr>
          <p:nvPr>
            <p:ph type="title"/>
          </p:nvPr>
        </p:nvSpPr>
        <p:spPr/>
        <p:txBody>
          <a:bodyPr/>
          <a:lstStyle/>
          <a:p>
            <a:r>
              <a:rPr lang="en-IN" dirty="0"/>
              <a:t>Leveraging an industrial scheduler to manage process</a:t>
            </a:r>
          </a:p>
        </p:txBody>
      </p:sp>
      <p:sp>
        <p:nvSpPr>
          <p:cNvPr id="44" name="Notched Right Arrow 82"/>
          <p:cNvSpPr/>
          <p:nvPr/>
        </p:nvSpPr>
        <p:spPr bwMode="auto">
          <a:xfrm>
            <a:off x="3278381" y="1107816"/>
            <a:ext cx="1371600" cy="274320"/>
          </a:xfrm>
          <a:prstGeom prst="notchedRightArrow">
            <a:avLst>
              <a:gd name="adj1" fmla="val 100000"/>
              <a:gd name="adj2" fmla="val 1997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IMPACT</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5" name="Notched Right Arrow 50"/>
          <p:cNvSpPr/>
          <p:nvPr/>
        </p:nvSpPr>
        <p:spPr bwMode="auto">
          <a:xfrm>
            <a:off x="535181" y="1107816"/>
            <a:ext cx="1371600" cy="274320"/>
          </a:xfrm>
          <a:prstGeom prst="notchedRightArrow">
            <a:avLst>
              <a:gd name="adj1" fmla="val 99020"/>
              <a:gd name="adj2" fmla="val 1650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BOTTLENECKS</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7" name="Notched Right Arrow 82"/>
          <p:cNvSpPr/>
          <p:nvPr/>
        </p:nvSpPr>
        <p:spPr bwMode="auto">
          <a:xfrm>
            <a:off x="1906781" y="1107816"/>
            <a:ext cx="1371600" cy="274320"/>
          </a:xfrm>
          <a:prstGeom prst="notchedRightArrow">
            <a:avLst>
              <a:gd name="adj1" fmla="val 100000"/>
              <a:gd name="adj2" fmla="val 25185"/>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IN" sz="1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SOLUTION</a:t>
            </a:r>
            <a:endParaRPr kumimoji="0" lang="en-US" sz="1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0" name="Content Placeholder 2">
            <a:extLst>
              <a:ext uri="{FF2B5EF4-FFF2-40B4-BE49-F238E27FC236}">
                <a16:creationId xmlns:a16="http://schemas.microsoft.com/office/drawing/2014/main" id="{5FD89E77-8AA2-4FF6-A3FF-5DD90F385389}"/>
              </a:ext>
            </a:extLst>
          </p:cNvPr>
          <p:cNvSpPr txBox="1">
            <a:spLocks/>
          </p:cNvSpPr>
          <p:nvPr/>
        </p:nvSpPr>
        <p:spPr>
          <a:xfrm>
            <a:off x="2655050" y="2270307"/>
            <a:ext cx="1944000" cy="319660"/>
          </a:xfrm>
          <a:prstGeom prst="rect">
            <a:avLst/>
          </a:prstGeom>
        </p:spPr>
        <p:txBody>
          <a:bodyPr/>
          <a:lstStyle>
            <a:lvl1pPr marL="190500" indent="-190500" algn="l" rtl="0" eaLnBrk="0" fontAlgn="base" hangingPunct="0">
              <a:spcBef>
                <a:spcPct val="60000"/>
              </a:spcBef>
              <a:spcAft>
                <a:spcPct val="0"/>
              </a:spcAft>
              <a:buClr>
                <a:schemeClr val="accent1"/>
              </a:buClr>
              <a:buFont typeface="Wingdings" pitchFamily="2" charset="2"/>
              <a:buChar char="§"/>
              <a:defRPr sz="2400" b="1">
                <a:solidFill>
                  <a:schemeClr val="tx1"/>
                </a:solidFill>
                <a:latin typeface="+mn-lt"/>
                <a:ea typeface="+mn-ea"/>
                <a:cs typeface="+mn-cs"/>
              </a:defRPr>
            </a:lvl1pPr>
            <a:lvl2pPr marL="381000" indent="-188913" algn="l" rtl="0" eaLnBrk="0" fontAlgn="base" hangingPunct="0">
              <a:spcBef>
                <a:spcPct val="30000"/>
              </a:spcBef>
              <a:spcAft>
                <a:spcPct val="0"/>
              </a:spcAft>
              <a:buClr>
                <a:schemeClr val="accent1"/>
              </a:buClr>
              <a:buChar char="-"/>
              <a:defRPr sz="2000">
                <a:solidFill>
                  <a:schemeClr val="tx1"/>
                </a:solidFill>
                <a:latin typeface="+mn-lt"/>
              </a:defRPr>
            </a:lvl2pPr>
            <a:lvl3pPr marL="561975" indent="-179388" algn="l" rtl="0" eaLnBrk="0" fontAlgn="base" hangingPunct="0">
              <a:spcBef>
                <a:spcPct val="30000"/>
              </a:spcBef>
              <a:spcAft>
                <a:spcPct val="0"/>
              </a:spcAft>
              <a:buClr>
                <a:schemeClr val="accent1"/>
              </a:buClr>
              <a:buFont typeface="Wingdings" pitchFamily="2" charset="2"/>
              <a:buChar char="§"/>
              <a:defRPr sz="1600">
                <a:solidFill>
                  <a:schemeClr val="tx1"/>
                </a:solidFill>
                <a:latin typeface="+mn-lt"/>
              </a:defRPr>
            </a:lvl3pPr>
            <a:lvl4pPr marL="768350" indent="-204788" algn="l" rtl="0" eaLnBrk="0" fontAlgn="base" hangingPunct="0">
              <a:spcBef>
                <a:spcPct val="30000"/>
              </a:spcBef>
              <a:spcAft>
                <a:spcPct val="0"/>
              </a:spcAft>
              <a:buClr>
                <a:schemeClr val="accent1"/>
              </a:buClr>
              <a:buFont typeface="Arial" pitchFamily="34" charset="0"/>
              <a:buChar char="-"/>
              <a:defRPr sz="1400">
                <a:solidFill>
                  <a:schemeClr val="tx1"/>
                </a:solidFill>
                <a:latin typeface="+mn-lt"/>
              </a:defRPr>
            </a:lvl4pPr>
            <a:lvl5pPr marL="1050925" indent="-168275" algn="l" rtl="0" eaLnBrk="0" fontAlgn="base" hangingPunct="0">
              <a:spcBef>
                <a:spcPct val="40000"/>
              </a:spcBef>
              <a:spcAft>
                <a:spcPct val="0"/>
              </a:spcAft>
              <a:buClr>
                <a:schemeClr val="accent1"/>
              </a:buClr>
              <a:buFont typeface="Wingdings" pitchFamily="2" charset="2"/>
              <a:buChar char="»"/>
              <a:defRPr sz="2000">
                <a:solidFill>
                  <a:schemeClr val="tx1"/>
                </a:solidFill>
                <a:latin typeface="Arial" charset="0"/>
              </a:defRPr>
            </a:lvl5pPr>
            <a:lvl6pPr marL="1508125" indent="-168275" algn="l" rtl="0" eaLnBrk="0" fontAlgn="base" hangingPunct="0">
              <a:spcBef>
                <a:spcPct val="40000"/>
              </a:spcBef>
              <a:spcAft>
                <a:spcPct val="0"/>
              </a:spcAft>
              <a:buClr>
                <a:schemeClr val="accent1"/>
              </a:buClr>
              <a:buFont typeface="Wingdings" pitchFamily="2" charset="2"/>
              <a:buChar char="»"/>
              <a:defRPr sz="2000">
                <a:solidFill>
                  <a:schemeClr val="tx1"/>
                </a:solidFill>
                <a:latin typeface="Arial" charset="0"/>
              </a:defRPr>
            </a:lvl6pPr>
            <a:lvl7pPr marL="1965325" indent="-168275" algn="l" rtl="0" eaLnBrk="0" fontAlgn="base" hangingPunct="0">
              <a:spcBef>
                <a:spcPct val="40000"/>
              </a:spcBef>
              <a:spcAft>
                <a:spcPct val="0"/>
              </a:spcAft>
              <a:buClr>
                <a:schemeClr val="accent1"/>
              </a:buClr>
              <a:buFont typeface="Wingdings" pitchFamily="2" charset="2"/>
              <a:buChar char="»"/>
              <a:defRPr sz="2000">
                <a:solidFill>
                  <a:schemeClr val="tx1"/>
                </a:solidFill>
                <a:latin typeface="Arial" charset="0"/>
              </a:defRPr>
            </a:lvl7pPr>
            <a:lvl8pPr marL="2422525" indent="-168275" algn="l" rtl="0" eaLnBrk="0" fontAlgn="base" hangingPunct="0">
              <a:spcBef>
                <a:spcPct val="40000"/>
              </a:spcBef>
              <a:spcAft>
                <a:spcPct val="0"/>
              </a:spcAft>
              <a:buClr>
                <a:schemeClr val="accent1"/>
              </a:buClr>
              <a:buFont typeface="Wingdings" pitchFamily="2" charset="2"/>
              <a:buChar char="»"/>
              <a:defRPr sz="2000">
                <a:solidFill>
                  <a:schemeClr val="tx1"/>
                </a:solidFill>
                <a:latin typeface="Arial" charset="0"/>
              </a:defRPr>
            </a:lvl8pPr>
            <a:lvl9pPr marL="2879725" indent="-168275" algn="l" rtl="0" eaLnBrk="0" fontAlgn="base" hangingPunct="0">
              <a:spcBef>
                <a:spcPct val="40000"/>
              </a:spcBef>
              <a:spcAft>
                <a:spcPct val="0"/>
              </a:spcAft>
              <a:buClr>
                <a:schemeClr val="accent1"/>
              </a:buClr>
              <a:buFont typeface="Wingdings" pitchFamily="2" charset="2"/>
              <a:buChar char="»"/>
              <a:defRPr sz="2000">
                <a:solidFill>
                  <a:schemeClr val="tx1"/>
                </a:solidFill>
                <a:latin typeface="Arial" charset="0"/>
              </a:defRPr>
            </a:lvl9pPr>
          </a:lstStyle>
          <a:p>
            <a:pPr marL="0" marR="0" lvl="0" indent="0" algn="ctr" defTabSz="914400" rtl="0" eaLnBrk="0" fontAlgn="base" latinLnBrk="0" hangingPunct="0">
              <a:lnSpc>
                <a:spcPct val="100000"/>
              </a:lnSpc>
              <a:spcBef>
                <a:spcPct val="60000"/>
              </a:spcBef>
              <a:spcAft>
                <a:spcPct val="0"/>
              </a:spcAft>
              <a:buClr>
                <a:srgbClr val="0061B2"/>
              </a:buClr>
              <a:buSzTx/>
              <a:buNone/>
              <a:tabLst/>
              <a:defRPr/>
            </a:pPr>
            <a:r>
              <a:rPr kumimoji="0" lang="en-US" sz="1400"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Optimized operational time</a:t>
            </a:r>
          </a:p>
        </p:txBody>
      </p:sp>
      <p:sp>
        <p:nvSpPr>
          <p:cNvPr id="81" name="Rounded Rectangle 4">
            <a:extLst>
              <a:ext uri="{FF2B5EF4-FFF2-40B4-BE49-F238E27FC236}">
                <a16:creationId xmlns:a16="http://schemas.microsoft.com/office/drawing/2014/main" id="{194E05B0-4978-45E7-8A64-6FDEE6DC803C}"/>
              </a:ext>
            </a:extLst>
          </p:cNvPr>
          <p:cNvSpPr/>
          <p:nvPr/>
        </p:nvSpPr>
        <p:spPr bwMode="auto">
          <a:xfrm>
            <a:off x="1310609" y="3151404"/>
            <a:ext cx="2075720" cy="329608"/>
          </a:xfrm>
          <a:prstGeom prst="roundRect">
            <a:avLst/>
          </a:prstGeom>
          <a:gradFill rotWithShape="1">
            <a:gsLst>
              <a:gs pos="0">
                <a:srgbClr val="0061B2">
                  <a:shade val="51000"/>
                  <a:satMod val="130000"/>
                </a:srgbClr>
              </a:gs>
              <a:gs pos="80000">
                <a:srgbClr val="0061B2">
                  <a:shade val="93000"/>
                  <a:satMod val="130000"/>
                </a:srgbClr>
              </a:gs>
              <a:gs pos="100000">
                <a:srgbClr val="0061B2">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p:spPr>
        <p:txBody>
          <a:bodyPr vert="horz" wrap="none" lIns="90000" tIns="46800" rIns="90000" bIns="4680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Data Extraction PX_FR</a:t>
            </a:r>
          </a:p>
        </p:txBody>
      </p:sp>
      <p:sp>
        <p:nvSpPr>
          <p:cNvPr id="82" name="Rounded Rectangle 5">
            <a:extLst>
              <a:ext uri="{FF2B5EF4-FFF2-40B4-BE49-F238E27FC236}">
                <a16:creationId xmlns:a16="http://schemas.microsoft.com/office/drawing/2014/main" id="{AC953075-E5F3-48AE-BCD0-56C863AA227A}"/>
              </a:ext>
            </a:extLst>
          </p:cNvPr>
          <p:cNvSpPr/>
          <p:nvPr/>
        </p:nvSpPr>
        <p:spPr bwMode="auto">
          <a:xfrm>
            <a:off x="1320802" y="3666181"/>
            <a:ext cx="2075720" cy="329608"/>
          </a:xfrm>
          <a:prstGeom prst="roundRect">
            <a:avLst/>
          </a:prstGeom>
          <a:gradFill rotWithShape="1">
            <a:gsLst>
              <a:gs pos="0">
                <a:srgbClr val="0061B2">
                  <a:shade val="51000"/>
                  <a:satMod val="130000"/>
                </a:srgbClr>
              </a:gs>
              <a:gs pos="80000">
                <a:srgbClr val="0061B2">
                  <a:shade val="93000"/>
                  <a:satMod val="130000"/>
                </a:srgbClr>
              </a:gs>
              <a:gs pos="100000">
                <a:srgbClr val="0061B2">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p:spPr>
        <p:txBody>
          <a:bodyPr vert="horz" wrap="none" lIns="90000" tIns="46800" rIns="90000" bIns="4680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Data Transformation PX_FR</a:t>
            </a:r>
          </a:p>
        </p:txBody>
      </p:sp>
      <p:cxnSp>
        <p:nvCxnSpPr>
          <p:cNvPr id="83" name="Straight Arrow Connector 82">
            <a:extLst>
              <a:ext uri="{FF2B5EF4-FFF2-40B4-BE49-F238E27FC236}">
                <a16:creationId xmlns:a16="http://schemas.microsoft.com/office/drawing/2014/main" id="{ED693185-5B45-4BA0-BF55-EFA48C801671}"/>
              </a:ext>
            </a:extLst>
          </p:cNvPr>
          <p:cNvCxnSpPr>
            <a:cxnSpLocks/>
            <a:stCxn id="81" idx="2"/>
            <a:endCxn id="82" idx="0"/>
          </p:cNvCxnSpPr>
          <p:nvPr/>
        </p:nvCxnSpPr>
        <p:spPr bwMode="auto">
          <a:xfrm>
            <a:off x="2348469" y="3481012"/>
            <a:ext cx="10193" cy="185169"/>
          </a:xfrm>
          <a:prstGeom prst="straightConnector1">
            <a:avLst/>
          </a:prstGeom>
          <a:noFill/>
          <a:ln w="25400" cap="flat" cmpd="sng" algn="ctr">
            <a:solidFill>
              <a:srgbClr val="256DBC"/>
            </a:solidFill>
            <a:prstDash val="solid"/>
            <a:headEnd type="none" w="med" len="med"/>
            <a:tailEnd type="arrow"/>
          </a:ln>
          <a:effectLst>
            <a:outerShdw blurRad="40000" dist="20000" dir="5400000" rotWithShape="0">
              <a:srgbClr val="000000">
                <a:alpha val="38000"/>
              </a:srgbClr>
            </a:outerShdw>
          </a:effectLst>
        </p:spPr>
      </p:cxnSp>
      <p:cxnSp>
        <p:nvCxnSpPr>
          <p:cNvPr id="84" name="Straight Arrow Connector 83">
            <a:extLst>
              <a:ext uri="{FF2B5EF4-FFF2-40B4-BE49-F238E27FC236}">
                <a16:creationId xmlns:a16="http://schemas.microsoft.com/office/drawing/2014/main" id="{BC6332D3-CCAD-47C6-B200-1DF71CCF9A1F}"/>
              </a:ext>
            </a:extLst>
          </p:cNvPr>
          <p:cNvCxnSpPr>
            <a:cxnSpLocks/>
            <a:stCxn id="82" idx="2"/>
            <a:endCxn id="85" idx="0"/>
          </p:cNvCxnSpPr>
          <p:nvPr/>
        </p:nvCxnSpPr>
        <p:spPr bwMode="auto">
          <a:xfrm>
            <a:off x="2358662" y="3995789"/>
            <a:ext cx="8368" cy="190783"/>
          </a:xfrm>
          <a:prstGeom prst="straightConnector1">
            <a:avLst/>
          </a:prstGeom>
          <a:noFill/>
          <a:ln w="25400" cap="flat" cmpd="sng" algn="ctr">
            <a:solidFill>
              <a:srgbClr val="256DBC"/>
            </a:solidFill>
            <a:prstDash val="solid"/>
            <a:headEnd type="none" w="med" len="med"/>
            <a:tailEnd type="arrow"/>
          </a:ln>
          <a:effectLst>
            <a:outerShdw blurRad="40000" dist="20000" dir="5400000" rotWithShape="0">
              <a:srgbClr val="000000">
                <a:alpha val="38000"/>
              </a:srgbClr>
            </a:outerShdw>
          </a:effectLst>
        </p:spPr>
      </p:cxnSp>
      <p:sp>
        <p:nvSpPr>
          <p:cNvPr id="85" name="Rounded Rectangle 8">
            <a:extLst>
              <a:ext uri="{FF2B5EF4-FFF2-40B4-BE49-F238E27FC236}">
                <a16:creationId xmlns:a16="http://schemas.microsoft.com/office/drawing/2014/main" id="{EB18DEC5-072B-42ED-8806-12223962B6C3}"/>
              </a:ext>
            </a:extLst>
          </p:cNvPr>
          <p:cNvSpPr/>
          <p:nvPr/>
        </p:nvSpPr>
        <p:spPr bwMode="auto">
          <a:xfrm>
            <a:off x="1329170" y="4186572"/>
            <a:ext cx="2075720" cy="329608"/>
          </a:xfrm>
          <a:prstGeom prst="roundRect">
            <a:avLst/>
          </a:prstGeom>
          <a:gradFill rotWithShape="1">
            <a:gsLst>
              <a:gs pos="0">
                <a:srgbClr val="0061B2">
                  <a:shade val="51000"/>
                  <a:satMod val="130000"/>
                </a:srgbClr>
              </a:gs>
              <a:gs pos="80000">
                <a:srgbClr val="0061B2">
                  <a:shade val="93000"/>
                  <a:satMod val="130000"/>
                </a:srgbClr>
              </a:gs>
              <a:gs pos="100000">
                <a:srgbClr val="0061B2">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p:spPr>
        <p:txBody>
          <a:bodyPr vert="horz" wrap="none" lIns="90000" tIns="46800" rIns="90000" bIns="4680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Data Aggregation PX_FR</a:t>
            </a:r>
          </a:p>
        </p:txBody>
      </p:sp>
      <p:sp>
        <p:nvSpPr>
          <p:cNvPr id="86" name="Rounded Rectangle 9">
            <a:extLst>
              <a:ext uri="{FF2B5EF4-FFF2-40B4-BE49-F238E27FC236}">
                <a16:creationId xmlns:a16="http://schemas.microsoft.com/office/drawing/2014/main" id="{09B9BE7D-8FFE-4C21-94E8-449CF8218A20}"/>
              </a:ext>
            </a:extLst>
          </p:cNvPr>
          <p:cNvSpPr/>
          <p:nvPr/>
        </p:nvSpPr>
        <p:spPr bwMode="auto">
          <a:xfrm>
            <a:off x="1341045" y="4706963"/>
            <a:ext cx="2075720" cy="329608"/>
          </a:xfrm>
          <a:prstGeom prst="roundRect">
            <a:avLst/>
          </a:prstGeom>
          <a:gradFill rotWithShape="1">
            <a:gsLst>
              <a:gs pos="0">
                <a:srgbClr val="0061B2">
                  <a:shade val="51000"/>
                  <a:satMod val="130000"/>
                </a:srgbClr>
              </a:gs>
              <a:gs pos="80000">
                <a:srgbClr val="0061B2">
                  <a:shade val="93000"/>
                  <a:satMod val="130000"/>
                </a:srgbClr>
              </a:gs>
              <a:gs pos="100000">
                <a:srgbClr val="0061B2">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p:spPr>
        <p:txBody>
          <a:bodyPr vert="horz" wrap="none" lIns="90000" tIns="46800" rIns="90000" bIns="4680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Scoring PX_FR</a:t>
            </a:r>
          </a:p>
        </p:txBody>
      </p:sp>
      <p:sp>
        <p:nvSpPr>
          <p:cNvPr id="87" name="Rounded Rectangle 10">
            <a:extLst>
              <a:ext uri="{FF2B5EF4-FFF2-40B4-BE49-F238E27FC236}">
                <a16:creationId xmlns:a16="http://schemas.microsoft.com/office/drawing/2014/main" id="{3BA48C1E-C7A4-449A-BE90-F47F8595B43F}"/>
              </a:ext>
            </a:extLst>
          </p:cNvPr>
          <p:cNvSpPr/>
          <p:nvPr/>
        </p:nvSpPr>
        <p:spPr bwMode="auto">
          <a:xfrm>
            <a:off x="3753573" y="3391424"/>
            <a:ext cx="2090626" cy="358845"/>
          </a:xfrm>
          <a:prstGeom prst="roundRect">
            <a:avLst/>
          </a:prstGeom>
          <a:gradFill rotWithShape="1">
            <a:gsLst>
              <a:gs pos="0">
                <a:srgbClr val="0061B2">
                  <a:shade val="51000"/>
                  <a:satMod val="130000"/>
                </a:srgbClr>
              </a:gs>
              <a:gs pos="80000">
                <a:srgbClr val="0061B2">
                  <a:shade val="93000"/>
                  <a:satMod val="130000"/>
                </a:srgbClr>
              </a:gs>
              <a:gs pos="100000">
                <a:srgbClr val="0061B2">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p:spPr>
        <p:txBody>
          <a:bodyPr vert="horz" wrap="none" lIns="90000" tIns="46800" rIns="90000" bIns="4680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Data Extraction LP_UK</a:t>
            </a:r>
          </a:p>
        </p:txBody>
      </p:sp>
      <p:sp>
        <p:nvSpPr>
          <p:cNvPr id="88" name="Rounded Rectangle 11">
            <a:extLst>
              <a:ext uri="{FF2B5EF4-FFF2-40B4-BE49-F238E27FC236}">
                <a16:creationId xmlns:a16="http://schemas.microsoft.com/office/drawing/2014/main" id="{C62CCCEA-7171-4E7F-B705-6DB22BE8F866}"/>
              </a:ext>
            </a:extLst>
          </p:cNvPr>
          <p:cNvSpPr/>
          <p:nvPr/>
        </p:nvSpPr>
        <p:spPr bwMode="auto">
          <a:xfrm>
            <a:off x="1346234" y="5227353"/>
            <a:ext cx="2075720" cy="329608"/>
          </a:xfrm>
          <a:prstGeom prst="roundRect">
            <a:avLst/>
          </a:prstGeom>
          <a:gradFill rotWithShape="1">
            <a:gsLst>
              <a:gs pos="0">
                <a:srgbClr val="0061B2">
                  <a:shade val="51000"/>
                  <a:satMod val="130000"/>
                </a:srgbClr>
              </a:gs>
              <a:gs pos="80000">
                <a:srgbClr val="0061B2">
                  <a:shade val="93000"/>
                  <a:satMod val="130000"/>
                </a:srgbClr>
              </a:gs>
              <a:gs pos="100000">
                <a:srgbClr val="0061B2">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p:spPr>
        <p:txBody>
          <a:bodyPr vert="horz" wrap="none" lIns="90000" tIns="46800" rIns="90000" bIns="4680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Bidding PX_FR</a:t>
            </a:r>
          </a:p>
        </p:txBody>
      </p:sp>
      <p:cxnSp>
        <p:nvCxnSpPr>
          <p:cNvPr id="89" name="Straight Arrow Connector 88">
            <a:extLst>
              <a:ext uri="{FF2B5EF4-FFF2-40B4-BE49-F238E27FC236}">
                <a16:creationId xmlns:a16="http://schemas.microsoft.com/office/drawing/2014/main" id="{62D01AC5-1204-4076-B7C5-041BDEC32006}"/>
              </a:ext>
            </a:extLst>
          </p:cNvPr>
          <p:cNvCxnSpPr>
            <a:cxnSpLocks/>
            <a:stCxn id="85" idx="2"/>
            <a:endCxn id="86" idx="0"/>
          </p:cNvCxnSpPr>
          <p:nvPr/>
        </p:nvCxnSpPr>
        <p:spPr bwMode="auto">
          <a:xfrm>
            <a:off x="2367030" y="4516180"/>
            <a:ext cx="11875" cy="190783"/>
          </a:xfrm>
          <a:prstGeom prst="straightConnector1">
            <a:avLst/>
          </a:prstGeom>
          <a:noFill/>
          <a:ln w="25400" cap="flat" cmpd="sng" algn="ctr">
            <a:solidFill>
              <a:srgbClr val="256DBC"/>
            </a:solidFill>
            <a:prstDash val="solid"/>
            <a:headEnd type="none" w="med" len="med"/>
            <a:tailEnd type="arrow"/>
          </a:ln>
          <a:effectLst>
            <a:outerShdw blurRad="40000" dist="20000" dir="5400000" rotWithShape="0">
              <a:srgbClr val="000000">
                <a:alpha val="38000"/>
              </a:srgbClr>
            </a:outerShdw>
          </a:effectLst>
        </p:spPr>
      </p:cxnSp>
      <p:cxnSp>
        <p:nvCxnSpPr>
          <p:cNvPr id="90" name="Straight Arrow Connector 89">
            <a:extLst>
              <a:ext uri="{FF2B5EF4-FFF2-40B4-BE49-F238E27FC236}">
                <a16:creationId xmlns:a16="http://schemas.microsoft.com/office/drawing/2014/main" id="{DAB6DFC7-BFCC-47F8-8020-4FD88C860036}"/>
              </a:ext>
            </a:extLst>
          </p:cNvPr>
          <p:cNvCxnSpPr>
            <a:cxnSpLocks/>
            <a:stCxn id="86" idx="2"/>
            <a:endCxn id="88" idx="0"/>
          </p:cNvCxnSpPr>
          <p:nvPr/>
        </p:nvCxnSpPr>
        <p:spPr bwMode="auto">
          <a:xfrm>
            <a:off x="2378905" y="5036571"/>
            <a:ext cx="5189" cy="190782"/>
          </a:xfrm>
          <a:prstGeom prst="straightConnector1">
            <a:avLst/>
          </a:prstGeom>
          <a:noFill/>
          <a:ln w="25400" cap="flat" cmpd="sng" algn="ctr">
            <a:solidFill>
              <a:srgbClr val="256DBC"/>
            </a:solidFill>
            <a:prstDash val="solid"/>
            <a:headEnd type="none" w="med" len="med"/>
            <a:tailEnd type="arrow"/>
          </a:ln>
          <a:effectLst>
            <a:outerShdw blurRad="40000" dist="20000" dir="5400000" rotWithShape="0">
              <a:srgbClr val="000000">
                <a:alpha val="38000"/>
              </a:srgbClr>
            </a:outerShdw>
          </a:effectLst>
        </p:spPr>
      </p:cxnSp>
      <p:sp>
        <p:nvSpPr>
          <p:cNvPr id="91" name="Rounded Rectangle 14">
            <a:extLst>
              <a:ext uri="{FF2B5EF4-FFF2-40B4-BE49-F238E27FC236}">
                <a16:creationId xmlns:a16="http://schemas.microsoft.com/office/drawing/2014/main" id="{CAB423B2-688E-4A14-88B2-555A8C1D00A7}"/>
              </a:ext>
            </a:extLst>
          </p:cNvPr>
          <p:cNvSpPr/>
          <p:nvPr/>
        </p:nvSpPr>
        <p:spPr bwMode="auto">
          <a:xfrm>
            <a:off x="3753573" y="3917595"/>
            <a:ext cx="2090626" cy="358845"/>
          </a:xfrm>
          <a:prstGeom prst="roundRect">
            <a:avLst/>
          </a:prstGeom>
          <a:gradFill rotWithShape="1">
            <a:gsLst>
              <a:gs pos="0">
                <a:srgbClr val="0061B2">
                  <a:shade val="51000"/>
                  <a:satMod val="130000"/>
                </a:srgbClr>
              </a:gs>
              <a:gs pos="80000">
                <a:srgbClr val="0061B2">
                  <a:shade val="93000"/>
                  <a:satMod val="130000"/>
                </a:srgbClr>
              </a:gs>
              <a:gs pos="100000">
                <a:srgbClr val="0061B2">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p:spPr>
        <p:txBody>
          <a:bodyPr vert="horz" wrap="none" lIns="90000" tIns="46800" rIns="90000" bIns="4680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Data Transformation LP_UK</a:t>
            </a:r>
          </a:p>
        </p:txBody>
      </p:sp>
      <p:cxnSp>
        <p:nvCxnSpPr>
          <p:cNvPr id="92" name="Straight Arrow Connector 91">
            <a:extLst>
              <a:ext uri="{FF2B5EF4-FFF2-40B4-BE49-F238E27FC236}">
                <a16:creationId xmlns:a16="http://schemas.microsoft.com/office/drawing/2014/main" id="{7FB9F9D2-246F-4376-8B65-0C7BA1CFD87C}"/>
              </a:ext>
            </a:extLst>
          </p:cNvPr>
          <p:cNvCxnSpPr>
            <a:stCxn id="91" idx="2"/>
            <a:endCxn id="93" idx="0"/>
          </p:cNvCxnSpPr>
          <p:nvPr/>
        </p:nvCxnSpPr>
        <p:spPr bwMode="auto">
          <a:xfrm flipH="1">
            <a:off x="4795379" y="4276440"/>
            <a:ext cx="3507" cy="161546"/>
          </a:xfrm>
          <a:prstGeom prst="straightConnector1">
            <a:avLst/>
          </a:prstGeom>
          <a:noFill/>
          <a:ln w="25400" cap="flat" cmpd="sng" algn="ctr">
            <a:solidFill>
              <a:srgbClr val="256DBC"/>
            </a:solidFill>
            <a:prstDash val="solid"/>
            <a:headEnd type="none" w="med" len="med"/>
            <a:tailEnd type="arrow"/>
          </a:ln>
          <a:effectLst>
            <a:outerShdw blurRad="40000" dist="20000" dir="5400000" rotWithShape="0">
              <a:srgbClr val="000000">
                <a:alpha val="38000"/>
              </a:srgbClr>
            </a:outerShdw>
          </a:effectLst>
        </p:spPr>
      </p:cxnSp>
      <p:sp>
        <p:nvSpPr>
          <p:cNvPr id="93" name="Rounded Rectangle 16">
            <a:extLst>
              <a:ext uri="{FF2B5EF4-FFF2-40B4-BE49-F238E27FC236}">
                <a16:creationId xmlns:a16="http://schemas.microsoft.com/office/drawing/2014/main" id="{8868583E-1E5B-43E5-8911-4A34ACFA1A83}"/>
              </a:ext>
            </a:extLst>
          </p:cNvPr>
          <p:cNvSpPr/>
          <p:nvPr/>
        </p:nvSpPr>
        <p:spPr bwMode="auto">
          <a:xfrm>
            <a:off x="3750066" y="4437986"/>
            <a:ext cx="2090626" cy="358845"/>
          </a:xfrm>
          <a:prstGeom prst="roundRect">
            <a:avLst/>
          </a:prstGeom>
          <a:gradFill rotWithShape="1">
            <a:gsLst>
              <a:gs pos="0">
                <a:srgbClr val="0061B2">
                  <a:shade val="51000"/>
                  <a:satMod val="130000"/>
                </a:srgbClr>
              </a:gs>
              <a:gs pos="80000">
                <a:srgbClr val="0061B2">
                  <a:shade val="93000"/>
                  <a:satMod val="130000"/>
                </a:srgbClr>
              </a:gs>
              <a:gs pos="100000">
                <a:srgbClr val="0061B2">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p:spPr>
        <p:txBody>
          <a:bodyPr vert="horz" wrap="none" lIns="90000" tIns="46800" rIns="90000" bIns="4680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Data Aggregation LP_UK</a:t>
            </a:r>
          </a:p>
        </p:txBody>
      </p:sp>
      <p:sp>
        <p:nvSpPr>
          <p:cNvPr id="94" name="Rounded Rectangle 17">
            <a:extLst>
              <a:ext uri="{FF2B5EF4-FFF2-40B4-BE49-F238E27FC236}">
                <a16:creationId xmlns:a16="http://schemas.microsoft.com/office/drawing/2014/main" id="{4BFABB9E-ADF4-40FE-8377-4FBAC2ABB05D}"/>
              </a:ext>
            </a:extLst>
          </p:cNvPr>
          <p:cNvSpPr/>
          <p:nvPr/>
        </p:nvSpPr>
        <p:spPr bwMode="auto">
          <a:xfrm>
            <a:off x="3750066" y="4958377"/>
            <a:ext cx="2090626" cy="358845"/>
          </a:xfrm>
          <a:prstGeom prst="roundRect">
            <a:avLst/>
          </a:prstGeom>
          <a:gradFill rotWithShape="1">
            <a:gsLst>
              <a:gs pos="0">
                <a:srgbClr val="0061B2">
                  <a:shade val="51000"/>
                  <a:satMod val="130000"/>
                </a:srgbClr>
              </a:gs>
              <a:gs pos="80000">
                <a:srgbClr val="0061B2">
                  <a:shade val="93000"/>
                  <a:satMod val="130000"/>
                </a:srgbClr>
              </a:gs>
              <a:gs pos="100000">
                <a:srgbClr val="0061B2">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p:spPr>
        <p:txBody>
          <a:bodyPr vert="horz" wrap="none" lIns="90000" tIns="46800" rIns="90000" bIns="4680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Scoring LP_UK</a:t>
            </a:r>
          </a:p>
        </p:txBody>
      </p:sp>
      <p:sp>
        <p:nvSpPr>
          <p:cNvPr id="95" name="Rounded Rectangle 18">
            <a:extLst>
              <a:ext uri="{FF2B5EF4-FFF2-40B4-BE49-F238E27FC236}">
                <a16:creationId xmlns:a16="http://schemas.microsoft.com/office/drawing/2014/main" id="{BCE4EAE2-35B2-4743-AAB6-AF8729BCD9FB}"/>
              </a:ext>
            </a:extLst>
          </p:cNvPr>
          <p:cNvSpPr/>
          <p:nvPr/>
        </p:nvSpPr>
        <p:spPr bwMode="auto">
          <a:xfrm>
            <a:off x="3743379" y="5478768"/>
            <a:ext cx="2090626" cy="358845"/>
          </a:xfrm>
          <a:prstGeom prst="roundRect">
            <a:avLst/>
          </a:prstGeom>
          <a:gradFill rotWithShape="1">
            <a:gsLst>
              <a:gs pos="0">
                <a:srgbClr val="0061B2">
                  <a:shade val="51000"/>
                  <a:satMod val="130000"/>
                </a:srgbClr>
              </a:gs>
              <a:gs pos="80000">
                <a:srgbClr val="0061B2">
                  <a:shade val="93000"/>
                  <a:satMod val="130000"/>
                </a:srgbClr>
              </a:gs>
              <a:gs pos="100000">
                <a:srgbClr val="0061B2">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p:spPr>
        <p:txBody>
          <a:bodyPr vert="horz" wrap="none" lIns="90000" tIns="46800" rIns="90000" bIns="4680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Bidding LP_UK</a:t>
            </a:r>
          </a:p>
        </p:txBody>
      </p:sp>
      <p:cxnSp>
        <p:nvCxnSpPr>
          <p:cNvPr id="96" name="Straight Arrow Connector 95">
            <a:extLst>
              <a:ext uri="{FF2B5EF4-FFF2-40B4-BE49-F238E27FC236}">
                <a16:creationId xmlns:a16="http://schemas.microsoft.com/office/drawing/2014/main" id="{5C3F3834-CC43-4CD1-A051-E984AF74BB7E}"/>
              </a:ext>
            </a:extLst>
          </p:cNvPr>
          <p:cNvCxnSpPr>
            <a:stCxn id="93" idx="2"/>
            <a:endCxn id="94" idx="0"/>
          </p:cNvCxnSpPr>
          <p:nvPr/>
        </p:nvCxnSpPr>
        <p:spPr bwMode="auto">
          <a:xfrm>
            <a:off x="4795379" y="4796831"/>
            <a:ext cx="0" cy="161546"/>
          </a:xfrm>
          <a:prstGeom prst="straightConnector1">
            <a:avLst/>
          </a:prstGeom>
          <a:noFill/>
          <a:ln w="25400" cap="flat" cmpd="sng" algn="ctr">
            <a:solidFill>
              <a:srgbClr val="256DBC"/>
            </a:solidFill>
            <a:prstDash val="solid"/>
            <a:headEnd type="none" w="med" len="med"/>
            <a:tailEnd type="arrow"/>
          </a:ln>
          <a:effectLst>
            <a:outerShdw blurRad="40000" dist="20000" dir="5400000" rotWithShape="0">
              <a:srgbClr val="000000">
                <a:alpha val="38000"/>
              </a:srgbClr>
            </a:outerShdw>
          </a:effectLst>
        </p:spPr>
      </p:cxnSp>
      <p:cxnSp>
        <p:nvCxnSpPr>
          <p:cNvPr id="97" name="Straight Arrow Connector 96">
            <a:extLst>
              <a:ext uri="{FF2B5EF4-FFF2-40B4-BE49-F238E27FC236}">
                <a16:creationId xmlns:a16="http://schemas.microsoft.com/office/drawing/2014/main" id="{8C222B8D-1F47-46DE-85A9-4A02E956E174}"/>
              </a:ext>
            </a:extLst>
          </p:cNvPr>
          <p:cNvCxnSpPr>
            <a:stCxn id="94" idx="2"/>
            <a:endCxn id="95" idx="0"/>
          </p:cNvCxnSpPr>
          <p:nvPr/>
        </p:nvCxnSpPr>
        <p:spPr bwMode="auto">
          <a:xfrm flipH="1">
            <a:off x="4788692" y="5317222"/>
            <a:ext cx="6687" cy="161546"/>
          </a:xfrm>
          <a:prstGeom prst="straightConnector1">
            <a:avLst/>
          </a:prstGeom>
          <a:noFill/>
          <a:ln w="25400" cap="flat" cmpd="sng" algn="ctr">
            <a:solidFill>
              <a:srgbClr val="256DBC"/>
            </a:solidFill>
            <a:prstDash val="solid"/>
            <a:headEnd type="none" w="med" len="med"/>
            <a:tailEnd type="arrow"/>
          </a:ln>
          <a:effectLst>
            <a:outerShdw blurRad="40000" dist="20000" dir="5400000" rotWithShape="0">
              <a:srgbClr val="000000">
                <a:alpha val="38000"/>
              </a:srgbClr>
            </a:outerShdw>
          </a:effectLst>
        </p:spPr>
      </p:cxnSp>
      <p:cxnSp>
        <p:nvCxnSpPr>
          <p:cNvPr id="98" name="Straight Arrow Connector 97">
            <a:extLst>
              <a:ext uri="{FF2B5EF4-FFF2-40B4-BE49-F238E27FC236}">
                <a16:creationId xmlns:a16="http://schemas.microsoft.com/office/drawing/2014/main" id="{815D80FA-706F-4F25-82EA-5B8C4AAC55F4}"/>
              </a:ext>
            </a:extLst>
          </p:cNvPr>
          <p:cNvCxnSpPr>
            <a:stCxn id="87" idx="2"/>
            <a:endCxn id="91" idx="0"/>
          </p:cNvCxnSpPr>
          <p:nvPr/>
        </p:nvCxnSpPr>
        <p:spPr bwMode="auto">
          <a:xfrm>
            <a:off x="4798886" y="3750269"/>
            <a:ext cx="0" cy="167326"/>
          </a:xfrm>
          <a:prstGeom prst="straightConnector1">
            <a:avLst/>
          </a:prstGeom>
          <a:noFill/>
          <a:ln w="25400" cap="flat" cmpd="sng" algn="ctr">
            <a:solidFill>
              <a:srgbClr val="256DBC"/>
            </a:solidFill>
            <a:prstDash val="solid"/>
            <a:headEnd type="none" w="med" len="med"/>
            <a:tailEnd type="arrow"/>
          </a:ln>
          <a:effectLst>
            <a:outerShdw blurRad="40000" dist="20000" dir="5400000" rotWithShape="0">
              <a:srgbClr val="000000">
                <a:alpha val="38000"/>
              </a:srgbClr>
            </a:outerShdw>
          </a:effectLst>
        </p:spPr>
      </p:cxnSp>
      <p:sp>
        <p:nvSpPr>
          <p:cNvPr id="99" name="Rounded Rectangle 22">
            <a:extLst>
              <a:ext uri="{FF2B5EF4-FFF2-40B4-BE49-F238E27FC236}">
                <a16:creationId xmlns:a16="http://schemas.microsoft.com/office/drawing/2014/main" id="{24138F7C-64DD-40BE-924E-483A81844009}"/>
              </a:ext>
            </a:extLst>
          </p:cNvPr>
          <p:cNvSpPr/>
          <p:nvPr/>
        </p:nvSpPr>
        <p:spPr bwMode="auto">
          <a:xfrm>
            <a:off x="6309155" y="3666181"/>
            <a:ext cx="2090626" cy="358845"/>
          </a:xfrm>
          <a:prstGeom prst="roundRect">
            <a:avLst/>
          </a:prstGeom>
          <a:gradFill rotWithShape="1">
            <a:gsLst>
              <a:gs pos="0">
                <a:srgbClr val="0061B2">
                  <a:shade val="51000"/>
                  <a:satMod val="130000"/>
                </a:srgbClr>
              </a:gs>
              <a:gs pos="80000">
                <a:srgbClr val="0061B2">
                  <a:shade val="93000"/>
                  <a:satMod val="130000"/>
                </a:srgbClr>
              </a:gs>
              <a:gs pos="100000">
                <a:srgbClr val="0061B2">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p:spPr>
        <p:txBody>
          <a:bodyPr vert="horz" wrap="none" lIns="90000" tIns="46800" rIns="90000" bIns="4680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Data Extraction SZ_FR</a:t>
            </a:r>
          </a:p>
        </p:txBody>
      </p:sp>
      <p:sp>
        <p:nvSpPr>
          <p:cNvPr id="100" name="Rounded Rectangle 23">
            <a:extLst>
              <a:ext uri="{FF2B5EF4-FFF2-40B4-BE49-F238E27FC236}">
                <a16:creationId xmlns:a16="http://schemas.microsoft.com/office/drawing/2014/main" id="{DB50A83E-4E2B-4333-9A73-B14EB747A494}"/>
              </a:ext>
            </a:extLst>
          </p:cNvPr>
          <p:cNvSpPr/>
          <p:nvPr/>
        </p:nvSpPr>
        <p:spPr bwMode="auto">
          <a:xfrm>
            <a:off x="6309155" y="4186572"/>
            <a:ext cx="2090626" cy="358845"/>
          </a:xfrm>
          <a:prstGeom prst="roundRect">
            <a:avLst/>
          </a:prstGeom>
          <a:gradFill rotWithShape="1">
            <a:gsLst>
              <a:gs pos="0">
                <a:srgbClr val="0061B2">
                  <a:shade val="51000"/>
                  <a:satMod val="130000"/>
                </a:srgbClr>
              </a:gs>
              <a:gs pos="80000">
                <a:srgbClr val="0061B2">
                  <a:shade val="93000"/>
                  <a:satMod val="130000"/>
                </a:srgbClr>
              </a:gs>
              <a:gs pos="100000">
                <a:srgbClr val="0061B2">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p:spPr>
        <p:txBody>
          <a:bodyPr vert="horz" wrap="none" lIns="90000" tIns="46800" rIns="90000" bIns="4680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Data Transformation SZ_FR</a:t>
            </a:r>
          </a:p>
        </p:txBody>
      </p:sp>
      <p:cxnSp>
        <p:nvCxnSpPr>
          <p:cNvPr id="101" name="Straight Arrow Connector 100">
            <a:extLst>
              <a:ext uri="{FF2B5EF4-FFF2-40B4-BE49-F238E27FC236}">
                <a16:creationId xmlns:a16="http://schemas.microsoft.com/office/drawing/2014/main" id="{8A3BD1A3-4FA9-49D4-936B-A5A849A0F86B}"/>
              </a:ext>
            </a:extLst>
          </p:cNvPr>
          <p:cNvCxnSpPr>
            <a:stCxn id="100" idx="2"/>
            <a:endCxn id="102" idx="0"/>
          </p:cNvCxnSpPr>
          <p:nvPr/>
        </p:nvCxnSpPr>
        <p:spPr bwMode="auto">
          <a:xfrm flipH="1">
            <a:off x="7350961" y="4545417"/>
            <a:ext cx="3507" cy="165730"/>
          </a:xfrm>
          <a:prstGeom prst="straightConnector1">
            <a:avLst/>
          </a:prstGeom>
          <a:noFill/>
          <a:ln w="25400" cap="flat" cmpd="sng" algn="ctr">
            <a:solidFill>
              <a:srgbClr val="256DBC"/>
            </a:solidFill>
            <a:prstDash val="solid"/>
            <a:headEnd type="none" w="med" len="med"/>
            <a:tailEnd type="arrow"/>
          </a:ln>
          <a:effectLst>
            <a:outerShdw blurRad="40000" dist="20000" dir="5400000" rotWithShape="0">
              <a:srgbClr val="000000">
                <a:alpha val="38000"/>
              </a:srgbClr>
            </a:outerShdw>
          </a:effectLst>
        </p:spPr>
      </p:cxnSp>
      <p:sp>
        <p:nvSpPr>
          <p:cNvPr id="102" name="Rounded Rectangle 25">
            <a:extLst>
              <a:ext uri="{FF2B5EF4-FFF2-40B4-BE49-F238E27FC236}">
                <a16:creationId xmlns:a16="http://schemas.microsoft.com/office/drawing/2014/main" id="{D21D6CBE-910B-4AD0-A83C-86BC75A050D8}"/>
              </a:ext>
            </a:extLst>
          </p:cNvPr>
          <p:cNvSpPr/>
          <p:nvPr/>
        </p:nvSpPr>
        <p:spPr bwMode="auto">
          <a:xfrm>
            <a:off x="6305648" y="4711147"/>
            <a:ext cx="2090626" cy="358845"/>
          </a:xfrm>
          <a:prstGeom prst="roundRect">
            <a:avLst/>
          </a:prstGeom>
          <a:gradFill rotWithShape="1">
            <a:gsLst>
              <a:gs pos="0">
                <a:srgbClr val="0061B2">
                  <a:shade val="51000"/>
                  <a:satMod val="130000"/>
                </a:srgbClr>
              </a:gs>
              <a:gs pos="80000">
                <a:srgbClr val="0061B2">
                  <a:shade val="93000"/>
                  <a:satMod val="130000"/>
                </a:srgbClr>
              </a:gs>
              <a:gs pos="100000">
                <a:srgbClr val="0061B2">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p:spPr>
        <p:txBody>
          <a:bodyPr vert="horz" wrap="none" lIns="90000" tIns="46800" rIns="90000" bIns="4680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Data Aggregation SZ_FR</a:t>
            </a:r>
          </a:p>
        </p:txBody>
      </p:sp>
      <p:sp>
        <p:nvSpPr>
          <p:cNvPr id="103" name="Rounded Rectangle 26">
            <a:extLst>
              <a:ext uri="{FF2B5EF4-FFF2-40B4-BE49-F238E27FC236}">
                <a16:creationId xmlns:a16="http://schemas.microsoft.com/office/drawing/2014/main" id="{F52C9E81-632F-40D3-B742-2C33C645564A}"/>
              </a:ext>
            </a:extLst>
          </p:cNvPr>
          <p:cNvSpPr/>
          <p:nvPr/>
        </p:nvSpPr>
        <p:spPr bwMode="auto">
          <a:xfrm>
            <a:off x="6305648" y="5231538"/>
            <a:ext cx="2090626" cy="358845"/>
          </a:xfrm>
          <a:prstGeom prst="roundRect">
            <a:avLst/>
          </a:prstGeom>
          <a:gradFill rotWithShape="1">
            <a:gsLst>
              <a:gs pos="0">
                <a:srgbClr val="0061B2">
                  <a:shade val="51000"/>
                  <a:satMod val="130000"/>
                </a:srgbClr>
              </a:gs>
              <a:gs pos="80000">
                <a:srgbClr val="0061B2">
                  <a:shade val="93000"/>
                  <a:satMod val="130000"/>
                </a:srgbClr>
              </a:gs>
              <a:gs pos="100000">
                <a:srgbClr val="0061B2">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p:spPr>
        <p:txBody>
          <a:bodyPr vert="horz" wrap="none" lIns="90000" tIns="46800" rIns="90000" bIns="4680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Scoring SZ_FR</a:t>
            </a:r>
          </a:p>
        </p:txBody>
      </p:sp>
      <p:sp>
        <p:nvSpPr>
          <p:cNvPr id="104" name="Rounded Rectangle 27">
            <a:extLst>
              <a:ext uri="{FF2B5EF4-FFF2-40B4-BE49-F238E27FC236}">
                <a16:creationId xmlns:a16="http://schemas.microsoft.com/office/drawing/2014/main" id="{848A38CE-27AA-4831-A0C4-BD34CE226961}"/>
              </a:ext>
            </a:extLst>
          </p:cNvPr>
          <p:cNvSpPr/>
          <p:nvPr/>
        </p:nvSpPr>
        <p:spPr bwMode="auto">
          <a:xfrm>
            <a:off x="6298962" y="5751929"/>
            <a:ext cx="2090626" cy="358845"/>
          </a:xfrm>
          <a:prstGeom prst="roundRect">
            <a:avLst/>
          </a:prstGeom>
          <a:gradFill rotWithShape="1">
            <a:gsLst>
              <a:gs pos="0">
                <a:srgbClr val="0061B2">
                  <a:shade val="51000"/>
                  <a:satMod val="130000"/>
                </a:srgbClr>
              </a:gs>
              <a:gs pos="80000">
                <a:srgbClr val="0061B2">
                  <a:shade val="93000"/>
                  <a:satMod val="130000"/>
                </a:srgbClr>
              </a:gs>
              <a:gs pos="100000">
                <a:srgbClr val="0061B2">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p:spPr>
        <p:txBody>
          <a:bodyPr vert="horz" wrap="none" lIns="90000" tIns="46800" rIns="90000" bIns="4680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Bidding SZ_FR</a:t>
            </a:r>
          </a:p>
        </p:txBody>
      </p:sp>
      <p:cxnSp>
        <p:nvCxnSpPr>
          <p:cNvPr id="105" name="Straight Arrow Connector 104">
            <a:extLst>
              <a:ext uri="{FF2B5EF4-FFF2-40B4-BE49-F238E27FC236}">
                <a16:creationId xmlns:a16="http://schemas.microsoft.com/office/drawing/2014/main" id="{A0DACDC5-401D-4104-A66C-9E2B2DC9AED3}"/>
              </a:ext>
            </a:extLst>
          </p:cNvPr>
          <p:cNvCxnSpPr>
            <a:stCxn id="102" idx="2"/>
            <a:endCxn id="103" idx="0"/>
          </p:cNvCxnSpPr>
          <p:nvPr/>
        </p:nvCxnSpPr>
        <p:spPr bwMode="auto">
          <a:xfrm>
            <a:off x="7350961" y="5069992"/>
            <a:ext cx="0" cy="161546"/>
          </a:xfrm>
          <a:prstGeom prst="straightConnector1">
            <a:avLst/>
          </a:prstGeom>
          <a:noFill/>
          <a:ln w="25400" cap="flat" cmpd="sng" algn="ctr">
            <a:solidFill>
              <a:srgbClr val="256DBC"/>
            </a:solidFill>
            <a:prstDash val="solid"/>
            <a:headEnd type="none" w="med" len="med"/>
            <a:tailEnd type="arrow"/>
          </a:ln>
          <a:effectLst>
            <a:outerShdw blurRad="40000" dist="20000" dir="5400000" rotWithShape="0">
              <a:srgbClr val="000000">
                <a:alpha val="38000"/>
              </a:srgbClr>
            </a:outerShdw>
          </a:effectLst>
        </p:spPr>
      </p:cxnSp>
      <p:cxnSp>
        <p:nvCxnSpPr>
          <p:cNvPr id="106" name="Straight Arrow Connector 105">
            <a:extLst>
              <a:ext uri="{FF2B5EF4-FFF2-40B4-BE49-F238E27FC236}">
                <a16:creationId xmlns:a16="http://schemas.microsoft.com/office/drawing/2014/main" id="{9D0ECA4D-6EC5-468B-BD9F-2AA83464A1C4}"/>
              </a:ext>
            </a:extLst>
          </p:cNvPr>
          <p:cNvCxnSpPr>
            <a:stCxn id="103" idx="2"/>
            <a:endCxn id="104" idx="0"/>
          </p:cNvCxnSpPr>
          <p:nvPr/>
        </p:nvCxnSpPr>
        <p:spPr bwMode="auto">
          <a:xfrm flipH="1">
            <a:off x="7344275" y="5590383"/>
            <a:ext cx="6686" cy="161546"/>
          </a:xfrm>
          <a:prstGeom prst="straightConnector1">
            <a:avLst/>
          </a:prstGeom>
          <a:noFill/>
          <a:ln w="25400" cap="flat" cmpd="sng" algn="ctr">
            <a:solidFill>
              <a:srgbClr val="256DBC"/>
            </a:solidFill>
            <a:prstDash val="solid"/>
            <a:headEnd type="none" w="med" len="med"/>
            <a:tailEnd type="arrow"/>
          </a:ln>
          <a:effectLst>
            <a:outerShdw blurRad="40000" dist="20000" dir="5400000" rotWithShape="0">
              <a:srgbClr val="000000">
                <a:alpha val="38000"/>
              </a:srgbClr>
            </a:outerShdw>
          </a:effectLst>
        </p:spPr>
      </p:cxnSp>
      <p:cxnSp>
        <p:nvCxnSpPr>
          <p:cNvPr id="107" name="Straight Arrow Connector 106">
            <a:extLst>
              <a:ext uri="{FF2B5EF4-FFF2-40B4-BE49-F238E27FC236}">
                <a16:creationId xmlns:a16="http://schemas.microsoft.com/office/drawing/2014/main" id="{9D8C3562-815C-4696-8B57-6E1FEF15195C}"/>
              </a:ext>
            </a:extLst>
          </p:cNvPr>
          <p:cNvCxnSpPr>
            <a:stCxn id="99" idx="2"/>
            <a:endCxn id="100" idx="0"/>
          </p:cNvCxnSpPr>
          <p:nvPr/>
        </p:nvCxnSpPr>
        <p:spPr bwMode="auto">
          <a:xfrm>
            <a:off x="7354468" y="4025026"/>
            <a:ext cx="0" cy="161546"/>
          </a:xfrm>
          <a:prstGeom prst="straightConnector1">
            <a:avLst/>
          </a:prstGeom>
          <a:noFill/>
          <a:ln w="25400" cap="flat" cmpd="sng" algn="ctr">
            <a:solidFill>
              <a:srgbClr val="256DBC"/>
            </a:solidFill>
            <a:prstDash val="solid"/>
            <a:headEnd type="none" w="med" len="med"/>
            <a:tailEnd type="arrow"/>
          </a:ln>
          <a:effectLst>
            <a:outerShdw blurRad="40000" dist="20000" dir="5400000" rotWithShape="0">
              <a:srgbClr val="000000">
                <a:alpha val="38000"/>
              </a:srgbClr>
            </a:outerShdw>
          </a:effectLst>
        </p:spPr>
      </p:cxnSp>
      <p:cxnSp>
        <p:nvCxnSpPr>
          <p:cNvPr id="108" name="Elbow Connector 31">
            <a:extLst>
              <a:ext uri="{FF2B5EF4-FFF2-40B4-BE49-F238E27FC236}">
                <a16:creationId xmlns:a16="http://schemas.microsoft.com/office/drawing/2014/main" id="{9521A267-C879-4FA8-A787-E51F63A25819}"/>
              </a:ext>
            </a:extLst>
          </p:cNvPr>
          <p:cNvCxnSpPr>
            <a:cxnSpLocks/>
            <a:stCxn id="82" idx="3"/>
            <a:endCxn id="87" idx="1"/>
          </p:cNvCxnSpPr>
          <p:nvPr/>
        </p:nvCxnSpPr>
        <p:spPr bwMode="auto">
          <a:xfrm flipV="1">
            <a:off x="3396522" y="3570847"/>
            <a:ext cx="357051" cy="260138"/>
          </a:xfrm>
          <a:prstGeom prst="bentConnector3">
            <a:avLst>
              <a:gd name="adj1" fmla="val 50000"/>
            </a:avLst>
          </a:prstGeom>
          <a:noFill/>
          <a:ln w="25400" cap="flat" cmpd="sng" algn="ctr">
            <a:solidFill>
              <a:srgbClr val="256DBC"/>
            </a:solidFill>
            <a:prstDash val="solid"/>
            <a:headEnd type="none" w="med" len="med"/>
            <a:tailEnd type="arrow"/>
          </a:ln>
          <a:effectLst>
            <a:outerShdw blurRad="40000" dist="20000" dir="5400000" rotWithShape="0">
              <a:srgbClr val="000000">
                <a:alpha val="38000"/>
              </a:srgbClr>
            </a:outerShdw>
          </a:effectLst>
        </p:spPr>
      </p:cxnSp>
      <p:cxnSp>
        <p:nvCxnSpPr>
          <p:cNvPr id="109" name="Elbow Connector 32">
            <a:extLst>
              <a:ext uri="{FF2B5EF4-FFF2-40B4-BE49-F238E27FC236}">
                <a16:creationId xmlns:a16="http://schemas.microsoft.com/office/drawing/2014/main" id="{B5213576-71B0-490E-BC8D-EE8DC1941A9A}"/>
              </a:ext>
            </a:extLst>
          </p:cNvPr>
          <p:cNvCxnSpPr>
            <a:cxnSpLocks/>
            <a:stCxn id="91" idx="3"/>
            <a:endCxn id="99" idx="1"/>
          </p:cNvCxnSpPr>
          <p:nvPr/>
        </p:nvCxnSpPr>
        <p:spPr bwMode="auto">
          <a:xfrm flipV="1">
            <a:off x="5844199" y="3845604"/>
            <a:ext cx="464956" cy="251414"/>
          </a:xfrm>
          <a:prstGeom prst="bentConnector3">
            <a:avLst>
              <a:gd name="adj1" fmla="val 50000"/>
            </a:avLst>
          </a:prstGeom>
          <a:noFill/>
          <a:ln w="25400" cap="flat" cmpd="sng" algn="ctr">
            <a:solidFill>
              <a:srgbClr val="256DBC"/>
            </a:solidFill>
            <a:prstDash val="solid"/>
            <a:headEnd type="none" w="med" len="med"/>
            <a:tailEnd type="arrow"/>
          </a:ln>
          <a:effectLst>
            <a:outerShdw blurRad="40000" dist="20000" dir="5400000" rotWithShape="0">
              <a:srgbClr val="000000">
                <a:alpha val="38000"/>
              </a:srgbClr>
            </a:outerShdw>
          </a:effectLst>
        </p:spPr>
      </p:cxnSp>
      <p:sp>
        <p:nvSpPr>
          <p:cNvPr id="110" name="Rounded Rectangle 33">
            <a:extLst>
              <a:ext uri="{FF2B5EF4-FFF2-40B4-BE49-F238E27FC236}">
                <a16:creationId xmlns:a16="http://schemas.microsoft.com/office/drawing/2014/main" id="{8D8C10AA-50EF-4C51-8033-5B9B59811993}"/>
              </a:ext>
            </a:extLst>
          </p:cNvPr>
          <p:cNvSpPr/>
          <p:nvPr/>
        </p:nvSpPr>
        <p:spPr bwMode="auto">
          <a:xfrm>
            <a:off x="8928597" y="3917595"/>
            <a:ext cx="2299790" cy="358845"/>
          </a:xfrm>
          <a:prstGeom prst="roundRect">
            <a:avLst/>
          </a:prstGeom>
          <a:gradFill rotWithShape="1">
            <a:gsLst>
              <a:gs pos="0">
                <a:srgbClr val="0061B2">
                  <a:shade val="51000"/>
                  <a:satMod val="130000"/>
                </a:srgbClr>
              </a:gs>
              <a:gs pos="80000">
                <a:srgbClr val="0061B2">
                  <a:shade val="93000"/>
                  <a:satMod val="130000"/>
                </a:srgbClr>
              </a:gs>
              <a:gs pos="100000">
                <a:srgbClr val="0061B2">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p:spPr>
        <p:txBody>
          <a:bodyPr vert="horz" wrap="none" lIns="90000" tIns="46800" rIns="90000" bIns="4680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Data Extraction SD_DE</a:t>
            </a:r>
          </a:p>
        </p:txBody>
      </p:sp>
      <p:sp>
        <p:nvSpPr>
          <p:cNvPr id="111" name="Rounded Rectangle 34">
            <a:extLst>
              <a:ext uri="{FF2B5EF4-FFF2-40B4-BE49-F238E27FC236}">
                <a16:creationId xmlns:a16="http://schemas.microsoft.com/office/drawing/2014/main" id="{8166EA77-CCC9-4739-8816-D7100FA96B99}"/>
              </a:ext>
            </a:extLst>
          </p:cNvPr>
          <p:cNvSpPr/>
          <p:nvPr/>
        </p:nvSpPr>
        <p:spPr bwMode="auto">
          <a:xfrm>
            <a:off x="8928597" y="4437986"/>
            <a:ext cx="2299790" cy="358845"/>
          </a:xfrm>
          <a:prstGeom prst="roundRect">
            <a:avLst/>
          </a:prstGeom>
          <a:gradFill rotWithShape="1">
            <a:gsLst>
              <a:gs pos="0">
                <a:srgbClr val="0061B2">
                  <a:shade val="51000"/>
                  <a:satMod val="130000"/>
                </a:srgbClr>
              </a:gs>
              <a:gs pos="80000">
                <a:srgbClr val="0061B2">
                  <a:shade val="93000"/>
                  <a:satMod val="130000"/>
                </a:srgbClr>
              </a:gs>
              <a:gs pos="100000">
                <a:srgbClr val="0061B2">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p:spPr>
        <p:txBody>
          <a:bodyPr vert="horz" wrap="none" lIns="90000" tIns="46800" rIns="90000" bIns="4680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Data Transformation SD_DE</a:t>
            </a:r>
          </a:p>
        </p:txBody>
      </p:sp>
      <p:cxnSp>
        <p:nvCxnSpPr>
          <p:cNvPr id="112" name="Straight Arrow Connector 111">
            <a:extLst>
              <a:ext uri="{FF2B5EF4-FFF2-40B4-BE49-F238E27FC236}">
                <a16:creationId xmlns:a16="http://schemas.microsoft.com/office/drawing/2014/main" id="{E8A42653-7B78-42C4-AFC5-0170A58302D3}"/>
              </a:ext>
            </a:extLst>
          </p:cNvPr>
          <p:cNvCxnSpPr>
            <a:stCxn id="111" idx="2"/>
            <a:endCxn id="113" idx="0"/>
          </p:cNvCxnSpPr>
          <p:nvPr/>
        </p:nvCxnSpPr>
        <p:spPr bwMode="auto">
          <a:xfrm flipH="1">
            <a:off x="10074985" y="4796831"/>
            <a:ext cx="3507" cy="165729"/>
          </a:xfrm>
          <a:prstGeom prst="straightConnector1">
            <a:avLst/>
          </a:prstGeom>
          <a:noFill/>
          <a:ln w="25400" cap="flat" cmpd="sng" algn="ctr">
            <a:solidFill>
              <a:srgbClr val="256DBC"/>
            </a:solidFill>
            <a:prstDash val="solid"/>
            <a:headEnd type="none" w="med" len="med"/>
            <a:tailEnd type="arrow"/>
          </a:ln>
          <a:effectLst>
            <a:outerShdw blurRad="40000" dist="20000" dir="5400000" rotWithShape="0">
              <a:srgbClr val="000000">
                <a:alpha val="38000"/>
              </a:srgbClr>
            </a:outerShdw>
          </a:effectLst>
        </p:spPr>
      </p:cxnSp>
      <p:sp>
        <p:nvSpPr>
          <p:cNvPr id="113" name="Rounded Rectangle 36">
            <a:extLst>
              <a:ext uri="{FF2B5EF4-FFF2-40B4-BE49-F238E27FC236}">
                <a16:creationId xmlns:a16="http://schemas.microsoft.com/office/drawing/2014/main" id="{2E40C34E-AD0D-4620-8A1D-76B03CE3B3AF}"/>
              </a:ext>
            </a:extLst>
          </p:cNvPr>
          <p:cNvSpPr/>
          <p:nvPr/>
        </p:nvSpPr>
        <p:spPr bwMode="auto">
          <a:xfrm>
            <a:off x="8925090" y="4962560"/>
            <a:ext cx="2299790" cy="358845"/>
          </a:xfrm>
          <a:prstGeom prst="roundRect">
            <a:avLst/>
          </a:prstGeom>
          <a:gradFill rotWithShape="1">
            <a:gsLst>
              <a:gs pos="0">
                <a:srgbClr val="0061B2">
                  <a:shade val="51000"/>
                  <a:satMod val="130000"/>
                </a:srgbClr>
              </a:gs>
              <a:gs pos="80000">
                <a:srgbClr val="0061B2">
                  <a:shade val="93000"/>
                  <a:satMod val="130000"/>
                </a:srgbClr>
              </a:gs>
              <a:gs pos="100000">
                <a:srgbClr val="0061B2">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p:spPr>
        <p:txBody>
          <a:bodyPr vert="horz" wrap="none" lIns="90000" tIns="46800" rIns="90000" bIns="4680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Data Aggregation SD_DE</a:t>
            </a:r>
          </a:p>
        </p:txBody>
      </p:sp>
      <p:sp>
        <p:nvSpPr>
          <p:cNvPr id="114" name="Rounded Rectangle 37">
            <a:extLst>
              <a:ext uri="{FF2B5EF4-FFF2-40B4-BE49-F238E27FC236}">
                <a16:creationId xmlns:a16="http://schemas.microsoft.com/office/drawing/2014/main" id="{A6044E8A-9025-44BD-B304-AB1D720F911F}"/>
              </a:ext>
            </a:extLst>
          </p:cNvPr>
          <p:cNvSpPr/>
          <p:nvPr/>
        </p:nvSpPr>
        <p:spPr bwMode="auto">
          <a:xfrm>
            <a:off x="8925090" y="5482951"/>
            <a:ext cx="2299790" cy="358845"/>
          </a:xfrm>
          <a:prstGeom prst="roundRect">
            <a:avLst/>
          </a:prstGeom>
          <a:gradFill rotWithShape="1">
            <a:gsLst>
              <a:gs pos="0">
                <a:srgbClr val="0061B2">
                  <a:shade val="51000"/>
                  <a:satMod val="130000"/>
                </a:srgbClr>
              </a:gs>
              <a:gs pos="80000">
                <a:srgbClr val="0061B2">
                  <a:shade val="93000"/>
                  <a:satMod val="130000"/>
                </a:srgbClr>
              </a:gs>
              <a:gs pos="100000">
                <a:srgbClr val="0061B2">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p:spPr>
        <p:txBody>
          <a:bodyPr vert="horz" wrap="none" lIns="90000" tIns="46800" rIns="90000" bIns="4680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Scoring SD_DE</a:t>
            </a:r>
          </a:p>
        </p:txBody>
      </p:sp>
      <p:sp>
        <p:nvSpPr>
          <p:cNvPr id="115" name="Rounded Rectangle 38">
            <a:extLst>
              <a:ext uri="{FF2B5EF4-FFF2-40B4-BE49-F238E27FC236}">
                <a16:creationId xmlns:a16="http://schemas.microsoft.com/office/drawing/2014/main" id="{BA7FA552-CD6E-4C34-BCBF-309F4AF78C7B}"/>
              </a:ext>
            </a:extLst>
          </p:cNvPr>
          <p:cNvSpPr/>
          <p:nvPr/>
        </p:nvSpPr>
        <p:spPr bwMode="auto">
          <a:xfrm>
            <a:off x="8918404" y="6003342"/>
            <a:ext cx="2299790" cy="358845"/>
          </a:xfrm>
          <a:prstGeom prst="roundRect">
            <a:avLst/>
          </a:prstGeom>
          <a:gradFill rotWithShape="1">
            <a:gsLst>
              <a:gs pos="0">
                <a:srgbClr val="0061B2">
                  <a:shade val="51000"/>
                  <a:satMod val="130000"/>
                </a:srgbClr>
              </a:gs>
              <a:gs pos="80000">
                <a:srgbClr val="0061B2">
                  <a:shade val="93000"/>
                  <a:satMod val="130000"/>
                </a:srgbClr>
              </a:gs>
              <a:gs pos="100000">
                <a:srgbClr val="0061B2">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p:spPr>
        <p:txBody>
          <a:bodyPr vert="horz" wrap="none" lIns="90000" tIns="46800" rIns="90000" bIns="4680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Bidding SD_DE</a:t>
            </a:r>
          </a:p>
        </p:txBody>
      </p:sp>
      <p:cxnSp>
        <p:nvCxnSpPr>
          <p:cNvPr id="116" name="Straight Arrow Connector 115">
            <a:extLst>
              <a:ext uri="{FF2B5EF4-FFF2-40B4-BE49-F238E27FC236}">
                <a16:creationId xmlns:a16="http://schemas.microsoft.com/office/drawing/2014/main" id="{902FDE84-55BF-4C5F-B0FD-25C6366DC363}"/>
              </a:ext>
            </a:extLst>
          </p:cNvPr>
          <p:cNvCxnSpPr>
            <a:stCxn id="113" idx="2"/>
            <a:endCxn id="114" idx="0"/>
          </p:cNvCxnSpPr>
          <p:nvPr/>
        </p:nvCxnSpPr>
        <p:spPr bwMode="auto">
          <a:xfrm>
            <a:off x="10074985" y="5321405"/>
            <a:ext cx="0" cy="161546"/>
          </a:xfrm>
          <a:prstGeom prst="straightConnector1">
            <a:avLst/>
          </a:prstGeom>
          <a:noFill/>
          <a:ln w="25400" cap="flat" cmpd="sng" algn="ctr">
            <a:solidFill>
              <a:srgbClr val="256DBC"/>
            </a:solidFill>
            <a:prstDash val="solid"/>
            <a:headEnd type="none" w="med" len="med"/>
            <a:tailEnd type="arrow"/>
          </a:ln>
          <a:effectLst>
            <a:outerShdw blurRad="40000" dist="20000" dir="5400000" rotWithShape="0">
              <a:srgbClr val="000000">
                <a:alpha val="38000"/>
              </a:srgbClr>
            </a:outerShdw>
          </a:effectLst>
        </p:spPr>
      </p:cxnSp>
      <p:cxnSp>
        <p:nvCxnSpPr>
          <p:cNvPr id="117" name="Straight Arrow Connector 116">
            <a:extLst>
              <a:ext uri="{FF2B5EF4-FFF2-40B4-BE49-F238E27FC236}">
                <a16:creationId xmlns:a16="http://schemas.microsoft.com/office/drawing/2014/main" id="{83A86BAA-D179-4199-9BAB-E8148E0317A5}"/>
              </a:ext>
            </a:extLst>
          </p:cNvPr>
          <p:cNvCxnSpPr>
            <a:stCxn id="114" idx="2"/>
            <a:endCxn id="115" idx="0"/>
          </p:cNvCxnSpPr>
          <p:nvPr/>
        </p:nvCxnSpPr>
        <p:spPr bwMode="auto">
          <a:xfrm flipH="1">
            <a:off x="10068299" y="5841796"/>
            <a:ext cx="6686" cy="161546"/>
          </a:xfrm>
          <a:prstGeom prst="straightConnector1">
            <a:avLst/>
          </a:prstGeom>
          <a:noFill/>
          <a:ln w="25400" cap="flat" cmpd="sng" algn="ctr">
            <a:solidFill>
              <a:srgbClr val="256DBC"/>
            </a:solidFill>
            <a:prstDash val="solid"/>
            <a:headEnd type="none" w="med" len="med"/>
            <a:tailEnd type="arrow"/>
          </a:ln>
          <a:effectLst>
            <a:outerShdw blurRad="40000" dist="20000" dir="5400000" rotWithShape="0">
              <a:srgbClr val="000000">
                <a:alpha val="38000"/>
              </a:srgbClr>
            </a:outerShdw>
          </a:effectLst>
        </p:spPr>
      </p:cxnSp>
      <p:cxnSp>
        <p:nvCxnSpPr>
          <p:cNvPr id="118" name="Straight Arrow Connector 117">
            <a:extLst>
              <a:ext uri="{FF2B5EF4-FFF2-40B4-BE49-F238E27FC236}">
                <a16:creationId xmlns:a16="http://schemas.microsoft.com/office/drawing/2014/main" id="{2E5F5C91-C7C2-4543-8DEE-1A79CAC8A3BF}"/>
              </a:ext>
            </a:extLst>
          </p:cNvPr>
          <p:cNvCxnSpPr>
            <a:stCxn id="110" idx="2"/>
            <a:endCxn id="111" idx="0"/>
          </p:cNvCxnSpPr>
          <p:nvPr/>
        </p:nvCxnSpPr>
        <p:spPr bwMode="auto">
          <a:xfrm>
            <a:off x="10078492" y="4276440"/>
            <a:ext cx="0" cy="161546"/>
          </a:xfrm>
          <a:prstGeom prst="straightConnector1">
            <a:avLst/>
          </a:prstGeom>
          <a:noFill/>
          <a:ln w="25400" cap="flat" cmpd="sng" algn="ctr">
            <a:solidFill>
              <a:srgbClr val="256DBC"/>
            </a:solidFill>
            <a:prstDash val="solid"/>
            <a:headEnd type="none" w="med" len="med"/>
            <a:tailEnd type="arrow"/>
          </a:ln>
          <a:effectLst>
            <a:outerShdw blurRad="40000" dist="20000" dir="5400000" rotWithShape="0">
              <a:srgbClr val="000000">
                <a:alpha val="38000"/>
              </a:srgbClr>
            </a:outerShdw>
          </a:effectLst>
        </p:spPr>
      </p:cxnSp>
      <p:cxnSp>
        <p:nvCxnSpPr>
          <p:cNvPr id="119" name="Elbow Connector 42">
            <a:extLst>
              <a:ext uri="{FF2B5EF4-FFF2-40B4-BE49-F238E27FC236}">
                <a16:creationId xmlns:a16="http://schemas.microsoft.com/office/drawing/2014/main" id="{F4330281-36D2-4141-BF90-11843A82DB74}"/>
              </a:ext>
            </a:extLst>
          </p:cNvPr>
          <p:cNvCxnSpPr>
            <a:cxnSpLocks/>
            <a:stCxn id="100" idx="3"/>
            <a:endCxn id="110" idx="1"/>
          </p:cNvCxnSpPr>
          <p:nvPr/>
        </p:nvCxnSpPr>
        <p:spPr bwMode="auto">
          <a:xfrm flipV="1">
            <a:off x="8399781" y="4097018"/>
            <a:ext cx="528816" cy="268977"/>
          </a:xfrm>
          <a:prstGeom prst="bentConnector3">
            <a:avLst>
              <a:gd name="adj1" fmla="val 50000"/>
            </a:avLst>
          </a:prstGeom>
          <a:noFill/>
          <a:ln w="25400" cap="flat" cmpd="sng" algn="ctr">
            <a:solidFill>
              <a:srgbClr val="256DBC"/>
            </a:solidFill>
            <a:prstDash val="solid"/>
            <a:headEnd type="none" w="med" len="med"/>
            <a:tailEnd type="arrow"/>
          </a:ln>
          <a:effectLst>
            <a:outerShdw blurRad="40000" dist="20000" dir="5400000" rotWithShape="0">
              <a:srgbClr val="000000">
                <a:alpha val="38000"/>
              </a:srgbClr>
            </a:outerShdw>
          </a:effectLst>
        </p:spPr>
      </p:cxnSp>
      <p:sp>
        <p:nvSpPr>
          <p:cNvPr id="120" name="TextBox 78">
            <a:extLst>
              <a:ext uri="{FF2B5EF4-FFF2-40B4-BE49-F238E27FC236}">
                <a16:creationId xmlns:a16="http://schemas.microsoft.com/office/drawing/2014/main" id="{0FFCB86D-3F1F-4E9B-BC9B-A966F399058A}"/>
              </a:ext>
            </a:extLst>
          </p:cNvPr>
          <p:cNvSpPr txBox="1"/>
          <p:nvPr/>
        </p:nvSpPr>
        <p:spPr>
          <a:xfrm>
            <a:off x="2143570" y="2799012"/>
            <a:ext cx="788666" cy="307777"/>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4074">
                    <a:lumMod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PX_FR</a:t>
            </a:r>
            <a:endParaRPr kumimoji="0" lang="en-IN" sz="1400" b="1" i="0" u="none" strike="noStrike" kern="1200" cap="none" spc="0" normalizeH="0" baseline="0" noProof="0" dirty="0">
              <a:ln>
                <a:noFill/>
              </a:ln>
              <a:solidFill>
                <a:srgbClr val="004074">
                  <a:lumMod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1" name="TextBox 79">
            <a:extLst>
              <a:ext uri="{FF2B5EF4-FFF2-40B4-BE49-F238E27FC236}">
                <a16:creationId xmlns:a16="http://schemas.microsoft.com/office/drawing/2014/main" id="{8BC06E69-0261-4C16-92F7-B582C745B9C7}"/>
              </a:ext>
            </a:extLst>
          </p:cNvPr>
          <p:cNvSpPr txBox="1"/>
          <p:nvPr/>
        </p:nvSpPr>
        <p:spPr>
          <a:xfrm>
            <a:off x="4375924" y="3132341"/>
            <a:ext cx="788666" cy="307777"/>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4074">
                    <a:lumMod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LP_UK</a:t>
            </a:r>
            <a:endParaRPr kumimoji="0" lang="en-IN" sz="1400" b="1" i="0" u="none" strike="noStrike" kern="1200" cap="none" spc="0" normalizeH="0" baseline="0" noProof="0" dirty="0">
              <a:ln>
                <a:noFill/>
              </a:ln>
              <a:solidFill>
                <a:srgbClr val="004074">
                  <a:lumMod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2" name="TextBox 80">
            <a:extLst>
              <a:ext uri="{FF2B5EF4-FFF2-40B4-BE49-F238E27FC236}">
                <a16:creationId xmlns:a16="http://schemas.microsoft.com/office/drawing/2014/main" id="{D1176B74-41F5-4AAD-9B2C-936397EF2D62}"/>
              </a:ext>
            </a:extLst>
          </p:cNvPr>
          <p:cNvSpPr txBox="1"/>
          <p:nvPr/>
        </p:nvSpPr>
        <p:spPr>
          <a:xfrm>
            <a:off x="7217525" y="3335805"/>
            <a:ext cx="788666" cy="307777"/>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4074">
                    <a:lumMod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SD_DE</a:t>
            </a:r>
            <a:endParaRPr kumimoji="0" lang="en-IN" sz="1400" b="1" i="0" u="none" strike="noStrike" kern="1200" cap="none" spc="0" normalizeH="0" baseline="0" noProof="0" dirty="0">
              <a:ln>
                <a:noFill/>
              </a:ln>
              <a:solidFill>
                <a:srgbClr val="004074">
                  <a:lumMod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3" name="TextBox 81">
            <a:extLst>
              <a:ext uri="{FF2B5EF4-FFF2-40B4-BE49-F238E27FC236}">
                <a16:creationId xmlns:a16="http://schemas.microsoft.com/office/drawing/2014/main" id="{49E6B636-4135-41E9-8EE9-805882F4315D}"/>
              </a:ext>
            </a:extLst>
          </p:cNvPr>
          <p:cNvSpPr txBox="1"/>
          <p:nvPr/>
        </p:nvSpPr>
        <p:spPr>
          <a:xfrm>
            <a:off x="9283868" y="3587261"/>
            <a:ext cx="1166799" cy="307777"/>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4074">
                    <a:lumMod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SZ_FR</a:t>
            </a:r>
            <a:endParaRPr kumimoji="0" lang="en-IN" sz="1400" b="1" i="0" u="none" strike="noStrike" kern="1200" cap="none" spc="0" normalizeH="0" baseline="0" noProof="0" dirty="0">
              <a:ln>
                <a:noFill/>
              </a:ln>
              <a:solidFill>
                <a:srgbClr val="004074">
                  <a:lumMod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8955854F-769C-4A76-83A2-374C38929DFC}"/>
              </a:ext>
            </a:extLst>
          </p:cNvPr>
          <p:cNvSpPr/>
          <p:nvPr/>
        </p:nvSpPr>
        <p:spPr>
          <a:xfrm>
            <a:off x="7589247" y="2270307"/>
            <a:ext cx="2433527" cy="523220"/>
          </a:xfrm>
          <a:prstGeom prst="rect">
            <a:avLst/>
          </a:prstGeom>
        </p:spPr>
        <p:txBody>
          <a:bodyPr wrap="square">
            <a:spAutoFit/>
          </a:bodyPr>
          <a:lstStyle/>
          <a:p>
            <a:pPr lvl="0" algn="ctr" eaLnBrk="0" fontAlgn="base" hangingPunct="0">
              <a:spcBef>
                <a:spcPct val="60000"/>
              </a:spcBef>
              <a:spcAft>
                <a:spcPct val="0"/>
              </a:spcAft>
              <a:buClr>
                <a:srgbClr val="0061B2"/>
              </a:buClr>
              <a:defRPr/>
            </a:pPr>
            <a:r>
              <a:rPr lang="en-US" sz="1400" b="1" kern="0" dirty="0">
                <a:solidFill>
                  <a:srgbClr val="000000"/>
                </a:solidFill>
                <a:latin typeface="Segoe UI" panose="020B0502040204020203" pitchFamily="34" charset="0"/>
                <a:ea typeface="Segoe UI" panose="020B0502040204020203" pitchFamily="34" charset="0"/>
                <a:cs typeface="Segoe UI" panose="020B0502040204020203" pitchFamily="34" charset="0"/>
              </a:rPr>
              <a:t>Completely Automated and scheduled</a:t>
            </a:r>
          </a:p>
        </p:txBody>
      </p:sp>
      <p:sp>
        <p:nvSpPr>
          <p:cNvPr id="17" name="Rectangle 16">
            <a:extLst>
              <a:ext uri="{FF2B5EF4-FFF2-40B4-BE49-F238E27FC236}">
                <a16:creationId xmlns:a16="http://schemas.microsoft.com/office/drawing/2014/main" id="{325AE191-BC65-4074-9EB3-7A2D3B72A22F}"/>
              </a:ext>
            </a:extLst>
          </p:cNvPr>
          <p:cNvSpPr/>
          <p:nvPr/>
        </p:nvSpPr>
        <p:spPr>
          <a:xfrm>
            <a:off x="5119886" y="2270307"/>
            <a:ext cx="1948525" cy="523220"/>
          </a:xfrm>
          <a:prstGeom prst="rect">
            <a:avLst/>
          </a:prstGeom>
        </p:spPr>
        <p:txBody>
          <a:bodyPr wrap="square">
            <a:spAutoFit/>
          </a:bodyPr>
          <a:lstStyle/>
          <a:p>
            <a:pPr lvl="0" algn="ctr" eaLnBrk="0" fontAlgn="base" hangingPunct="0">
              <a:spcBef>
                <a:spcPct val="60000"/>
              </a:spcBef>
              <a:spcAft>
                <a:spcPct val="0"/>
              </a:spcAft>
              <a:buClr>
                <a:srgbClr val="0061B2"/>
              </a:buClr>
              <a:defRPr/>
            </a:pPr>
            <a:r>
              <a:rPr lang="en-US" sz="1400" b="1" kern="0" dirty="0">
                <a:solidFill>
                  <a:srgbClr val="000000"/>
                </a:solidFill>
                <a:latin typeface="Segoe UI" panose="020B0502040204020203" pitchFamily="34" charset="0"/>
                <a:ea typeface="Segoe UI" panose="020B0502040204020203" pitchFamily="34" charset="0"/>
                <a:cs typeface="Segoe UI" panose="020B0502040204020203" pitchFamily="34" charset="0"/>
              </a:rPr>
              <a:t>Currently sequential and dependent</a:t>
            </a:r>
          </a:p>
        </p:txBody>
      </p:sp>
      <p:pic>
        <p:nvPicPr>
          <p:cNvPr id="20" name="Picture 19">
            <a:extLst>
              <a:ext uri="{FF2B5EF4-FFF2-40B4-BE49-F238E27FC236}">
                <a16:creationId xmlns:a16="http://schemas.microsoft.com/office/drawing/2014/main" id="{262D6C48-BF66-4F6B-B0F6-C306A1D40E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8381" y="1536218"/>
            <a:ext cx="773831" cy="773831"/>
          </a:xfrm>
          <a:prstGeom prst="rect">
            <a:avLst/>
          </a:prstGeom>
        </p:spPr>
      </p:pic>
      <p:pic>
        <p:nvPicPr>
          <p:cNvPr id="22" name="Picture 21">
            <a:extLst>
              <a:ext uri="{FF2B5EF4-FFF2-40B4-BE49-F238E27FC236}">
                <a16:creationId xmlns:a16="http://schemas.microsoft.com/office/drawing/2014/main" id="{0A0FB7D4-8BBF-4861-8E51-32FCE66514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0692" y="1688292"/>
            <a:ext cx="537238" cy="537238"/>
          </a:xfrm>
          <a:prstGeom prst="rect">
            <a:avLst/>
          </a:prstGeom>
        </p:spPr>
      </p:pic>
      <p:pic>
        <p:nvPicPr>
          <p:cNvPr id="24" name="Picture 23">
            <a:extLst>
              <a:ext uri="{FF2B5EF4-FFF2-40B4-BE49-F238E27FC236}">
                <a16:creationId xmlns:a16="http://schemas.microsoft.com/office/drawing/2014/main" id="{996DF46D-229E-4617-81D2-083D072FF0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9094" y="1673742"/>
            <a:ext cx="773831" cy="571258"/>
          </a:xfrm>
          <a:prstGeom prst="rect">
            <a:avLst/>
          </a:prstGeom>
        </p:spPr>
      </p:pic>
      <p:sp>
        <p:nvSpPr>
          <p:cNvPr id="25" name="Slide Number Placeholder 24">
            <a:extLst>
              <a:ext uri="{FF2B5EF4-FFF2-40B4-BE49-F238E27FC236}">
                <a16:creationId xmlns:a16="http://schemas.microsoft.com/office/drawing/2014/main" id="{F3F6DCF2-D2F4-4E37-B5D0-5CBA8F103CFD}"/>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38</a:t>
            </a:fld>
            <a:endParaRPr lang="en-US" dirty="0">
              <a:solidFill>
                <a:prstClr val="black">
                  <a:tint val="75000"/>
                </a:prstClr>
              </a:solidFill>
            </a:endParaRPr>
          </a:p>
        </p:txBody>
      </p:sp>
    </p:spTree>
    <p:extLst>
      <p:ext uri="{BB962C8B-B14F-4D97-AF65-F5344CB8AC3E}">
        <p14:creationId xmlns:p14="http://schemas.microsoft.com/office/powerpoint/2010/main" val="412873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BC72-BEED-4FFD-AE2C-57A9B4731385}"/>
              </a:ext>
            </a:extLst>
          </p:cNvPr>
          <p:cNvSpPr>
            <a:spLocks noGrp="1"/>
          </p:cNvSpPr>
          <p:nvPr>
            <p:ph type="title"/>
          </p:nvPr>
        </p:nvSpPr>
        <p:spPr/>
        <p:txBody>
          <a:bodyPr/>
          <a:lstStyle/>
          <a:p>
            <a:r>
              <a:rPr lang="en-IN" dirty="0"/>
              <a:t>Summary of Solution</a:t>
            </a:r>
          </a:p>
        </p:txBody>
      </p:sp>
      <p:sp>
        <p:nvSpPr>
          <p:cNvPr id="114" name="Rectangle 113"/>
          <p:cNvSpPr/>
          <p:nvPr/>
        </p:nvSpPr>
        <p:spPr>
          <a:xfrm>
            <a:off x="535181" y="1538905"/>
            <a:ext cx="11452766" cy="320220"/>
          </a:xfrm>
          <a:prstGeom prst="rect">
            <a:avLst/>
          </a:prstGeom>
          <a:solidFill>
            <a:srgbClr val="394555"/>
          </a:solidFill>
          <a:ln w="12700" cap="flat" cmpd="sng" algn="ctr">
            <a:noFill/>
            <a:prstDash val="solid"/>
            <a:miter lim="800000"/>
          </a:ln>
          <a:effectLst/>
        </p:spPr>
        <p:txBody>
          <a:bodyPr rtlCol="0" anchor="ctr"/>
          <a:lstStyle/>
          <a:p>
            <a:pPr algn="ctr"/>
            <a:r>
              <a:rPr lang="en-US" kern="0" dirty="0">
                <a:solidFill>
                  <a:srgbClr val="FFFFFF"/>
                </a:solidFill>
                <a:latin typeface="Segoe UI" panose="020B0502040204020203" pitchFamily="34" charset="0"/>
                <a:ea typeface="Segoe UI" panose="020B0502040204020203" pitchFamily="34" charset="0"/>
                <a:cs typeface="Segoe UI" panose="020B0502040204020203" pitchFamily="34" charset="0"/>
              </a:rPr>
              <a:t>Solution Summary View</a:t>
            </a:r>
          </a:p>
        </p:txBody>
      </p:sp>
      <p:sp>
        <p:nvSpPr>
          <p:cNvPr id="44" name="Notched Right Arrow 82"/>
          <p:cNvSpPr/>
          <p:nvPr/>
        </p:nvSpPr>
        <p:spPr bwMode="auto">
          <a:xfrm>
            <a:off x="3278381" y="1107816"/>
            <a:ext cx="1371600" cy="274320"/>
          </a:xfrm>
          <a:prstGeom prst="notchedRightArrow">
            <a:avLst>
              <a:gd name="adj1" fmla="val 100000"/>
              <a:gd name="adj2" fmla="val 1997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IMPACT</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5" name="Notched Right Arrow 50"/>
          <p:cNvSpPr/>
          <p:nvPr/>
        </p:nvSpPr>
        <p:spPr bwMode="auto">
          <a:xfrm>
            <a:off x="535181" y="1107816"/>
            <a:ext cx="1371600" cy="274320"/>
          </a:xfrm>
          <a:prstGeom prst="notchedRightArrow">
            <a:avLst>
              <a:gd name="adj1" fmla="val 99020"/>
              <a:gd name="adj2" fmla="val 1650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BOTTLENECKS</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6" name="Flowchart: Merge 45"/>
          <p:cNvSpPr/>
          <p:nvPr/>
        </p:nvSpPr>
        <p:spPr bwMode="auto">
          <a:xfrm flipV="1">
            <a:off x="2524001" y="1382114"/>
            <a:ext cx="137160" cy="137160"/>
          </a:xfrm>
          <a:prstGeom prst="flowChartMerge">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7" name="Notched Right Arrow 82"/>
          <p:cNvSpPr/>
          <p:nvPr/>
        </p:nvSpPr>
        <p:spPr bwMode="auto">
          <a:xfrm>
            <a:off x="1906781" y="1107816"/>
            <a:ext cx="1371600" cy="274320"/>
          </a:xfrm>
          <a:prstGeom prst="notchedRightArrow">
            <a:avLst>
              <a:gd name="adj1" fmla="val 100000"/>
              <a:gd name="adj2" fmla="val 25185"/>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IN" sz="1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SOLUTION</a:t>
            </a:r>
            <a:endParaRPr kumimoji="0" lang="en-US" sz="1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48" name="Group 47">
            <a:extLst>
              <a:ext uri="{FF2B5EF4-FFF2-40B4-BE49-F238E27FC236}">
                <a16:creationId xmlns:a16="http://schemas.microsoft.com/office/drawing/2014/main" id="{64407258-12A6-46AC-81FD-062C806B74D4}"/>
              </a:ext>
            </a:extLst>
          </p:cNvPr>
          <p:cNvGrpSpPr/>
          <p:nvPr/>
        </p:nvGrpSpPr>
        <p:grpSpPr>
          <a:xfrm>
            <a:off x="385880" y="2764346"/>
            <a:ext cx="2169883" cy="2544806"/>
            <a:chOff x="321969" y="2609983"/>
            <a:chExt cx="1952612" cy="2306146"/>
          </a:xfrm>
          <a:solidFill>
            <a:srgbClr val="095879"/>
          </a:solidFill>
        </p:grpSpPr>
        <p:sp>
          <p:nvSpPr>
            <p:cNvPr id="59" name="Hexagon 58">
              <a:extLst>
                <a:ext uri="{FF2B5EF4-FFF2-40B4-BE49-F238E27FC236}">
                  <a16:creationId xmlns:a16="http://schemas.microsoft.com/office/drawing/2014/main" id="{43BFDF72-67EF-4377-BF54-4D91B59ED617}"/>
                </a:ext>
              </a:extLst>
            </p:cNvPr>
            <p:cNvSpPr/>
            <p:nvPr/>
          </p:nvSpPr>
          <p:spPr bwMode="auto">
            <a:xfrm>
              <a:off x="321969" y="2609983"/>
              <a:ext cx="991654" cy="722984"/>
            </a:xfrm>
            <a:prstGeom prst="hexagon">
              <a:avLst/>
            </a:prstGeom>
            <a:grpFill/>
            <a:ln w="12700">
              <a:noFill/>
              <a:round/>
              <a:headEnd/>
              <a:tailEnd/>
            </a:ln>
          </p:spPr>
          <p:txBody>
            <a:bodyPr rtlCol="0" anchor="ctr"/>
            <a:lstStyle/>
            <a:p>
              <a:pPr algn="ctr"/>
              <a:r>
                <a:rPr lang="en-US" sz="1050" dirty="0">
                  <a:solidFill>
                    <a:prstClr val="white"/>
                  </a:solidFill>
                  <a:latin typeface="Segoe UI" panose="020B0502040204020203" pitchFamily="34" charset="0"/>
                  <a:ea typeface="Segoe UI" panose="020B0502040204020203" pitchFamily="34" charset="0"/>
                  <a:cs typeface="Segoe UI" panose="020B0502040204020203" pitchFamily="34" charset="0"/>
                </a:rPr>
                <a:t>Click-stream</a:t>
              </a:r>
            </a:p>
          </p:txBody>
        </p:sp>
        <p:sp>
          <p:nvSpPr>
            <p:cNvPr id="62" name="Hexagon 61">
              <a:extLst>
                <a:ext uri="{FF2B5EF4-FFF2-40B4-BE49-F238E27FC236}">
                  <a16:creationId xmlns:a16="http://schemas.microsoft.com/office/drawing/2014/main" id="{D25763DC-CFDD-40B3-8FBE-62CF606C3D70}"/>
                </a:ext>
              </a:extLst>
            </p:cNvPr>
            <p:cNvSpPr/>
            <p:nvPr/>
          </p:nvSpPr>
          <p:spPr bwMode="auto">
            <a:xfrm>
              <a:off x="321969" y="3402653"/>
              <a:ext cx="991654" cy="722984"/>
            </a:xfrm>
            <a:prstGeom prst="hexagon">
              <a:avLst/>
            </a:prstGeom>
            <a:grpFill/>
            <a:ln w="12700">
              <a:noFill/>
              <a:round/>
              <a:headEnd/>
              <a:tailEnd/>
            </a:ln>
          </p:spPr>
          <p:txBody>
            <a:bodyPr rtlCol="0" anchor="ctr"/>
            <a:lstStyle/>
            <a:p>
              <a:pPr algn="ctr"/>
              <a:r>
                <a:rPr lang="en-US" sz="1050" dirty="0">
                  <a:solidFill>
                    <a:prstClr val="white"/>
                  </a:solidFill>
                  <a:latin typeface="Segoe UI" panose="020B0502040204020203" pitchFamily="34" charset="0"/>
                  <a:ea typeface="Segoe UI" panose="020B0502040204020203" pitchFamily="34" charset="0"/>
                  <a:cs typeface="Segoe UI" panose="020B0502040204020203" pitchFamily="34" charset="0"/>
                </a:rPr>
                <a:t>Product Attributes</a:t>
              </a:r>
            </a:p>
          </p:txBody>
        </p:sp>
        <p:sp>
          <p:nvSpPr>
            <p:cNvPr id="64" name="Hexagon 63">
              <a:extLst>
                <a:ext uri="{FF2B5EF4-FFF2-40B4-BE49-F238E27FC236}">
                  <a16:creationId xmlns:a16="http://schemas.microsoft.com/office/drawing/2014/main" id="{9E92BD4F-8869-4E03-8FDA-C14D576CA529}"/>
                </a:ext>
              </a:extLst>
            </p:cNvPr>
            <p:cNvSpPr/>
            <p:nvPr/>
          </p:nvSpPr>
          <p:spPr bwMode="auto">
            <a:xfrm>
              <a:off x="321969" y="4193145"/>
              <a:ext cx="991654" cy="722984"/>
            </a:xfrm>
            <a:prstGeom prst="hexagon">
              <a:avLst/>
            </a:prstGeom>
            <a:grpFill/>
            <a:ln w="12700">
              <a:noFill/>
              <a:round/>
              <a:headEnd/>
              <a:tailEnd/>
            </a:ln>
          </p:spPr>
          <p:txBody>
            <a:bodyPr rtlCol="0" anchor="ctr"/>
            <a:lstStyle/>
            <a:p>
              <a:pPr algn="ctr"/>
              <a:r>
                <a:rPr lang="en-US" sz="1050" dirty="0">
                  <a:solidFill>
                    <a:prstClr val="white"/>
                  </a:solidFill>
                  <a:latin typeface="Segoe UI" panose="020B0502040204020203" pitchFamily="34" charset="0"/>
                  <a:ea typeface="Segoe UI" panose="020B0502040204020203" pitchFamily="34" charset="0"/>
                  <a:cs typeface="Segoe UI" panose="020B0502040204020203" pitchFamily="34" charset="0"/>
                </a:rPr>
                <a:t>Offers</a:t>
              </a:r>
            </a:p>
          </p:txBody>
        </p:sp>
        <p:sp>
          <p:nvSpPr>
            <p:cNvPr id="65" name="Hexagon 64">
              <a:extLst>
                <a:ext uri="{FF2B5EF4-FFF2-40B4-BE49-F238E27FC236}">
                  <a16:creationId xmlns:a16="http://schemas.microsoft.com/office/drawing/2014/main" id="{9D7935B9-711E-42F6-9A39-E500285ABFEB}"/>
                </a:ext>
              </a:extLst>
            </p:cNvPr>
            <p:cNvSpPr/>
            <p:nvPr/>
          </p:nvSpPr>
          <p:spPr bwMode="auto">
            <a:xfrm>
              <a:off x="1225804" y="3005229"/>
              <a:ext cx="1048777" cy="722983"/>
            </a:xfrm>
            <a:prstGeom prst="hexagon">
              <a:avLst/>
            </a:prstGeom>
            <a:grpFill/>
            <a:ln w="12700">
              <a:noFill/>
              <a:round/>
              <a:headEnd/>
              <a:tailEnd/>
            </a:ln>
          </p:spPr>
          <p:txBody>
            <a:bodyPr rtlCol="0" anchor="ctr"/>
            <a:lstStyle/>
            <a:p>
              <a:pPr algn="ctr"/>
              <a:r>
                <a:rPr lang="en-US" sz="1050" dirty="0">
                  <a:solidFill>
                    <a:prstClr val="white"/>
                  </a:solidFill>
                  <a:latin typeface="Segoe UI" panose="020B0502040204020203" pitchFamily="34" charset="0"/>
                  <a:ea typeface="Segoe UI" panose="020B0502040204020203" pitchFamily="34" charset="0"/>
                  <a:cs typeface="Segoe UI" panose="020B0502040204020203" pitchFamily="34" charset="0"/>
                </a:rPr>
                <a:t>Landing Page</a:t>
              </a:r>
            </a:p>
          </p:txBody>
        </p:sp>
        <p:sp>
          <p:nvSpPr>
            <p:cNvPr id="66" name="Hexagon 65">
              <a:extLst>
                <a:ext uri="{FF2B5EF4-FFF2-40B4-BE49-F238E27FC236}">
                  <a16:creationId xmlns:a16="http://schemas.microsoft.com/office/drawing/2014/main" id="{67A66D45-9C56-45D3-A88D-70C9E2774CEA}"/>
                </a:ext>
              </a:extLst>
            </p:cNvPr>
            <p:cNvSpPr/>
            <p:nvPr/>
          </p:nvSpPr>
          <p:spPr bwMode="auto">
            <a:xfrm>
              <a:off x="1210615" y="3793010"/>
              <a:ext cx="1048777" cy="722983"/>
            </a:xfrm>
            <a:prstGeom prst="hexagon">
              <a:avLst/>
            </a:prstGeom>
            <a:grpFill/>
            <a:ln w="12700">
              <a:noFill/>
              <a:round/>
              <a:headEnd/>
              <a:tailEnd/>
            </a:ln>
          </p:spPr>
          <p:txBody>
            <a:bodyPr rtlCol="0" anchor="ctr"/>
            <a:lstStyle/>
            <a:p>
              <a:pPr algn="ctr"/>
              <a:r>
                <a:rPr lang="en-US" sz="1050" dirty="0">
                  <a:solidFill>
                    <a:prstClr val="white"/>
                  </a:solidFill>
                  <a:latin typeface="Segoe UI" panose="020B0502040204020203" pitchFamily="34" charset="0"/>
                  <a:ea typeface="Segoe UI" panose="020B0502040204020203" pitchFamily="34" charset="0"/>
                  <a:cs typeface="Segoe UI" panose="020B0502040204020203" pitchFamily="34" charset="0"/>
                </a:rPr>
                <a:t>PPC Attributes</a:t>
              </a:r>
            </a:p>
          </p:txBody>
        </p:sp>
      </p:grpSp>
      <p:grpSp>
        <p:nvGrpSpPr>
          <p:cNvPr id="67" name="Group 66">
            <a:extLst>
              <a:ext uri="{FF2B5EF4-FFF2-40B4-BE49-F238E27FC236}">
                <a16:creationId xmlns:a16="http://schemas.microsoft.com/office/drawing/2014/main" id="{0D931FD6-A922-47B7-83A8-A8E2C7F8F1BC}"/>
              </a:ext>
            </a:extLst>
          </p:cNvPr>
          <p:cNvGrpSpPr/>
          <p:nvPr/>
        </p:nvGrpSpPr>
        <p:grpSpPr>
          <a:xfrm>
            <a:off x="3301265" y="3266413"/>
            <a:ext cx="969828" cy="1633861"/>
            <a:chOff x="3134428" y="3184752"/>
            <a:chExt cx="1087924" cy="1605512"/>
          </a:xfrm>
          <a:solidFill>
            <a:srgbClr val="FFC000">
              <a:lumMod val="75000"/>
            </a:srgbClr>
          </a:solidFill>
        </p:grpSpPr>
        <p:sp>
          <p:nvSpPr>
            <p:cNvPr id="68" name="Flowchart: Magnetic Disk 67">
              <a:extLst>
                <a:ext uri="{FF2B5EF4-FFF2-40B4-BE49-F238E27FC236}">
                  <a16:creationId xmlns:a16="http://schemas.microsoft.com/office/drawing/2014/main" id="{22213556-1485-4A9D-8242-5E9204A2B491}"/>
                </a:ext>
              </a:extLst>
            </p:cNvPr>
            <p:cNvSpPr/>
            <p:nvPr/>
          </p:nvSpPr>
          <p:spPr bwMode="auto">
            <a:xfrm>
              <a:off x="3134428" y="4186710"/>
              <a:ext cx="1087924" cy="603554"/>
            </a:xfrm>
            <a:prstGeom prst="flowChartMagneticDisk">
              <a:avLst/>
            </a:prstGeom>
            <a:grpFill/>
            <a:ln w="12700">
              <a:solidFill>
                <a:sysClr val="window" lastClr="FFFFFF"/>
              </a:solid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endParaRPr>
            </a:p>
          </p:txBody>
        </p:sp>
        <p:sp>
          <p:nvSpPr>
            <p:cNvPr id="69" name="Flowchart: Magnetic Disk 68">
              <a:extLst>
                <a:ext uri="{FF2B5EF4-FFF2-40B4-BE49-F238E27FC236}">
                  <a16:creationId xmlns:a16="http://schemas.microsoft.com/office/drawing/2014/main" id="{4C056D2A-6350-4689-8781-93B786314F6F}"/>
                </a:ext>
              </a:extLst>
            </p:cNvPr>
            <p:cNvSpPr/>
            <p:nvPr/>
          </p:nvSpPr>
          <p:spPr bwMode="auto">
            <a:xfrm>
              <a:off x="3134428" y="3852725"/>
              <a:ext cx="1087924" cy="603554"/>
            </a:xfrm>
            <a:prstGeom prst="flowChartMagneticDisk">
              <a:avLst/>
            </a:prstGeom>
            <a:grpFill/>
            <a:ln w="12700">
              <a:solidFill>
                <a:sysClr val="window" lastClr="FFFFFF"/>
              </a:solid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endParaRPr>
            </a:p>
          </p:txBody>
        </p:sp>
        <p:sp>
          <p:nvSpPr>
            <p:cNvPr id="70" name="Flowchart: Magnetic Disk 69">
              <a:extLst>
                <a:ext uri="{FF2B5EF4-FFF2-40B4-BE49-F238E27FC236}">
                  <a16:creationId xmlns:a16="http://schemas.microsoft.com/office/drawing/2014/main" id="{A337FB72-17A7-4C6F-B819-411A7C790415}"/>
                </a:ext>
              </a:extLst>
            </p:cNvPr>
            <p:cNvSpPr/>
            <p:nvPr/>
          </p:nvSpPr>
          <p:spPr bwMode="auto">
            <a:xfrm>
              <a:off x="3134428" y="3518738"/>
              <a:ext cx="1087924" cy="603554"/>
            </a:xfrm>
            <a:prstGeom prst="flowChartMagneticDisk">
              <a:avLst/>
            </a:prstGeom>
            <a:grpFill/>
            <a:ln w="12700">
              <a:solidFill>
                <a:sysClr val="window" lastClr="FFFFFF"/>
              </a:solid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endParaRPr>
            </a:p>
          </p:txBody>
        </p:sp>
        <p:sp>
          <p:nvSpPr>
            <p:cNvPr id="71" name="Flowchart: Magnetic Disk 70">
              <a:extLst>
                <a:ext uri="{FF2B5EF4-FFF2-40B4-BE49-F238E27FC236}">
                  <a16:creationId xmlns:a16="http://schemas.microsoft.com/office/drawing/2014/main" id="{65FD442F-2947-477C-911F-E887C624C418}"/>
                </a:ext>
              </a:extLst>
            </p:cNvPr>
            <p:cNvSpPr/>
            <p:nvPr/>
          </p:nvSpPr>
          <p:spPr bwMode="auto">
            <a:xfrm>
              <a:off x="3134428" y="3184752"/>
              <a:ext cx="1087924" cy="603554"/>
            </a:xfrm>
            <a:prstGeom prst="flowChartMagneticDisk">
              <a:avLst/>
            </a:prstGeom>
            <a:grpFill/>
            <a:ln w="12700">
              <a:solidFill>
                <a:sysClr val="window" lastClr="FFFFFF"/>
              </a:solid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endParaRPr>
            </a:p>
          </p:txBody>
        </p:sp>
      </p:grpSp>
      <p:sp>
        <p:nvSpPr>
          <p:cNvPr id="72" name="Rectangle 71">
            <a:extLst>
              <a:ext uri="{FF2B5EF4-FFF2-40B4-BE49-F238E27FC236}">
                <a16:creationId xmlns:a16="http://schemas.microsoft.com/office/drawing/2014/main" id="{B702008D-830B-44B9-B7FA-75C7FE992118}"/>
              </a:ext>
            </a:extLst>
          </p:cNvPr>
          <p:cNvSpPr/>
          <p:nvPr/>
        </p:nvSpPr>
        <p:spPr>
          <a:xfrm>
            <a:off x="5130435" y="2492878"/>
            <a:ext cx="2810136" cy="1008000"/>
          </a:xfrm>
          <a:prstGeom prst="rect">
            <a:avLst/>
          </a:prstGeom>
          <a:solidFill>
            <a:srgbClr val="2969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Predictive Modelling Engine</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1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Ensembles of neural networks, gradient boosting, random forests (1.5k models)</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1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Models for different properties, segments, covariates vs factors</a:t>
            </a:r>
          </a:p>
        </p:txBody>
      </p:sp>
      <p:sp>
        <p:nvSpPr>
          <p:cNvPr id="73" name="Rectangle 72">
            <a:extLst>
              <a:ext uri="{FF2B5EF4-FFF2-40B4-BE49-F238E27FC236}">
                <a16:creationId xmlns:a16="http://schemas.microsoft.com/office/drawing/2014/main" id="{6ACAADCE-4074-417E-8FBF-5978B211E06F}"/>
              </a:ext>
            </a:extLst>
          </p:cNvPr>
          <p:cNvSpPr/>
          <p:nvPr/>
        </p:nvSpPr>
        <p:spPr>
          <a:xfrm>
            <a:off x="5140394" y="3539140"/>
            <a:ext cx="2800177" cy="1008000"/>
          </a:xfrm>
          <a:prstGeom prst="rect">
            <a:avLst/>
          </a:prstGeom>
          <a:solidFill>
            <a:srgbClr val="2969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Scoring Engine</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1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Score data every few hours</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1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Scores deployed by property, type of keywords, experiment groups</a:t>
            </a:r>
          </a:p>
        </p:txBody>
      </p:sp>
      <p:sp>
        <p:nvSpPr>
          <p:cNvPr id="74" name="Rectangle 73">
            <a:extLst>
              <a:ext uri="{FF2B5EF4-FFF2-40B4-BE49-F238E27FC236}">
                <a16:creationId xmlns:a16="http://schemas.microsoft.com/office/drawing/2014/main" id="{E9D14212-5206-4EE8-A10F-5F5DC160971E}"/>
              </a:ext>
            </a:extLst>
          </p:cNvPr>
          <p:cNvSpPr/>
          <p:nvPr/>
        </p:nvSpPr>
        <p:spPr>
          <a:xfrm>
            <a:off x="5140395" y="4585402"/>
            <a:ext cx="2800176" cy="1008000"/>
          </a:xfrm>
          <a:prstGeom prst="rect">
            <a:avLst/>
          </a:prstGeom>
          <a:solidFill>
            <a:srgbClr val="2969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Model Lifecycle Management</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1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Hyper parameter tuning</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1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Track model performance metrics</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1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Evaluate shelf life of models</a:t>
            </a:r>
          </a:p>
        </p:txBody>
      </p:sp>
      <p:sp>
        <p:nvSpPr>
          <p:cNvPr id="77" name="Rectangle 76">
            <a:extLst>
              <a:ext uri="{FF2B5EF4-FFF2-40B4-BE49-F238E27FC236}">
                <a16:creationId xmlns:a16="http://schemas.microsoft.com/office/drawing/2014/main" id="{43AC3BCE-A691-4CE1-96E2-0A175397FF5E}"/>
              </a:ext>
            </a:extLst>
          </p:cNvPr>
          <p:cNvSpPr/>
          <p:nvPr/>
        </p:nvSpPr>
        <p:spPr>
          <a:xfrm>
            <a:off x="8572968" y="2492878"/>
            <a:ext cx="3523711" cy="1008000"/>
          </a:xfrm>
          <a:prstGeom prst="rect">
            <a:avLst/>
          </a:prstGeom>
          <a:noFill/>
          <a:ln w="12700" cap="flat" cmpd="sng" algn="ctr">
            <a:solidFill>
              <a:srgbClr val="378D7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1"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Keyword Bidding</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100" b="0"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High, medium, low volume bids</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100" b="0"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Activating archived and very low volume keywords</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100" b="0"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For various properties across geographies</a:t>
            </a:r>
          </a:p>
        </p:txBody>
      </p:sp>
      <p:sp>
        <p:nvSpPr>
          <p:cNvPr id="79" name="Rectangle 78">
            <a:extLst>
              <a:ext uri="{FF2B5EF4-FFF2-40B4-BE49-F238E27FC236}">
                <a16:creationId xmlns:a16="http://schemas.microsoft.com/office/drawing/2014/main" id="{3E0BD85D-E533-407D-84FD-27844179148A}"/>
              </a:ext>
            </a:extLst>
          </p:cNvPr>
          <p:cNvSpPr/>
          <p:nvPr/>
        </p:nvSpPr>
        <p:spPr>
          <a:xfrm>
            <a:off x="8559293" y="3539140"/>
            <a:ext cx="3538123" cy="1008000"/>
          </a:xfrm>
          <a:prstGeom prst="rect">
            <a:avLst/>
          </a:prstGeom>
          <a:noFill/>
          <a:ln w="12700" cap="flat" cmpd="sng" algn="ctr">
            <a:solidFill>
              <a:srgbClr val="378D7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1"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Test &amp; Learn Experimentation</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100" b="0"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Continuous testing and changing of bids through experiment design</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100" b="0"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Contests to evaluate various bidding strategies by controlling several factors</a:t>
            </a:r>
          </a:p>
        </p:txBody>
      </p:sp>
      <p:sp>
        <p:nvSpPr>
          <p:cNvPr id="80" name="Rectangle 79">
            <a:extLst>
              <a:ext uri="{FF2B5EF4-FFF2-40B4-BE49-F238E27FC236}">
                <a16:creationId xmlns:a16="http://schemas.microsoft.com/office/drawing/2014/main" id="{D91F1646-F90B-4491-8DD0-9929E7333E32}"/>
              </a:ext>
            </a:extLst>
          </p:cNvPr>
          <p:cNvSpPr/>
          <p:nvPr/>
        </p:nvSpPr>
        <p:spPr>
          <a:xfrm>
            <a:off x="8559292" y="4585402"/>
            <a:ext cx="3538123" cy="1008000"/>
          </a:xfrm>
          <a:prstGeom prst="rect">
            <a:avLst/>
          </a:prstGeom>
          <a:noFill/>
          <a:ln w="12700" cap="flat" cmpd="sng" algn="ctr">
            <a:solidFill>
              <a:srgbClr val="378D7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1"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Reporting &amp; Insights</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100" b="0"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Executive Reporting</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100" b="0"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Analytical Reporting</a:t>
            </a:r>
          </a:p>
          <a:p>
            <a:pPr marL="171433" marR="0" lvl="0" indent="-171433"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100" b="0"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Operational Reporting</a:t>
            </a:r>
          </a:p>
        </p:txBody>
      </p:sp>
      <p:cxnSp>
        <p:nvCxnSpPr>
          <p:cNvPr id="87" name="Straight Arrow Connector 86">
            <a:extLst>
              <a:ext uri="{FF2B5EF4-FFF2-40B4-BE49-F238E27FC236}">
                <a16:creationId xmlns:a16="http://schemas.microsoft.com/office/drawing/2014/main" id="{1105791F-8823-4755-8AF6-4BDC3E8DE399}"/>
              </a:ext>
            </a:extLst>
          </p:cNvPr>
          <p:cNvCxnSpPr/>
          <p:nvPr/>
        </p:nvCxnSpPr>
        <p:spPr>
          <a:xfrm>
            <a:off x="2562404" y="4037950"/>
            <a:ext cx="619953" cy="0"/>
          </a:xfrm>
          <a:prstGeom prst="straightConnector1">
            <a:avLst/>
          </a:prstGeom>
          <a:noFill/>
          <a:ln w="6350" cap="flat" cmpd="sng" algn="ctr">
            <a:solidFill>
              <a:srgbClr val="FF0000"/>
            </a:solidFill>
            <a:prstDash val="solid"/>
            <a:miter lim="800000"/>
            <a:tailEnd type="triangle"/>
          </a:ln>
          <a:effectLst/>
        </p:spPr>
      </p:cxnSp>
      <p:cxnSp>
        <p:nvCxnSpPr>
          <p:cNvPr id="88" name="Straight Arrow Connector 87">
            <a:extLst>
              <a:ext uri="{FF2B5EF4-FFF2-40B4-BE49-F238E27FC236}">
                <a16:creationId xmlns:a16="http://schemas.microsoft.com/office/drawing/2014/main" id="{4FA55970-434B-4741-92FD-72E926E290A5}"/>
              </a:ext>
            </a:extLst>
          </p:cNvPr>
          <p:cNvCxnSpPr/>
          <p:nvPr/>
        </p:nvCxnSpPr>
        <p:spPr>
          <a:xfrm>
            <a:off x="4355339" y="4028986"/>
            <a:ext cx="619953" cy="0"/>
          </a:xfrm>
          <a:prstGeom prst="straightConnector1">
            <a:avLst/>
          </a:prstGeom>
          <a:noFill/>
          <a:ln w="6350" cap="flat" cmpd="sng" algn="ctr">
            <a:solidFill>
              <a:srgbClr val="FF0000"/>
            </a:solidFill>
            <a:prstDash val="solid"/>
            <a:miter lim="800000"/>
            <a:tailEnd type="triangle"/>
          </a:ln>
          <a:effectLst/>
        </p:spPr>
      </p:cxnSp>
      <p:sp>
        <p:nvSpPr>
          <p:cNvPr id="99" name="TextBox 98">
            <a:extLst>
              <a:ext uri="{FF2B5EF4-FFF2-40B4-BE49-F238E27FC236}">
                <a16:creationId xmlns:a16="http://schemas.microsoft.com/office/drawing/2014/main" id="{732505AD-9D71-4C7E-B860-F085970164B8}"/>
              </a:ext>
            </a:extLst>
          </p:cNvPr>
          <p:cNvSpPr txBox="1"/>
          <p:nvPr/>
        </p:nvSpPr>
        <p:spPr>
          <a:xfrm>
            <a:off x="936878" y="5758985"/>
            <a:ext cx="1283621" cy="307777"/>
          </a:xfrm>
          <a:prstGeom prst="rect">
            <a:avLst/>
          </a:prstGeom>
          <a:noFill/>
        </p:spPr>
        <p:txBody>
          <a:bodyPr wrap="none" rtlCol="0">
            <a:spAutoFit/>
          </a:bodyPr>
          <a:lstStyle/>
          <a:p>
            <a:r>
              <a:rPr 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Sources</a:t>
            </a:r>
          </a:p>
        </p:txBody>
      </p:sp>
      <p:sp>
        <p:nvSpPr>
          <p:cNvPr id="101" name="TextBox 100">
            <a:extLst>
              <a:ext uri="{FF2B5EF4-FFF2-40B4-BE49-F238E27FC236}">
                <a16:creationId xmlns:a16="http://schemas.microsoft.com/office/drawing/2014/main" id="{DDA982AE-6AB4-4244-89DD-86DADA478F6B}"/>
              </a:ext>
            </a:extLst>
          </p:cNvPr>
          <p:cNvSpPr txBox="1"/>
          <p:nvPr/>
        </p:nvSpPr>
        <p:spPr>
          <a:xfrm>
            <a:off x="3304504" y="5758985"/>
            <a:ext cx="1045864" cy="307777"/>
          </a:xfrm>
          <a:prstGeom prst="rect">
            <a:avLst/>
          </a:prstGeom>
          <a:noFill/>
        </p:spPr>
        <p:txBody>
          <a:bodyPr wrap="none" rtlCol="0">
            <a:spAutoFit/>
          </a:bodyPr>
          <a:lstStyle/>
          <a:p>
            <a:r>
              <a:rPr 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Mart</a:t>
            </a:r>
          </a:p>
        </p:txBody>
      </p:sp>
      <p:sp>
        <p:nvSpPr>
          <p:cNvPr id="102" name="TextBox 101">
            <a:extLst>
              <a:ext uri="{FF2B5EF4-FFF2-40B4-BE49-F238E27FC236}">
                <a16:creationId xmlns:a16="http://schemas.microsoft.com/office/drawing/2014/main" id="{6E928D70-B47D-450F-B151-49A7B43D2685}"/>
              </a:ext>
            </a:extLst>
          </p:cNvPr>
          <p:cNvSpPr txBox="1"/>
          <p:nvPr/>
        </p:nvSpPr>
        <p:spPr>
          <a:xfrm>
            <a:off x="5383360" y="5765178"/>
            <a:ext cx="2456955" cy="307777"/>
          </a:xfrm>
          <a:prstGeom prst="rect">
            <a:avLst/>
          </a:prstGeom>
          <a:noFill/>
        </p:spPr>
        <p:txBody>
          <a:bodyPr wrap="none" rtlCol="0">
            <a:spAutoFit/>
          </a:bodyPr>
          <a:lstStyle/>
          <a:p>
            <a:r>
              <a:rPr 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Advanced Analytics Engine</a:t>
            </a:r>
          </a:p>
        </p:txBody>
      </p:sp>
      <p:sp>
        <p:nvSpPr>
          <p:cNvPr id="103" name="TextBox 102">
            <a:extLst>
              <a:ext uri="{FF2B5EF4-FFF2-40B4-BE49-F238E27FC236}">
                <a16:creationId xmlns:a16="http://schemas.microsoft.com/office/drawing/2014/main" id="{1D52569B-3189-4356-B5AE-1223A70B7398}"/>
              </a:ext>
            </a:extLst>
          </p:cNvPr>
          <p:cNvSpPr txBox="1"/>
          <p:nvPr/>
        </p:nvSpPr>
        <p:spPr>
          <a:xfrm>
            <a:off x="9255097" y="5758984"/>
            <a:ext cx="2074607" cy="307777"/>
          </a:xfrm>
          <a:prstGeom prst="rect">
            <a:avLst/>
          </a:prstGeom>
          <a:noFill/>
        </p:spPr>
        <p:txBody>
          <a:bodyPr wrap="none" rtlCol="0">
            <a:spAutoFit/>
          </a:bodyPr>
          <a:lstStyle/>
          <a:p>
            <a:r>
              <a:rPr 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Decision Management</a:t>
            </a:r>
          </a:p>
        </p:txBody>
      </p:sp>
      <p:sp>
        <p:nvSpPr>
          <p:cNvPr id="104" name="Right Brace 103">
            <a:extLst>
              <a:ext uri="{FF2B5EF4-FFF2-40B4-BE49-F238E27FC236}">
                <a16:creationId xmlns:a16="http://schemas.microsoft.com/office/drawing/2014/main" id="{A17BAE9C-D8D4-443E-BCBB-E7C6D7736BFE}"/>
              </a:ext>
            </a:extLst>
          </p:cNvPr>
          <p:cNvSpPr/>
          <p:nvPr/>
        </p:nvSpPr>
        <p:spPr>
          <a:xfrm>
            <a:off x="7942195" y="2454539"/>
            <a:ext cx="441255" cy="3168000"/>
          </a:xfrm>
          <a:prstGeom prst="rightBrace">
            <a:avLst/>
          </a:prstGeom>
          <a:noFill/>
          <a:ln w="63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 name="Slide Number Placeholder 2">
            <a:extLst>
              <a:ext uri="{FF2B5EF4-FFF2-40B4-BE49-F238E27FC236}">
                <a16:creationId xmlns:a16="http://schemas.microsoft.com/office/drawing/2014/main" id="{9CE9C5E1-4F89-4B57-AC32-9AF3F747FD1E}"/>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39</a:t>
            </a:fld>
            <a:endParaRPr lang="en-US" dirty="0">
              <a:solidFill>
                <a:prstClr val="black">
                  <a:tint val="75000"/>
                </a:prstClr>
              </a:solidFill>
            </a:endParaRPr>
          </a:p>
        </p:txBody>
      </p:sp>
    </p:spTree>
    <p:extLst>
      <p:ext uri="{BB962C8B-B14F-4D97-AF65-F5344CB8AC3E}">
        <p14:creationId xmlns:p14="http://schemas.microsoft.com/office/powerpoint/2010/main" val="189538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72" grpId="0" animBg="1"/>
      <p:bldP spid="73" grpId="0" animBg="1"/>
      <p:bldP spid="74" grpId="0" animBg="1"/>
      <p:bldP spid="77" grpId="0" animBg="1"/>
      <p:bldP spid="79" grpId="0" animBg="1"/>
      <p:bldP spid="80" grpId="0" animBg="1"/>
      <p:bldP spid="99" grpId="0"/>
      <p:bldP spid="101" grpId="0"/>
      <p:bldP spid="102" grpId="0"/>
      <p:bldP spid="103" grpId="0"/>
      <p:bldP spid="10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A51CE8-1AD3-416C-BA10-97B69D5FA51F}"/>
              </a:ext>
            </a:extLst>
          </p:cNvPr>
          <p:cNvSpPr>
            <a:spLocks noGrp="1"/>
          </p:cNvSpPr>
          <p:nvPr>
            <p:ph type="title"/>
          </p:nvPr>
        </p:nvSpPr>
        <p:spPr>
          <a:xfrm>
            <a:off x="228830" y="95125"/>
            <a:ext cx="10665021" cy="540000"/>
          </a:xfrm>
        </p:spPr>
        <p:txBody>
          <a:bodyPr/>
          <a:lstStyle/>
          <a:p>
            <a:r>
              <a:rPr lang="en-IN" dirty="0"/>
              <a:t>LatentView at a glance</a:t>
            </a:r>
            <a:endParaRPr lang="en-US" dirty="0"/>
          </a:p>
        </p:txBody>
      </p:sp>
      <p:sp>
        <p:nvSpPr>
          <p:cNvPr id="38" name="Slide Number Placeholder 1">
            <a:extLst>
              <a:ext uri="{FF2B5EF4-FFF2-40B4-BE49-F238E27FC236}">
                <a16:creationId xmlns:a16="http://schemas.microsoft.com/office/drawing/2014/main" id="{9656E65F-475E-4219-A163-D6DD9B7A4A6E}"/>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4</a:t>
            </a:fld>
            <a:endParaRPr lang="en-US" dirty="0">
              <a:solidFill>
                <a:prstClr val="black">
                  <a:tint val="75000"/>
                </a:prstClr>
              </a:solidFill>
            </a:endParaRPr>
          </a:p>
        </p:txBody>
      </p:sp>
      <p:sp>
        <p:nvSpPr>
          <p:cNvPr id="75" name="Shape 175">
            <a:extLst>
              <a:ext uri="{FF2B5EF4-FFF2-40B4-BE49-F238E27FC236}">
                <a16:creationId xmlns:a16="http://schemas.microsoft.com/office/drawing/2014/main" id="{C20A5B78-D424-42CB-8C21-41D434AAFF3F}"/>
              </a:ext>
            </a:extLst>
          </p:cNvPr>
          <p:cNvSpPr/>
          <p:nvPr/>
        </p:nvSpPr>
        <p:spPr>
          <a:xfrm>
            <a:off x="546136" y="1556413"/>
            <a:ext cx="1758953" cy="1758952"/>
          </a:xfrm>
          <a:prstGeom prst="ellipse">
            <a:avLst/>
          </a:prstGeom>
          <a:solidFill>
            <a:srgbClr val="095879"/>
          </a:solidFill>
          <a:ln>
            <a:solidFill>
              <a:schemeClr val="bg1">
                <a:lumMod val="95000"/>
              </a:schemeClr>
            </a:solidFill>
          </a:ln>
        </p:spPr>
        <p:txBody>
          <a:bodyPr wrap="square" lIns="91425" tIns="45700" rIns="91425" bIns="45700" anchor="ctr" anchorCtr="0">
            <a:noAutofit/>
          </a:bodyPr>
          <a:lstStyle/>
          <a:p>
            <a:pPr marL="0" marR="0" lvl="0" indent="0" algn="ctr" rtl="0">
              <a:spcBef>
                <a:spcPts val="0"/>
              </a:spcBef>
              <a:spcAft>
                <a:spcPts val="0"/>
              </a:spcAft>
              <a:buNone/>
            </a:pPr>
            <a:endParaRPr sz="1600" i="0" u="none" strike="noStrike" cap="none">
              <a:solidFill>
                <a:schemeClr val="lt1"/>
              </a:solidFill>
            </a:endParaRPr>
          </a:p>
        </p:txBody>
      </p:sp>
      <p:sp>
        <p:nvSpPr>
          <p:cNvPr id="76" name="Shape 176">
            <a:extLst>
              <a:ext uri="{FF2B5EF4-FFF2-40B4-BE49-F238E27FC236}">
                <a16:creationId xmlns:a16="http://schemas.microsoft.com/office/drawing/2014/main" id="{DC64DAD2-5E52-4A01-ADFC-157955DAF108}"/>
              </a:ext>
            </a:extLst>
          </p:cNvPr>
          <p:cNvSpPr/>
          <p:nvPr/>
        </p:nvSpPr>
        <p:spPr>
          <a:xfrm>
            <a:off x="2079324" y="1527863"/>
            <a:ext cx="1827592" cy="1827591"/>
          </a:xfrm>
          <a:prstGeom prst="ellipse">
            <a:avLst/>
          </a:prstGeom>
          <a:solidFill>
            <a:srgbClr val="095879"/>
          </a:solidFill>
          <a:ln>
            <a:solidFill>
              <a:schemeClr val="bg1">
                <a:lumMod val="95000"/>
              </a:schemeClr>
            </a:solidFill>
          </a:ln>
        </p:spPr>
        <p:txBody>
          <a:bodyPr wrap="square" lIns="91425" tIns="45700" rIns="91425" bIns="45700" anchor="ctr" anchorCtr="0">
            <a:noAutofit/>
          </a:bodyPr>
          <a:lstStyle/>
          <a:p>
            <a:pPr marL="0" marR="0" lvl="0" indent="0" algn="ctr" rtl="0">
              <a:spcBef>
                <a:spcPts val="0"/>
              </a:spcBef>
              <a:spcAft>
                <a:spcPts val="0"/>
              </a:spcAft>
              <a:buNone/>
            </a:pPr>
            <a:endParaRPr sz="1600" i="0" u="none" strike="noStrike" cap="none">
              <a:solidFill>
                <a:schemeClr val="lt1"/>
              </a:solidFill>
            </a:endParaRPr>
          </a:p>
        </p:txBody>
      </p:sp>
      <p:sp>
        <p:nvSpPr>
          <p:cNvPr id="77" name="Shape 177">
            <a:extLst>
              <a:ext uri="{FF2B5EF4-FFF2-40B4-BE49-F238E27FC236}">
                <a16:creationId xmlns:a16="http://schemas.microsoft.com/office/drawing/2014/main" id="{53EAE5A0-C4F4-42FB-9C13-9DBF111D43AF}"/>
              </a:ext>
            </a:extLst>
          </p:cNvPr>
          <p:cNvSpPr txBox="1"/>
          <p:nvPr/>
        </p:nvSpPr>
        <p:spPr>
          <a:xfrm>
            <a:off x="915731" y="2300159"/>
            <a:ext cx="1019763" cy="492443"/>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600" b="1" i="1" u="none" strike="noStrike" cap="none">
                <a:solidFill>
                  <a:schemeClr val="lt1"/>
                </a:solidFill>
              </a:rPr>
              <a:t>2006</a:t>
            </a:r>
          </a:p>
        </p:txBody>
      </p:sp>
      <p:sp>
        <p:nvSpPr>
          <p:cNvPr id="78" name="Shape 178">
            <a:extLst>
              <a:ext uri="{FF2B5EF4-FFF2-40B4-BE49-F238E27FC236}">
                <a16:creationId xmlns:a16="http://schemas.microsoft.com/office/drawing/2014/main" id="{2618EAA7-E3C1-445A-845D-7EFCFE99056D}"/>
              </a:ext>
            </a:extLst>
          </p:cNvPr>
          <p:cNvSpPr/>
          <p:nvPr/>
        </p:nvSpPr>
        <p:spPr>
          <a:xfrm>
            <a:off x="3687583" y="1556413"/>
            <a:ext cx="1758953" cy="1758952"/>
          </a:xfrm>
          <a:prstGeom prst="ellipse">
            <a:avLst/>
          </a:prstGeom>
          <a:solidFill>
            <a:srgbClr val="095879"/>
          </a:solidFill>
          <a:ln>
            <a:solidFill>
              <a:schemeClr val="bg1">
                <a:lumMod val="95000"/>
              </a:schemeClr>
            </a:solidFill>
          </a:ln>
        </p:spPr>
        <p:txBody>
          <a:bodyPr wrap="square" lIns="91425" tIns="45700" rIns="91425" bIns="45700" anchor="ctr" anchorCtr="0">
            <a:noAutofit/>
          </a:bodyPr>
          <a:lstStyle/>
          <a:p>
            <a:pPr marL="0" marR="0" lvl="0" indent="0" algn="ctr" rtl="0">
              <a:spcBef>
                <a:spcPts val="0"/>
              </a:spcBef>
              <a:spcAft>
                <a:spcPts val="0"/>
              </a:spcAft>
              <a:buNone/>
            </a:pPr>
            <a:endParaRPr sz="1600" i="0" u="none" strike="noStrike" cap="none">
              <a:solidFill>
                <a:schemeClr val="lt1"/>
              </a:solidFill>
            </a:endParaRPr>
          </a:p>
        </p:txBody>
      </p:sp>
      <p:sp>
        <p:nvSpPr>
          <p:cNvPr id="79" name="Shape 179">
            <a:extLst>
              <a:ext uri="{FF2B5EF4-FFF2-40B4-BE49-F238E27FC236}">
                <a16:creationId xmlns:a16="http://schemas.microsoft.com/office/drawing/2014/main" id="{14C7FFF8-25C0-4CEB-9F52-76B1D9588E73}"/>
              </a:ext>
            </a:extLst>
          </p:cNvPr>
          <p:cNvSpPr txBox="1"/>
          <p:nvPr/>
        </p:nvSpPr>
        <p:spPr>
          <a:xfrm>
            <a:off x="4233628" y="2091796"/>
            <a:ext cx="1134574" cy="492443"/>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600" b="1" i="1" u="none" strike="noStrike" cap="none">
                <a:solidFill>
                  <a:schemeClr val="lt1"/>
                </a:solidFill>
              </a:rPr>
              <a:t>11</a:t>
            </a:r>
          </a:p>
        </p:txBody>
      </p:sp>
      <p:sp>
        <p:nvSpPr>
          <p:cNvPr id="80" name="Shape 180">
            <a:extLst>
              <a:ext uri="{FF2B5EF4-FFF2-40B4-BE49-F238E27FC236}">
                <a16:creationId xmlns:a16="http://schemas.microsoft.com/office/drawing/2014/main" id="{DA99A3F6-9CA0-45EE-B04C-7CFC0D1A676B}"/>
              </a:ext>
            </a:extLst>
          </p:cNvPr>
          <p:cNvSpPr txBox="1"/>
          <p:nvPr/>
        </p:nvSpPr>
        <p:spPr>
          <a:xfrm>
            <a:off x="2500304" y="2055452"/>
            <a:ext cx="985632" cy="492443"/>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600" b="1" i="1" u="none" strike="noStrike" cap="none">
                <a:solidFill>
                  <a:schemeClr val="lt1"/>
                </a:solidFill>
              </a:rPr>
              <a:t>530</a:t>
            </a:r>
          </a:p>
        </p:txBody>
      </p:sp>
      <p:sp>
        <p:nvSpPr>
          <p:cNvPr id="81" name="Shape 181">
            <a:extLst>
              <a:ext uri="{FF2B5EF4-FFF2-40B4-BE49-F238E27FC236}">
                <a16:creationId xmlns:a16="http://schemas.microsoft.com/office/drawing/2014/main" id="{DF96A9C3-E87D-4CDB-8A0B-01E2C29C1CD6}"/>
              </a:ext>
            </a:extLst>
          </p:cNvPr>
          <p:cNvSpPr txBox="1"/>
          <p:nvPr/>
        </p:nvSpPr>
        <p:spPr>
          <a:xfrm>
            <a:off x="963228" y="1899136"/>
            <a:ext cx="931895" cy="52322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i="0" u="none" strike="noStrike" cap="none" dirty="0">
                <a:solidFill>
                  <a:schemeClr val="lt1"/>
                </a:solidFill>
              </a:rPr>
              <a:t>Founded in</a:t>
            </a:r>
          </a:p>
        </p:txBody>
      </p:sp>
      <p:sp>
        <p:nvSpPr>
          <p:cNvPr id="82" name="Shape 182">
            <a:extLst>
              <a:ext uri="{FF2B5EF4-FFF2-40B4-BE49-F238E27FC236}">
                <a16:creationId xmlns:a16="http://schemas.microsoft.com/office/drawing/2014/main" id="{950F0C20-0992-4FB7-897B-7DAD92E18EE3}"/>
              </a:ext>
            </a:extLst>
          </p:cNvPr>
          <p:cNvSpPr txBox="1"/>
          <p:nvPr/>
        </p:nvSpPr>
        <p:spPr>
          <a:xfrm>
            <a:off x="507050" y="2584113"/>
            <a:ext cx="1858642" cy="307777"/>
          </a:xfrm>
          <a:prstGeom prst="rect">
            <a:avLst/>
          </a:prstGeom>
          <a:noFill/>
          <a:ln>
            <a:noFill/>
          </a:ln>
        </p:spPr>
        <p:txBody>
          <a:bodyPr wrap="square" lIns="91425" tIns="45700" rIns="91425" bIns="45700" anchor="ctr" anchorCtr="0">
            <a:noAutofit/>
          </a:bodyPr>
          <a:lstStyle/>
          <a:p>
            <a:pPr marL="0" marR="0" lvl="0" indent="0" algn="ctr" rtl="0">
              <a:spcBef>
                <a:spcPts val="0"/>
              </a:spcBef>
              <a:buNone/>
            </a:pPr>
            <a:endParaRPr sz="1400" i="0" u="none" strike="noStrike" cap="none">
              <a:solidFill>
                <a:schemeClr val="lt1"/>
              </a:solidFill>
            </a:endParaRPr>
          </a:p>
        </p:txBody>
      </p:sp>
      <p:sp>
        <p:nvSpPr>
          <p:cNvPr id="83" name="Shape 183">
            <a:extLst>
              <a:ext uri="{FF2B5EF4-FFF2-40B4-BE49-F238E27FC236}">
                <a16:creationId xmlns:a16="http://schemas.microsoft.com/office/drawing/2014/main" id="{0FF9A9B6-656C-4DFB-A37B-51AB68199839}"/>
              </a:ext>
            </a:extLst>
          </p:cNvPr>
          <p:cNvSpPr txBox="1"/>
          <p:nvPr/>
        </p:nvSpPr>
        <p:spPr>
          <a:xfrm>
            <a:off x="2720423" y="1844816"/>
            <a:ext cx="733752" cy="307777"/>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400" i="0" u="none" strike="noStrike" cap="none" dirty="0">
                <a:solidFill>
                  <a:schemeClr val="lt1"/>
                </a:solidFill>
              </a:rPr>
              <a:t>Over</a:t>
            </a:r>
          </a:p>
        </p:txBody>
      </p:sp>
      <p:sp>
        <p:nvSpPr>
          <p:cNvPr id="84" name="Shape 184">
            <a:extLst>
              <a:ext uri="{FF2B5EF4-FFF2-40B4-BE49-F238E27FC236}">
                <a16:creationId xmlns:a16="http://schemas.microsoft.com/office/drawing/2014/main" id="{969F2190-6D52-4489-A7B7-7788636E2406}"/>
              </a:ext>
            </a:extLst>
          </p:cNvPr>
          <p:cNvSpPr txBox="1"/>
          <p:nvPr/>
        </p:nvSpPr>
        <p:spPr>
          <a:xfrm>
            <a:off x="3798107" y="1853125"/>
            <a:ext cx="1602914" cy="307777"/>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i="0" u="none" strike="noStrike" cap="none">
                <a:solidFill>
                  <a:schemeClr val="lt1"/>
                </a:solidFill>
              </a:rPr>
              <a:t>Grown</a:t>
            </a:r>
          </a:p>
        </p:txBody>
      </p:sp>
      <p:sp>
        <p:nvSpPr>
          <p:cNvPr id="85" name="Shape 185">
            <a:extLst>
              <a:ext uri="{FF2B5EF4-FFF2-40B4-BE49-F238E27FC236}">
                <a16:creationId xmlns:a16="http://schemas.microsoft.com/office/drawing/2014/main" id="{F4AB0D32-A2CE-483F-8CE3-5F4ABFF2B803}"/>
              </a:ext>
            </a:extLst>
          </p:cNvPr>
          <p:cNvSpPr txBox="1"/>
          <p:nvPr/>
        </p:nvSpPr>
        <p:spPr>
          <a:xfrm>
            <a:off x="3805019" y="2576881"/>
            <a:ext cx="1553085" cy="52322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1400" i="0" u="none" strike="noStrike" cap="none">
                <a:solidFill>
                  <a:schemeClr val="lt1"/>
                </a:solidFill>
              </a:rPr>
              <a:t>times in last </a:t>
            </a:r>
          </a:p>
          <a:p>
            <a:pPr marL="0" marR="0" lvl="0" indent="0" algn="ctr" rtl="0">
              <a:spcBef>
                <a:spcPts val="0"/>
              </a:spcBef>
              <a:buSzPct val="25000"/>
              <a:buNone/>
            </a:pPr>
            <a:r>
              <a:rPr lang="en-US" sz="1400" i="0" u="none" strike="noStrike" cap="none">
                <a:solidFill>
                  <a:schemeClr val="lt1"/>
                </a:solidFill>
              </a:rPr>
              <a:t>six years</a:t>
            </a:r>
          </a:p>
        </p:txBody>
      </p:sp>
      <p:sp>
        <p:nvSpPr>
          <p:cNvPr id="86" name="Shape 186">
            <a:extLst>
              <a:ext uri="{FF2B5EF4-FFF2-40B4-BE49-F238E27FC236}">
                <a16:creationId xmlns:a16="http://schemas.microsoft.com/office/drawing/2014/main" id="{751BEAFF-6A3B-4FDD-8550-53E60840C72F}"/>
              </a:ext>
            </a:extLst>
          </p:cNvPr>
          <p:cNvSpPr txBox="1"/>
          <p:nvPr/>
        </p:nvSpPr>
        <p:spPr>
          <a:xfrm>
            <a:off x="2632225" y="2529341"/>
            <a:ext cx="1238197" cy="307777"/>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1400" i="0" u="none" strike="noStrike" cap="none" dirty="0">
                <a:solidFill>
                  <a:schemeClr val="lt1"/>
                </a:solidFill>
              </a:rPr>
              <a:t>People strong</a:t>
            </a:r>
          </a:p>
        </p:txBody>
      </p:sp>
      <p:sp>
        <p:nvSpPr>
          <p:cNvPr id="87" name="Shape 187">
            <a:extLst>
              <a:ext uri="{FF2B5EF4-FFF2-40B4-BE49-F238E27FC236}">
                <a16:creationId xmlns:a16="http://schemas.microsoft.com/office/drawing/2014/main" id="{BC7F67C6-6AE9-4192-AFA0-FAC7C2DA0372}"/>
              </a:ext>
            </a:extLst>
          </p:cNvPr>
          <p:cNvSpPr/>
          <p:nvPr/>
        </p:nvSpPr>
        <p:spPr>
          <a:xfrm>
            <a:off x="5230127" y="1546717"/>
            <a:ext cx="1764000" cy="1763999"/>
          </a:xfrm>
          <a:prstGeom prst="ellipse">
            <a:avLst/>
          </a:prstGeom>
          <a:solidFill>
            <a:srgbClr val="095879"/>
          </a:solidFill>
          <a:ln>
            <a:solidFill>
              <a:schemeClr val="bg1">
                <a:lumMod val="95000"/>
              </a:schemeClr>
            </a:solidFill>
          </a:ln>
        </p:spPr>
        <p:txBody>
          <a:bodyPr wrap="square" lIns="91425" tIns="45700" rIns="91425" bIns="45700" anchor="ctr" anchorCtr="0">
            <a:noAutofit/>
          </a:bodyPr>
          <a:lstStyle/>
          <a:p>
            <a:pPr marL="0" marR="0" lvl="0" indent="0" algn="ctr" rtl="0">
              <a:spcBef>
                <a:spcPts val="0"/>
              </a:spcBef>
              <a:spcAft>
                <a:spcPts val="0"/>
              </a:spcAft>
              <a:buNone/>
            </a:pPr>
            <a:endParaRPr sz="1600" i="0" u="none" strike="noStrike" cap="none">
              <a:solidFill>
                <a:schemeClr val="lt1"/>
              </a:solidFill>
            </a:endParaRPr>
          </a:p>
        </p:txBody>
      </p:sp>
      <p:sp>
        <p:nvSpPr>
          <p:cNvPr id="88" name="Shape 188">
            <a:extLst>
              <a:ext uri="{FF2B5EF4-FFF2-40B4-BE49-F238E27FC236}">
                <a16:creationId xmlns:a16="http://schemas.microsoft.com/office/drawing/2014/main" id="{A943D78F-D017-45A5-BD9F-3EF40C85BDAB}"/>
              </a:ext>
            </a:extLst>
          </p:cNvPr>
          <p:cNvSpPr txBox="1"/>
          <p:nvPr/>
        </p:nvSpPr>
        <p:spPr>
          <a:xfrm>
            <a:off x="5725004" y="2129271"/>
            <a:ext cx="818985" cy="492443"/>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600" b="1" i="1" u="none" strike="noStrike" cap="none">
                <a:solidFill>
                  <a:schemeClr val="lt1"/>
                </a:solidFill>
              </a:rPr>
              <a:t>25+</a:t>
            </a:r>
          </a:p>
        </p:txBody>
      </p:sp>
      <p:sp>
        <p:nvSpPr>
          <p:cNvPr id="89" name="Shape 189">
            <a:extLst>
              <a:ext uri="{FF2B5EF4-FFF2-40B4-BE49-F238E27FC236}">
                <a16:creationId xmlns:a16="http://schemas.microsoft.com/office/drawing/2014/main" id="{787A0FAA-B395-4F52-8EBE-E131B085B351}"/>
              </a:ext>
            </a:extLst>
          </p:cNvPr>
          <p:cNvSpPr txBox="1"/>
          <p:nvPr/>
        </p:nvSpPr>
        <p:spPr>
          <a:xfrm>
            <a:off x="5643941" y="1873499"/>
            <a:ext cx="981111" cy="307777"/>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i="0" u="none" strike="noStrike" cap="none" dirty="0">
                <a:solidFill>
                  <a:schemeClr val="lt1"/>
                </a:solidFill>
              </a:rPr>
              <a:t>Work with</a:t>
            </a:r>
          </a:p>
        </p:txBody>
      </p:sp>
      <p:sp>
        <p:nvSpPr>
          <p:cNvPr id="90" name="Shape 190">
            <a:extLst>
              <a:ext uri="{FF2B5EF4-FFF2-40B4-BE49-F238E27FC236}">
                <a16:creationId xmlns:a16="http://schemas.microsoft.com/office/drawing/2014/main" id="{16F161A9-B5DA-4E57-9DD0-3CD29B176F43}"/>
              </a:ext>
            </a:extLst>
          </p:cNvPr>
          <p:cNvSpPr txBox="1"/>
          <p:nvPr/>
        </p:nvSpPr>
        <p:spPr>
          <a:xfrm>
            <a:off x="5478249" y="2533735"/>
            <a:ext cx="1312494" cy="52322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1400" i="0" u="none" strike="noStrike" cap="none" dirty="0">
                <a:solidFill>
                  <a:schemeClr val="lt1"/>
                </a:solidFill>
              </a:rPr>
              <a:t>Fortune 500 </a:t>
            </a:r>
          </a:p>
          <a:p>
            <a:pPr marL="0" marR="0" lvl="0" indent="0" algn="ctr" rtl="0">
              <a:spcBef>
                <a:spcPts val="0"/>
              </a:spcBef>
              <a:buSzPct val="25000"/>
              <a:buNone/>
            </a:pPr>
            <a:r>
              <a:rPr lang="en-US" sz="1400" i="0" u="none" strike="noStrike" cap="none" dirty="0">
                <a:solidFill>
                  <a:schemeClr val="lt1"/>
                </a:solidFill>
              </a:rPr>
              <a:t>firms</a:t>
            </a:r>
          </a:p>
        </p:txBody>
      </p:sp>
      <p:sp>
        <p:nvSpPr>
          <p:cNvPr id="91" name="Shape 191">
            <a:extLst>
              <a:ext uri="{FF2B5EF4-FFF2-40B4-BE49-F238E27FC236}">
                <a16:creationId xmlns:a16="http://schemas.microsoft.com/office/drawing/2014/main" id="{677BE345-1A4C-4E4D-85C0-33C5D506807A}"/>
              </a:ext>
            </a:extLst>
          </p:cNvPr>
          <p:cNvSpPr/>
          <p:nvPr/>
        </p:nvSpPr>
        <p:spPr>
          <a:xfrm>
            <a:off x="5462045" y="4062947"/>
            <a:ext cx="1332000" cy="2429928"/>
          </a:xfrm>
          <a:prstGeom prst="rect">
            <a:avLst/>
          </a:prstGeom>
          <a:solidFill>
            <a:srgbClr val="D9D9D9"/>
          </a:solidFill>
          <a:ln w="50800" cap="flat" cmpd="sng">
            <a:solidFill>
              <a:srgbClr val="18A3AC"/>
            </a:solidFill>
            <a:prstDash val="solid"/>
            <a:miter lim="800000"/>
            <a:headEnd type="none" w="med" len="med"/>
            <a:tailEnd type="none" w="med" len="med"/>
          </a:ln>
        </p:spPr>
        <p:txBody>
          <a:bodyPr wrap="square" lIns="18275" tIns="18275" rIns="18275" bIns="18275" anchor="t" anchorCtr="0">
            <a:noAutofit/>
          </a:bodyPr>
          <a:lstStyle/>
          <a:p>
            <a:pPr marL="0" marR="0" lvl="0" indent="0" algn="ctr" rtl="0">
              <a:spcBef>
                <a:spcPts val="0"/>
              </a:spcBef>
              <a:buNone/>
            </a:pPr>
            <a:endParaRPr sz="2400" b="1" i="0" u="none" strike="noStrike" cap="none">
              <a:solidFill>
                <a:srgbClr val="323CA0"/>
              </a:solidFill>
            </a:endParaRPr>
          </a:p>
        </p:txBody>
      </p:sp>
      <p:grpSp>
        <p:nvGrpSpPr>
          <p:cNvPr id="92" name="Shape 192">
            <a:extLst>
              <a:ext uri="{FF2B5EF4-FFF2-40B4-BE49-F238E27FC236}">
                <a16:creationId xmlns:a16="http://schemas.microsoft.com/office/drawing/2014/main" id="{11FDCD89-F43F-4BC0-A307-E2D75F94D175}"/>
              </a:ext>
            </a:extLst>
          </p:cNvPr>
          <p:cNvGrpSpPr/>
          <p:nvPr/>
        </p:nvGrpSpPr>
        <p:grpSpPr>
          <a:xfrm>
            <a:off x="5529199" y="4375998"/>
            <a:ext cx="1218216" cy="1685638"/>
            <a:chOff x="5600502" y="4670803"/>
            <a:chExt cx="1186591" cy="1685638"/>
          </a:xfrm>
        </p:grpSpPr>
        <p:sp>
          <p:nvSpPr>
            <p:cNvPr id="93" name="Shape 193">
              <a:extLst>
                <a:ext uri="{FF2B5EF4-FFF2-40B4-BE49-F238E27FC236}">
                  <a16:creationId xmlns:a16="http://schemas.microsoft.com/office/drawing/2014/main" id="{53AEE960-306C-46FE-A0AE-7DBE1C388110}"/>
                </a:ext>
              </a:extLst>
            </p:cNvPr>
            <p:cNvSpPr txBox="1"/>
            <p:nvPr/>
          </p:nvSpPr>
          <p:spPr>
            <a:xfrm>
              <a:off x="5600502" y="4670803"/>
              <a:ext cx="1135586" cy="523220"/>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2400" b="1" dirty="0">
                  <a:solidFill>
                    <a:srgbClr val="2E75B6"/>
                  </a:solidFill>
                </a:rPr>
                <a:t>4/5</a:t>
              </a:r>
            </a:p>
          </p:txBody>
        </p:sp>
        <p:sp>
          <p:nvSpPr>
            <p:cNvPr id="94" name="Shape 194">
              <a:extLst>
                <a:ext uri="{FF2B5EF4-FFF2-40B4-BE49-F238E27FC236}">
                  <a16:creationId xmlns:a16="http://schemas.microsoft.com/office/drawing/2014/main" id="{17FB3020-05C3-4023-8943-C70FA4A906D7}"/>
                </a:ext>
              </a:extLst>
            </p:cNvPr>
            <p:cNvSpPr txBox="1"/>
            <p:nvPr/>
          </p:nvSpPr>
          <p:spPr>
            <a:xfrm>
              <a:off x="5631810" y="5186890"/>
              <a:ext cx="1155283" cy="1169551"/>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1400" u="none" dirty="0">
                  <a:solidFill>
                    <a:srgbClr val="0C2B51"/>
                  </a:solidFill>
                </a:rPr>
                <a:t>top technology companies work with us</a:t>
              </a:r>
            </a:p>
          </p:txBody>
        </p:sp>
      </p:grpSp>
      <p:sp>
        <p:nvSpPr>
          <p:cNvPr id="95" name="Shape 195">
            <a:extLst>
              <a:ext uri="{FF2B5EF4-FFF2-40B4-BE49-F238E27FC236}">
                <a16:creationId xmlns:a16="http://schemas.microsoft.com/office/drawing/2014/main" id="{B8F582F9-D53A-47E5-B049-7D3F96F2125C}"/>
              </a:ext>
            </a:extLst>
          </p:cNvPr>
          <p:cNvSpPr txBox="1"/>
          <p:nvPr/>
        </p:nvSpPr>
        <p:spPr>
          <a:xfrm>
            <a:off x="7256606" y="657820"/>
            <a:ext cx="2630105" cy="36934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dirty="0">
                <a:solidFill>
                  <a:srgbClr val="685212"/>
                </a:solidFill>
              </a:rPr>
              <a:t>Awards &amp; Recognition</a:t>
            </a:r>
          </a:p>
        </p:txBody>
      </p:sp>
      <p:pic>
        <p:nvPicPr>
          <p:cNvPr id="96" name="Shape 196">
            <a:extLst>
              <a:ext uri="{FF2B5EF4-FFF2-40B4-BE49-F238E27FC236}">
                <a16:creationId xmlns:a16="http://schemas.microsoft.com/office/drawing/2014/main" id="{73138D72-6022-49A0-9444-E63BB69FF3DC}"/>
              </a:ext>
            </a:extLst>
          </p:cNvPr>
          <p:cNvPicPr preferRelativeResize="0"/>
          <p:nvPr/>
        </p:nvPicPr>
        <p:blipFill rotWithShape="1">
          <a:blip r:embed="rId2">
            <a:alphaModFix/>
          </a:blip>
          <a:srcRect/>
          <a:stretch/>
        </p:blipFill>
        <p:spPr>
          <a:xfrm>
            <a:off x="7570508" y="1675804"/>
            <a:ext cx="947865" cy="937455"/>
          </a:xfrm>
          <a:prstGeom prst="rect">
            <a:avLst/>
          </a:prstGeom>
          <a:noFill/>
          <a:ln>
            <a:noFill/>
          </a:ln>
        </p:spPr>
      </p:pic>
      <p:grpSp>
        <p:nvGrpSpPr>
          <p:cNvPr id="97" name="Shape 197">
            <a:extLst>
              <a:ext uri="{FF2B5EF4-FFF2-40B4-BE49-F238E27FC236}">
                <a16:creationId xmlns:a16="http://schemas.microsoft.com/office/drawing/2014/main" id="{967BA986-EA42-471B-AED9-376513E16E7D}"/>
              </a:ext>
            </a:extLst>
          </p:cNvPr>
          <p:cNvGrpSpPr/>
          <p:nvPr/>
        </p:nvGrpSpPr>
        <p:grpSpPr>
          <a:xfrm>
            <a:off x="7391951" y="3333883"/>
            <a:ext cx="1189386" cy="579092"/>
            <a:chOff x="-3076053" y="5068112"/>
            <a:chExt cx="1413330" cy="688126"/>
          </a:xfrm>
        </p:grpSpPr>
        <p:sp>
          <p:nvSpPr>
            <p:cNvPr id="98" name="Shape 198">
              <a:extLst>
                <a:ext uri="{FF2B5EF4-FFF2-40B4-BE49-F238E27FC236}">
                  <a16:creationId xmlns:a16="http://schemas.microsoft.com/office/drawing/2014/main" id="{3579E42B-5048-46FA-8316-2FFA9AF4D1C7}"/>
                </a:ext>
              </a:extLst>
            </p:cNvPr>
            <p:cNvSpPr txBox="1"/>
            <p:nvPr/>
          </p:nvSpPr>
          <p:spPr>
            <a:xfrm>
              <a:off x="-3000358" y="5454514"/>
              <a:ext cx="1331974" cy="301724"/>
            </a:xfrm>
            <a:prstGeom prst="rect">
              <a:avLst/>
            </a:prstGeom>
            <a:noFill/>
            <a:ln>
              <a:noFill/>
            </a:ln>
          </p:spPr>
          <p:txBody>
            <a:bodyPr wrap="square" lIns="91425" tIns="45700" rIns="91425" bIns="45700" anchor="t" anchorCtr="0">
              <a:noAutofit/>
            </a:bodyPr>
            <a:lstStyle/>
            <a:p>
              <a:pPr marL="0" marR="0" lvl="0" indent="-66675" algn="r" rtl="0">
                <a:lnSpc>
                  <a:spcPct val="100000"/>
                </a:lnSpc>
                <a:spcBef>
                  <a:spcPts val="0"/>
                </a:spcBef>
                <a:spcAft>
                  <a:spcPts val="0"/>
                </a:spcAft>
                <a:buClr>
                  <a:srgbClr val="17436A"/>
                </a:buClr>
                <a:buSzPct val="95454"/>
                <a:buFont typeface="Calibri"/>
                <a:buNone/>
              </a:pPr>
              <a:r>
                <a:rPr lang="en-US" sz="1050" i="1" u="none" strike="noStrike" cap="none">
                  <a:solidFill>
                    <a:srgbClr val="17436A"/>
                  </a:solidFill>
                </a:rPr>
                <a:t>2009-2016</a:t>
              </a:r>
            </a:p>
          </p:txBody>
        </p:sp>
        <p:pic>
          <p:nvPicPr>
            <p:cNvPr id="99" name="Shape 199">
              <a:extLst>
                <a:ext uri="{FF2B5EF4-FFF2-40B4-BE49-F238E27FC236}">
                  <a16:creationId xmlns:a16="http://schemas.microsoft.com/office/drawing/2014/main" id="{28C01E9A-3E65-4C6D-9CDF-D3DE0FD5E61B}"/>
                </a:ext>
              </a:extLst>
            </p:cNvPr>
            <p:cNvPicPr preferRelativeResize="0"/>
            <p:nvPr/>
          </p:nvPicPr>
          <p:blipFill rotWithShape="1">
            <a:blip r:embed="rId3">
              <a:alphaModFix/>
            </a:blip>
            <a:srcRect/>
            <a:stretch/>
          </p:blipFill>
          <p:spPr>
            <a:xfrm>
              <a:off x="-3076053" y="5068112"/>
              <a:ext cx="1413330" cy="390245"/>
            </a:xfrm>
            <a:prstGeom prst="rect">
              <a:avLst/>
            </a:prstGeom>
            <a:noFill/>
            <a:ln>
              <a:noFill/>
            </a:ln>
          </p:spPr>
        </p:pic>
      </p:grpSp>
      <p:pic>
        <p:nvPicPr>
          <p:cNvPr id="100" name="Shape 200" descr="Image result for microsoft gold partner">
            <a:extLst>
              <a:ext uri="{FF2B5EF4-FFF2-40B4-BE49-F238E27FC236}">
                <a16:creationId xmlns:a16="http://schemas.microsoft.com/office/drawing/2014/main" id="{955FEA12-8B8D-4D53-B683-E4E4265F95F7}"/>
              </a:ext>
            </a:extLst>
          </p:cNvPr>
          <p:cNvPicPr preferRelativeResize="0"/>
          <p:nvPr/>
        </p:nvPicPr>
        <p:blipFill rotWithShape="1">
          <a:blip r:embed="rId4">
            <a:alphaModFix/>
          </a:blip>
          <a:srcRect/>
          <a:stretch/>
        </p:blipFill>
        <p:spPr>
          <a:xfrm>
            <a:off x="7451449" y="4815835"/>
            <a:ext cx="1202201" cy="343161"/>
          </a:xfrm>
          <a:prstGeom prst="rect">
            <a:avLst/>
          </a:prstGeom>
          <a:noFill/>
          <a:ln>
            <a:noFill/>
          </a:ln>
        </p:spPr>
      </p:pic>
      <p:pic>
        <p:nvPicPr>
          <p:cNvPr id="101" name="Shape 201">
            <a:extLst>
              <a:ext uri="{FF2B5EF4-FFF2-40B4-BE49-F238E27FC236}">
                <a16:creationId xmlns:a16="http://schemas.microsoft.com/office/drawing/2014/main" id="{B860F292-0CB0-4C18-BEB7-F15EEBB630B3}"/>
              </a:ext>
            </a:extLst>
          </p:cNvPr>
          <p:cNvPicPr preferRelativeResize="0"/>
          <p:nvPr/>
        </p:nvPicPr>
        <p:blipFill rotWithShape="1">
          <a:blip r:embed="rId5">
            <a:alphaModFix/>
          </a:blip>
          <a:srcRect/>
          <a:stretch/>
        </p:blipFill>
        <p:spPr>
          <a:xfrm>
            <a:off x="10051124" y="4592560"/>
            <a:ext cx="1603394" cy="781277"/>
          </a:xfrm>
          <a:prstGeom prst="rect">
            <a:avLst/>
          </a:prstGeom>
          <a:noFill/>
          <a:ln>
            <a:noFill/>
          </a:ln>
        </p:spPr>
      </p:pic>
      <p:grpSp>
        <p:nvGrpSpPr>
          <p:cNvPr id="102" name="Shape 202">
            <a:extLst>
              <a:ext uri="{FF2B5EF4-FFF2-40B4-BE49-F238E27FC236}">
                <a16:creationId xmlns:a16="http://schemas.microsoft.com/office/drawing/2014/main" id="{763DB6D5-DD3F-4472-A0E1-0FDCAA3E7CDA}"/>
              </a:ext>
            </a:extLst>
          </p:cNvPr>
          <p:cNvGrpSpPr/>
          <p:nvPr/>
        </p:nvGrpSpPr>
        <p:grpSpPr>
          <a:xfrm>
            <a:off x="10191877" y="3157738"/>
            <a:ext cx="1425140" cy="826902"/>
            <a:chOff x="7175239" y="3188056"/>
            <a:chExt cx="1777453" cy="1031324"/>
          </a:xfrm>
        </p:grpSpPr>
        <p:pic>
          <p:nvPicPr>
            <p:cNvPr id="103" name="Shape 203">
              <a:extLst>
                <a:ext uri="{FF2B5EF4-FFF2-40B4-BE49-F238E27FC236}">
                  <a16:creationId xmlns:a16="http://schemas.microsoft.com/office/drawing/2014/main" id="{701E667A-F83A-419E-B816-FA4C70E2BA65}"/>
                </a:ext>
              </a:extLst>
            </p:cNvPr>
            <p:cNvPicPr preferRelativeResize="0"/>
            <p:nvPr/>
          </p:nvPicPr>
          <p:blipFill rotWithShape="1">
            <a:blip r:embed="rId6">
              <a:alphaModFix/>
            </a:blip>
            <a:srcRect/>
            <a:stretch/>
          </p:blipFill>
          <p:spPr>
            <a:xfrm>
              <a:off x="7243010" y="3442947"/>
              <a:ext cx="1468453" cy="546256"/>
            </a:xfrm>
            <a:prstGeom prst="rect">
              <a:avLst/>
            </a:prstGeom>
            <a:noFill/>
            <a:ln>
              <a:noFill/>
            </a:ln>
          </p:spPr>
        </p:pic>
        <p:sp>
          <p:nvSpPr>
            <p:cNvPr id="104" name="Shape 204">
              <a:extLst>
                <a:ext uri="{FF2B5EF4-FFF2-40B4-BE49-F238E27FC236}">
                  <a16:creationId xmlns:a16="http://schemas.microsoft.com/office/drawing/2014/main" id="{5443318D-EB88-4892-9FCE-A2B11C84FAAA}"/>
                </a:ext>
              </a:extLst>
            </p:cNvPr>
            <p:cNvSpPr txBox="1"/>
            <p:nvPr/>
          </p:nvSpPr>
          <p:spPr>
            <a:xfrm>
              <a:off x="7220207" y="3188056"/>
              <a:ext cx="1313198" cy="326283"/>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a:solidFill>
                    <a:schemeClr val="dk1"/>
                  </a:solidFill>
                </a:rPr>
                <a:t>Member of</a:t>
              </a:r>
            </a:p>
          </p:txBody>
        </p:sp>
        <p:sp>
          <p:nvSpPr>
            <p:cNvPr id="105" name="Shape 205">
              <a:extLst>
                <a:ext uri="{FF2B5EF4-FFF2-40B4-BE49-F238E27FC236}">
                  <a16:creationId xmlns:a16="http://schemas.microsoft.com/office/drawing/2014/main" id="{463EB3B1-8A29-40A1-AB6F-F6367B944F76}"/>
                </a:ext>
              </a:extLst>
            </p:cNvPr>
            <p:cNvSpPr txBox="1"/>
            <p:nvPr/>
          </p:nvSpPr>
          <p:spPr>
            <a:xfrm>
              <a:off x="7175239" y="3893096"/>
              <a:ext cx="1777453" cy="32628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a:solidFill>
                    <a:schemeClr val="dk1"/>
                  </a:solidFill>
                </a:rPr>
                <a:t>Technology council</a:t>
              </a:r>
            </a:p>
          </p:txBody>
        </p:sp>
      </p:grpSp>
      <p:pic>
        <p:nvPicPr>
          <p:cNvPr id="106" name="Shape 206">
            <a:extLst>
              <a:ext uri="{FF2B5EF4-FFF2-40B4-BE49-F238E27FC236}">
                <a16:creationId xmlns:a16="http://schemas.microsoft.com/office/drawing/2014/main" id="{8F6820AE-2E84-4FE0-9522-4688EC838B85}"/>
              </a:ext>
            </a:extLst>
          </p:cNvPr>
          <p:cNvPicPr preferRelativeResize="0"/>
          <p:nvPr/>
        </p:nvPicPr>
        <p:blipFill rotWithShape="1">
          <a:blip r:embed="rId7">
            <a:alphaModFix/>
          </a:blip>
          <a:srcRect/>
          <a:stretch/>
        </p:blipFill>
        <p:spPr>
          <a:xfrm>
            <a:off x="8789654" y="2882869"/>
            <a:ext cx="1295145" cy="1375494"/>
          </a:xfrm>
          <a:prstGeom prst="rect">
            <a:avLst/>
          </a:prstGeom>
          <a:noFill/>
          <a:ln>
            <a:noFill/>
          </a:ln>
        </p:spPr>
      </p:pic>
      <p:sp>
        <p:nvSpPr>
          <p:cNvPr id="107" name="Shape 207">
            <a:extLst>
              <a:ext uri="{FF2B5EF4-FFF2-40B4-BE49-F238E27FC236}">
                <a16:creationId xmlns:a16="http://schemas.microsoft.com/office/drawing/2014/main" id="{FF6F7124-F00D-46E7-9A77-68AD7566DB76}"/>
              </a:ext>
            </a:extLst>
          </p:cNvPr>
          <p:cNvSpPr/>
          <p:nvPr/>
        </p:nvSpPr>
        <p:spPr>
          <a:xfrm>
            <a:off x="7335585" y="1443933"/>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Segoe UI" panose="020B0502040204020203" pitchFamily="34" charset="0"/>
              <a:cs typeface="Arial"/>
              <a:sym typeface="Arial"/>
            </a:endParaRPr>
          </a:p>
        </p:txBody>
      </p:sp>
      <p:sp>
        <p:nvSpPr>
          <p:cNvPr id="108" name="Shape 208">
            <a:extLst>
              <a:ext uri="{FF2B5EF4-FFF2-40B4-BE49-F238E27FC236}">
                <a16:creationId xmlns:a16="http://schemas.microsoft.com/office/drawing/2014/main" id="{03393E89-5835-47BE-9A6C-3F65E05EF652}"/>
              </a:ext>
            </a:extLst>
          </p:cNvPr>
          <p:cNvSpPr/>
          <p:nvPr/>
        </p:nvSpPr>
        <p:spPr>
          <a:xfrm>
            <a:off x="8737808" y="2852424"/>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Segoe UI" panose="020B0502040204020203" pitchFamily="34" charset="0"/>
              <a:cs typeface="Arial"/>
              <a:sym typeface="Arial"/>
            </a:endParaRPr>
          </a:p>
        </p:txBody>
      </p:sp>
      <p:sp>
        <p:nvSpPr>
          <p:cNvPr id="109" name="Shape 209">
            <a:extLst>
              <a:ext uri="{FF2B5EF4-FFF2-40B4-BE49-F238E27FC236}">
                <a16:creationId xmlns:a16="http://schemas.microsoft.com/office/drawing/2014/main" id="{42EA0E89-FCED-4AB7-A598-0230B1E7353C}"/>
              </a:ext>
            </a:extLst>
          </p:cNvPr>
          <p:cNvSpPr/>
          <p:nvPr/>
        </p:nvSpPr>
        <p:spPr>
          <a:xfrm>
            <a:off x="10137163" y="1440016"/>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Segoe UI" panose="020B0502040204020203" pitchFamily="34" charset="0"/>
              <a:cs typeface="Arial"/>
              <a:sym typeface="Arial"/>
            </a:endParaRPr>
          </a:p>
        </p:txBody>
      </p:sp>
      <p:sp>
        <p:nvSpPr>
          <p:cNvPr id="110" name="Shape 210">
            <a:extLst>
              <a:ext uri="{FF2B5EF4-FFF2-40B4-BE49-F238E27FC236}">
                <a16:creationId xmlns:a16="http://schemas.microsoft.com/office/drawing/2014/main" id="{F300B713-CAA7-4F10-85AC-FFE96CF43631}"/>
              </a:ext>
            </a:extLst>
          </p:cNvPr>
          <p:cNvSpPr/>
          <p:nvPr/>
        </p:nvSpPr>
        <p:spPr>
          <a:xfrm>
            <a:off x="7335585" y="4264058"/>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Segoe UI" panose="020B0502040204020203" pitchFamily="34" charset="0"/>
              <a:cs typeface="Arial"/>
              <a:sym typeface="Arial"/>
            </a:endParaRPr>
          </a:p>
        </p:txBody>
      </p:sp>
      <p:sp>
        <p:nvSpPr>
          <p:cNvPr id="111" name="Shape 211">
            <a:extLst>
              <a:ext uri="{FF2B5EF4-FFF2-40B4-BE49-F238E27FC236}">
                <a16:creationId xmlns:a16="http://schemas.microsoft.com/office/drawing/2014/main" id="{9CDCEBB8-0407-4997-B7D1-63BC74E15DFB}"/>
              </a:ext>
            </a:extLst>
          </p:cNvPr>
          <p:cNvSpPr/>
          <p:nvPr/>
        </p:nvSpPr>
        <p:spPr>
          <a:xfrm>
            <a:off x="10137163" y="4260141"/>
            <a:ext cx="1402223" cy="1408491"/>
          </a:xfrm>
          <a:prstGeom prst="rect">
            <a:avLst/>
          </a:prstGeom>
          <a:noFill/>
          <a:ln w="50800" cap="flat" cmpd="sng">
            <a:solidFill>
              <a:srgbClr val="1957A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Segoe UI" panose="020B0502040204020203" pitchFamily="34" charset="0"/>
              <a:cs typeface="Arial"/>
              <a:sym typeface="Arial"/>
            </a:endParaRPr>
          </a:p>
        </p:txBody>
      </p:sp>
      <p:sp>
        <p:nvSpPr>
          <p:cNvPr id="112" name="Shape 212">
            <a:extLst>
              <a:ext uri="{FF2B5EF4-FFF2-40B4-BE49-F238E27FC236}">
                <a16:creationId xmlns:a16="http://schemas.microsoft.com/office/drawing/2014/main" id="{2CEF52F6-E2EA-471B-9597-3752041ABF92}"/>
              </a:ext>
            </a:extLst>
          </p:cNvPr>
          <p:cNvSpPr/>
          <p:nvPr/>
        </p:nvSpPr>
        <p:spPr>
          <a:xfrm>
            <a:off x="7335585" y="1134700"/>
            <a:ext cx="548640" cy="36000"/>
          </a:xfrm>
          <a:prstGeom prst="rect">
            <a:avLst/>
          </a:prstGeom>
          <a:solidFill>
            <a:srgbClr val="C4DCF7"/>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Segoe UI" panose="020B0502040204020203" pitchFamily="34" charset="0"/>
              <a:cs typeface="Segoe UI" panose="020B0502040204020203" pitchFamily="34" charset="0"/>
              <a:sym typeface="Calibri"/>
            </a:endParaRPr>
          </a:p>
        </p:txBody>
      </p:sp>
      <p:sp>
        <p:nvSpPr>
          <p:cNvPr id="113" name="Shape 213">
            <a:extLst>
              <a:ext uri="{FF2B5EF4-FFF2-40B4-BE49-F238E27FC236}">
                <a16:creationId xmlns:a16="http://schemas.microsoft.com/office/drawing/2014/main" id="{B9AAAF2A-245B-498F-BBA9-994D3B8CA997}"/>
              </a:ext>
            </a:extLst>
          </p:cNvPr>
          <p:cNvSpPr/>
          <p:nvPr/>
        </p:nvSpPr>
        <p:spPr>
          <a:xfrm>
            <a:off x="657793" y="4062947"/>
            <a:ext cx="1332000" cy="2429928"/>
          </a:xfrm>
          <a:prstGeom prst="rect">
            <a:avLst/>
          </a:prstGeom>
          <a:solidFill>
            <a:srgbClr val="D9D9D9"/>
          </a:solidFill>
          <a:ln w="50800" cap="flat" cmpd="sng">
            <a:solidFill>
              <a:srgbClr val="7F7F7F"/>
            </a:solidFill>
            <a:prstDash val="solid"/>
            <a:miter lim="800000"/>
            <a:headEnd type="none" w="med" len="med"/>
            <a:tailEnd type="none" w="med" len="med"/>
          </a:ln>
        </p:spPr>
        <p:txBody>
          <a:bodyPr wrap="square" lIns="18275" tIns="18275" rIns="18275" bIns="18275" anchor="ctr" anchorCtr="0">
            <a:noAutofit/>
          </a:bodyPr>
          <a:lstStyle/>
          <a:p>
            <a:pPr marL="0" marR="0" lvl="0" indent="0" algn="ctr" rtl="0">
              <a:spcBef>
                <a:spcPts val="0"/>
              </a:spcBef>
              <a:buNone/>
            </a:pPr>
            <a:endParaRPr sz="1600" b="1">
              <a:solidFill>
                <a:srgbClr val="052049"/>
              </a:solidFill>
            </a:endParaRPr>
          </a:p>
        </p:txBody>
      </p:sp>
      <p:sp>
        <p:nvSpPr>
          <p:cNvPr id="114" name="Shape 214">
            <a:extLst>
              <a:ext uri="{FF2B5EF4-FFF2-40B4-BE49-F238E27FC236}">
                <a16:creationId xmlns:a16="http://schemas.microsoft.com/office/drawing/2014/main" id="{F3166466-A2E2-46AA-AD3E-9CC82048FCED}"/>
              </a:ext>
            </a:extLst>
          </p:cNvPr>
          <p:cNvSpPr txBox="1"/>
          <p:nvPr/>
        </p:nvSpPr>
        <p:spPr>
          <a:xfrm>
            <a:off x="657800" y="4279337"/>
            <a:ext cx="1425000" cy="954000"/>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1400" u="none" dirty="0">
                <a:solidFill>
                  <a:srgbClr val="1F4D75"/>
                </a:solidFill>
              </a:rPr>
              <a:t>Frost &amp; Sullivan</a:t>
            </a:r>
            <a:endParaRPr lang="en-US" dirty="0">
              <a:solidFill>
                <a:srgbClr val="1F4D75"/>
              </a:solidFill>
            </a:endParaRPr>
          </a:p>
          <a:p>
            <a:pPr marL="0" marR="0" lvl="0" indent="0" algn="l" rtl="0">
              <a:spcBef>
                <a:spcPts val="0"/>
              </a:spcBef>
              <a:buSzPct val="25000"/>
              <a:buNone/>
            </a:pPr>
            <a:endParaRPr lang="en-US" sz="1400" u="none" dirty="0">
              <a:solidFill>
                <a:srgbClr val="1F4D75"/>
              </a:solidFill>
            </a:endParaRPr>
          </a:p>
          <a:p>
            <a:pPr marL="0" marR="0" lvl="0" indent="0" algn="l" rtl="0">
              <a:spcBef>
                <a:spcPts val="0"/>
              </a:spcBef>
              <a:buSzPct val="25000"/>
              <a:buNone/>
            </a:pPr>
            <a:r>
              <a:rPr lang="en-US" sz="1400" u="none" dirty="0">
                <a:solidFill>
                  <a:srgbClr val="1F4D75"/>
                </a:solidFill>
              </a:rPr>
              <a:t>Analytics Solutions Provider 2017</a:t>
            </a:r>
          </a:p>
        </p:txBody>
      </p:sp>
      <p:sp>
        <p:nvSpPr>
          <p:cNvPr id="115" name="Shape 215">
            <a:extLst>
              <a:ext uri="{FF2B5EF4-FFF2-40B4-BE49-F238E27FC236}">
                <a16:creationId xmlns:a16="http://schemas.microsoft.com/office/drawing/2014/main" id="{E08FB2AD-C95C-44AC-AFE6-19E56AEB87D9}"/>
              </a:ext>
            </a:extLst>
          </p:cNvPr>
          <p:cNvSpPr txBox="1"/>
          <p:nvPr/>
        </p:nvSpPr>
        <p:spPr>
          <a:xfrm>
            <a:off x="946794" y="5325864"/>
            <a:ext cx="1018500" cy="523200"/>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2400" b="1" dirty="0">
                <a:solidFill>
                  <a:srgbClr val="2E75B6"/>
                </a:solidFill>
              </a:rPr>
              <a:t>#1</a:t>
            </a:r>
          </a:p>
        </p:txBody>
      </p:sp>
      <p:sp>
        <p:nvSpPr>
          <p:cNvPr id="116" name="Shape 216">
            <a:extLst>
              <a:ext uri="{FF2B5EF4-FFF2-40B4-BE49-F238E27FC236}">
                <a16:creationId xmlns:a16="http://schemas.microsoft.com/office/drawing/2014/main" id="{CF606E99-1488-42AC-AF81-BF81ECBBC08E}"/>
              </a:ext>
            </a:extLst>
          </p:cNvPr>
          <p:cNvSpPr/>
          <p:nvPr/>
        </p:nvSpPr>
        <p:spPr>
          <a:xfrm>
            <a:off x="2258059" y="4062947"/>
            <a:ext cx="1332000" cy="2429928"/>
          </a:xfrm>
          <a:prstGeom prst="rect">
            <a:avLst/>
          </a:prstGeom>
          <a:solidFill>
            <a:srgbClr val="D9D9D9"/>
          </a:solidFill>
          <a:ln w="50800" cap="flat" cmpd="sng">
            <a:solidFill>
              <a:srgbClr val="052049"/>
            </a:solidFill>
            <a:prstDash val="solid"/>
            <a:miter lim="800000"/>
            <a:headEnd type="none" w="med" len="med"/>
            <a:tailEnd type="none" w="med" len="med"/>
          </a:ln>
        </p:spPr>
        <p:txBody>
          <a:bodyPr wrap="square" lIns="18275" tIns="18275" rIns="18275" bIns="18275" anchor="ctr" anchorCtr="0">
            <a:noAutofit/>
          </a:bodyPr>
          <a:lstStyle/>
          <a:p>
            <a:pPr marL="0" marR="0" lvl="0" indent="0" algn="ctr" rtl="0">
              <a:spcBef>
                <a:spcPts val="0"/>
              </a:spcBef>
              <a:buNone/>
            </a:pPr>
            <a:endParaRPr sz="2400" b="1">
              <a:solidFill>
                <a:srgbClr val="052049"/>
              </a:solidFill>
            </a:endParaRPr>
          </a:p>
        </p:txBody>
      </p:sp>
      <p:grpSp>
        <p:nvGrpSpPr>
          <p:cNvPr id="117" name="Shape 217">
            <a:extLst>
              <a:ext uri="{FF2B5EF4-FFF2-40B4-BE49-F238E27FC236}">
                <a16:creationId xmlns:a16="http://schemas.microsoft.com/office/drawing/2014/main" id="{33EB520C-A22E-4F47-8E58-83FE98DDF98E}"/>
              </a:ext>
            </a:extLst>
          </p:cNvPr>
          <p:cNvGrpSpPr/>
          <p:nvPr/>
        </p:nvGrpSpPr>
        <p:grpSpPr>
          <a:xfrm>
            <a:off x="2300029" y="4873044"/>
            <a:ext cx="1357541" cy="1565206"/>
            <a:chOff x="2309993" y="4929292"/>
            <a:chExt cx="1357541" cy="1381045"/>
          </a:xfrm>
        </p:grpSpPr>
        <p:sp>
          <p:nvSpPr>
            <p:cNvPr id="118" name="Shape 218">
              <a:extLst>
                <a:ext uri="{FF2B5EF4-FFF2-40B4-BE49-F238E27FC236}">
                  <a16:creationId xmlns:a16="http://schemas.microsoft.com/office/drawing/2014/main" id="{52DCAA97-E615-4035-A51A-FC99561C0645}"/>
                </a:ext>
              </a:extLst>
            </p:cNvPr>
            <p:cNvSpPr txBox="1"/>
            <p:nvPr/>
          </p:nvSpPr>
          <p:spPr>
            <a:xfrm>
              <a:off x="2649034" y="4929292"/>
              <a:ext cx="1018500" cy="461700"/>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2400" b="1" dirty="0">
                  <a:solidFill>
                    <a:srgbClr val="2E75B6"/>
                  </a:solidFill>
                </a:rPr>
                <a:t>9</a:t>
              </a:r>
            </a:p>
          </p:txBody>
        </p:sp>
        <p:sp>
          <p:nvSpPr>
            <p:cNvPr id="119" name="Shape 219">
              <a:extLst>
                <a:ext uri="{FF2B5EF4-FFF2-40B4-BE49-F238E27FC236}">
                  <a16:creationId xmlns:a16="http://schemas.microsoft.com/office/drawing/2014/main" id="{0CA6F6AC-3604-4F5E-AC66-F88EC0386232}"/>
                </a:ext>
              </a:extLst>
            </p:cNvPr>
            <p:cNvSpPr txBox="1"/>
            <p:nvPr/>
          </p:nvSpPr>
          <p:spPr>
            <a:xfrm>
              <a:off x="2309993" y="5278337"/>
              <a:ext cx="1329900" cy="1032000"/>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1400" u="none">
                  <a:solidFill>
                    <a:srgbClr val="1F4D75"/>
                  </a:solidFill>
                </a:rPr>
                <a:t>consecutive times in Deloitte Technology Fast50</a:t>
              </a:r>
            </a:p>
          </p:txBody>
        </p:sp>
      </p:grpSp>
      <p:sp>
        <p:nvSpPr>
          <p:cNvPr id="120" name="Shape 220">
            <a:extLst>
              <a:ext uri="{FF2B5EF4-FFF2-40B4-BE49-F238E27FC236}">
                <a16:creationId xmlns:a16="http://schemas.microsoft.com/office/drawing/2014/main" id="{7E391E79-0C9C-4B34-A8F1-4FC4586B22D1}"/>
              </a:ext>
            </a:extLst>
          </p:cNvPr>
          <p:cNvSpPr/>
          <p:nvPr/>
        </p:nvSpPr>
        <p:spPr>
          <a:xfrm>
            <a:off x="3883734" y="4062947"/>
            <a:ext cx="1332000" cy="2429928"/>
          </a:xfrm>
          <a:prstGeom prst="rect">
            <a:avLst/>
          </a:prstGeom>
          <a:solidFill>
            <a:srgbClr val="D9D9D9"/>
          </a:solidFill>
          <a:ln w="50800" cap="flat" cmpd="sng">
            <a:solidFill>
              <a:srgbClr val="D1A426"/>
            </a:solidFill>
            <a:prstDash val="solid"/>
            <a:miter lim="800000"/>
            <a:headEnd type="none" w="med" len="med"/>
            <a:tailEnd type="none" w="med" len="med"/>
          </a:ln>
        </p:spPr>
        <p:txBody>
          <a:bodyPr wrap="square" lIns="18275" tIns="18275" rIns="18275" bIns="18275" anchor="ctr" anchorCtr="0">
            <a:noAutofit/>
          </a:bodyPr>
          <a:lstStyle/>
          <a:p>
            <a:pPr marL="0" marR="0" lvl="0" indent="0" algn="ctr" rtl="0">
              <a:spcBef>
                <a:spcPts val="0"/>
              </a:spcBef>
              <a:buNone/>
            </a:pPr>
            <a:endParaRPr sz="2400" b="1">
              <a:solidFill>
                <a:srgbClr val="052049"/>
              </a:solidFill>
            </a:endParaRPr>
          </a:p>
        </p:txBody>
      </p:sp>
      <p:grpSp>
        <p:nvGrpSpPr>
          <p:cNvPr id="121" name="Shape 221">
            <a:extLst>
              <a:ext uri="{FF2B5EF4-FFF2-40B4-BE49-F238E27FC236}">
                <a16:creationId xmlns:a16="http://schemas.microsoft.com/office/drawing/2014/main" id="{0CC35DC4-9AF7-4494-933F-F46A9CF73A91}"/>
              </a:ext>
            </a:extLst>
          </p:cNvPr>
          <p:cNvGrpSpPr/>
          <p:nvPr/>
        </p:nvGrpSpPr>
        <p:grpSpPr>
          <a:xfrm>
            <a:off x="3945930" y="4404531"/>
            <a:ext cx="1284199" cy="1210206"/>
            <a:chOff x="3984029" y="4190842"/>
            <a:chExt cx="1470337" cy="1210206"/>
          </a:xfrm>
        </p:grpSpPr>
        <p:sp>
          <p:nvSpPr>
            <p:cNvPr id="122" name="Shape 222">
              <a:extLst>
                <a:ext uri="{FF2B5EF4-FFF2-40B4-BE49-F238E27FC236}">
                  <a16:creationId xmlns:a16="http://schemas.microsoft.com/office/drawing/2014/main" id="{F8CE903F-3E12-4E78-B689-29FF4161C1DA}"/>
                </a:ext>
              </a:extLst>
            </p:cNvPr>
            <p:cNvSpPr txBox="1"/>
            <p:nvPr/>
          </p:nvSpPr>
          <p:spPr>
            <a:xfrm>
              <a:off x="3984029" y="4877828"/>
              <a:ext cx="1383436" cy="523220"/>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2400" b="1" dirty="0">
                  <a:solidFill>
                    <a:srgbClr val="2E75B6"/>
                  </a:solidFill>
                </a:rPr>
                <a:t>&gt;85%</a:t>
              </a:r>
            </a:p>
          </p:txBody>
        </p:sp>
        <p:sp>
          <p:nvSpPr>
            <p:cNvPr id="123" name="Shape 223">
              <a:extLst>
                <a:ext uri="{FF2B5EF4-FFF2-40B4-BE49-F238E27FC236}">
                  <a16:creationId xmlns:a16="http://schemas.microsoft.com/office/drawing/2014/main" id="{ECCF94F2-74A2-449C-B0C1-6E7A287989B4}"/>
                </a:ext>
              </a:extLst>
            </p:cNvPr>
            <p:cNvSpPr txBox="1"/>
            <p:nvPr/>
          </p:nvSpPr>
          <p:spPr>
            <a:xfrm>
              <a:off x="4013704" y="4190842"/>
              <a:ext cx="1440662" cy="5232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400" u="none" dirty="0">
                  <a:solidFill>
                    <a:srgbClr val="1F4D75"/>
                  </a:solidFill>
                </a:rPr>
                <a:t>Repeat </a:t>
              </a:r>
            </a:p>
            <a:p>
              <a:pPr marL="0" marR="0" lvl="0" indent="0" algn="l" rtl="0">
                <a:spcBef>
                  <a:spcPts val="0"/>
                </a:spcBef>
                <a:buSzPct val="25000"/>
                <a:buNone/>
              </a:pPr>
              <a:r>
                <a:rPr lang="en-US" sz="1400" u="none" dirty="0">
                  <a:solidFill>
                    <a:srgbClr val="1F4D75"/>
                  </a:solidFill>
                </a:rPr>
                <a:t>Business at </a:t>
              </a:r>
            </a:p>
          </p:txBody>
        </p:sp>
      </p:grpSp>
      <p:sp>
        <p:nvSpPr>
          <p:cNvPr id="124" name="Shape 224">
            <a:extLst>
              <a:ext uri="{FF2B5EF4-FFF2-40B4-BE49-F238E27FC236}">
                <a16:creationId xmlns:a16="http://schemas.microsoft.com/office/drawing/2014/main" id="{6DDE0C1F-9D33-498E-9FF9-0E1CF0338848}"/>
              </a:ext>
            </a:extLst>
          </p:cNvPr>
          <p:cNvSpPr txBox="1"/>
          <p:nvPr/>
        </p:nvSpPr>
        <p:spPr>
          <a:xfrm>
            <a:off x="697607" y="5507434"/>
            <a:ext cx="1357500" cy="1169700"/>
          </a:xfrm>
          <a:prstGeom prst="rect">
            <a:avLst/>
          </a:prstGeom>
          <a:noFill/>
          <a:ln>
            <a:noFill/>
          </a:ln>
        </p:spPr>
        <p:txBody>
          <a:bodyPr wrap="square" lIns="91425" tIns="45700" rIns="91425" bIns="45700" anchor="ctr" anchorCtr="0">
            <a:noAutofit/>
          </a:bodyPr>
          <a:lstStyle/>
          <a:p>
            <a:pPr marL="0" marR="0" lvl="0" indent="0" algn="l" rtl="0">
              <a:spcBef>
                <a:spcPts val="0"/>
              </a:spcBef>
              <a:buSzPct val="25000"/>
              <a:buNone/>
            </a:pPr>
            <a:r>
              <a:rPr lang="en-US" sz="1400" u="none" dirty="0">
                <a:solidFill>
                  <a:srgbClr val="1F4D75"/>
                </a:solidFill>
              </a:rPr>
              <a:t>Analytics Company of the Year 2015</a:t>
            </a:r>
          </a:p>
        </p:txBody>
      </p:sp>
      <p:sp>
        <p:nvSpPr>
          <p:cNvPr id="125" name="Shape 225">
            <a:extLst>
              <a:ext uri="{FF2B5EF4-FFF2-40B4-BE49-F238E27FC236}">
                <a16:creationId xmlns:a16="http://schemas.microsoft.com/office/drawing/2014/main" id="{70343BFB-201E-4F35-87B4-FAA97E4F089D}"/>
              </a:ext>
            </a:extLst>
          </p:cNvPr>
          <p:cNvSpPr txBox="1"/>
          <p:nvPr/>
        </p:nvSpPr>
        <p:spPr>
          <a:xfrm>
            <a:off x="2312776" y="4203060"/>
            <a:ext cx="1262223" cy="73866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400" u="none" dirty="0">
                <a:solidFill>
                  <a:srgbClr val="1F4D75"/>
                </a:solidFill>
              </a:rPr>
              <a:t>Only company recognized</a:t>
            </a:r>
          </a:p>
        </p:txBody>
      </p:sp>
      <p:grpSp>
        <p:nvGrpSpPr>
          <p:cNvPr id="126" name="Shape 226">
            <a:extLst>
              <a:ext uri="{FF2B5EF4-FFF2-40B4-BE49-F238E27FC236}">
                <a16:creationId xmlns:a16="http://schemas.microsoft.com/office/drawing/2014/main" id="{522AFFB2-F08C-4C35-A3F0-80328FE02DC6}"/>
              </a:ext>
            </a:extLst>
          </p:cNvPr>
          <p:cNvGrpSpPr/>
          <p:nvPr/>
        </p:nvGrpSpPr>
        <p:grpSpPr>
          <a:xfrm>
            <a:off x="10180030" y="1536070"/>
            <a:ext cx="1316429" cy="1218116"/>
            <a:chOff x="6950384" y="1832944"/>
            <a:chExt cx="1499490" cy="1444523"/>
          </a:xfrm>
        </p:grpSpPr>
        <p:sp>
          <p:nvSpPr>
            <p:cNvPr id="127" name="Shape 227">
              <a:extLst>
                <a:ext uri="{FF2B5EF4-FFF2-40B4-BE49-F238E27FC236}">
                  <a16:creationId xmlns:a16="http://schemas.microsoft.com/office/drawing/2014/main" id="{02BE475B-6A5B-4FD2-958E-F9068DE7890C}"/>
                </a:ext>
              </a:extLst>
            </p:cNvPr>
            <p:cNvSpPr/>
            <p:nvPr/>
          </p:nvSpPr>
          <p:spPr>
            <a:xfrm>
              <a:off x="6950384" y="2323316"/>
              <a:ext cx="1499490" cy="954151"/>
            </a:xfrm>
            <a:prstGeom prst="rect">
              <a:avLst/>
            </a:prstGeom>
            <a:solidFill>
              <a:srgbClr val="D3E5FF"/>
            </a:solidFill>
            <a:ln>
              <a:noFill/>
            </a:ln>
          </p:spPr>
          <p:txBody>
            <a:bodyPr wrap="square" lIns="91425" tIns="45700" rIns="91425" bIns="45700" anchor="ctr" anchorCtr="0">
              <a:noAutofit/>
            </a:bodyPr>
            <a:lstStyle/>
            <a:p>
              <a:pPr marL="0" marR="0" lvl="0" indent="0" algn="ctr" rtl="0">
                <a:spcBef>
                  <a:spcPts val="0"/>
                </a:spcBef>
                <a:buSzPct val="25000"/>
                <a:buNone/>
              </a:pPr>
              <a:r>
                <a:rPr lang="en-US" sz="1100">
                  <a:solidFill>
                    <a:schemeClr val="dk1"/>
                  </a:solidFill>
                  <a:latin typeface="Arial"/>
                  <a:ea typeface="Segoe UI" panose="020B0502040204020203" pitchFamily="34" charset="0"/>
                  <a:cs typeface="Arial"/>
                  <a:sym typeface="Arial"/>
                </a:rPr>
                <a:t>Strong</a:t>
              </a:r>
              <a:r>
                <a:rPr lang="en-US" sz="1100" b="1">
                  <a:solidFill>
                    <a:schemeClr val="dk1"/>
                  </a:solidFill>
                  <a:latin typeface="Arial"/>
                  <a:ea typeface="Segoe UI" panose="020B0502040204020203" pitchFamily="34" charset="0"/>
                  <a:cs typeface="Arial"/>
                  <a:sym typeface="Arial"/>
                </a:rPr>
                <a:t> </a:t>
              </a:r>
              <a:r>
                <a:rPr lang="en-US" sz="1100">
                  <a:solidFill>
                    <a:schemeClr val="dk1"/>
                  </a:solidFill>
                  <a:latin typeface="Arial"/>
                  <a:ea typeface="Segoe UI" panose="020B0502040204020203" pitchFamily="34" charset="0"/>
                  <a:cs typeface="Arial"/>
                  <a:sym typeface="Arial"/>
                </a:rPr>
                <a:t>Performer</a:t>
              </a:r>
              <a:r>
                <a:rPr lang="en-US" sz="1100" b="1">
                  <a:solidFill>
                    <a:schemeClr val="dk1"/>
                  </a:solidFill>
                  <a:latin typeface="Arial"/>
                  <a:ea typeface="Segoe UI" panose="020B0502040204020203" pitchFamily="34" charset="0"/>
                  <a:cs typeface="Arial"/>
                  <a:sym typeface="Arial"/>
                </a:rPr>
                <a:t> </a:t>
              </a:r>
              <a:r>
                <a:rPr lang="en-US" sz="1100">
                  <a:solidFill>
                    <a:schemeClr val="dk1"/>
                  </a:solidFill>
                  <a:latin typeface="Arial"/>
                  <a:ea typeface="Segoe UI" panose="020B0502040204020203" pitchFamily="34" charset="0"/>
                  <a:cs typeface="Arial"/>
                  <a:sym typeface="Arial"/>
                </a:rPr>
                <a:t>- Customer Analytics Services, 2017</a:t>
              </a:r>
            </a:p>
          </p:txBody>
        </p:sp>
        <p:pic>
          <p:nvPicPr>
            <p:cNvPr id="128" name="Shape 228">
              <a:extLst>
                <a:ext uri="{FF2B5EF4-FFF2-40B4-BE49-F238E27FC236}">
                  <a16:creationId xmlns:a16="http://schemas.microsoft.com/office/drawing/2014/main" id="{EB4CABC8-8B16-46C9-827C-7989CBA7D8C9}"/>
                </a:ext>
              </a:extLst>
            </p:cNvPr>
            <p:cNvPicPr preferRelativeResize="0"/>
            <p:nvPr/>
          </p:nvPicPr>
          <p:blipFill rotWithShape="1">
            <a:blip r:embed="rId8">
              <a:alphaModFix/>
            </a:blip>
            <a:srcRect t="34020" b="31410"/>
            <a:stretch/>
          </p:blipFill>
          <p:spPr>
            <a:xfrm>
              <a:off x="6950385" y="1832944"/>
              <a:ext cx="1499164" cy="518260"/>
            </a:xfrm>
            <a:prstGeom prst="rect">
              <a:avLst/>
            </a:prstGeom>
            <a:noFill/>
            <a:ln>
              <a:noFill/>
            </a:ln>
          </p:spPr>
        </p:pic>
      </p:grpSp>
    </p:spTree>
    <p:extLst>
      <p:ext uri="{BB962C8B-B14F-4D97-AF65-F5344CB8AC3E}">
        <p14:creationId xmlns:p14="http://schemas.microsoft.com/office/powerpoint/2010/main" val="130298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Notched Right Arrow 50"/>
          <p:cNvSpPr/>
          <p:nvPr/>
        </p:nvSpPr>
        <p:spPr bwMode="auto">
          <a:xfrm>
            <a:off x="535181" y="1144392"/>
            <a:ext cx="1371600" cy="274320"/>
          </a:xfrm>
          <a:prstGeom prst="notchedRightArrow">
            <a:avLst>
              <a:gd name="adj1" fmla="val 99020"/>
              <a:gd name="adj2" fmla="val 1650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BOTTLENECKS</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6" name="Flowchart: Merge 45"/>
          <p:cNvSpPr/>
          <p:nvPr/>
        </p:nvSpPr>
        <p:spPr bwMode="auto">
          <a:xfrm flipV="1">
            <a:off x="3902637" y="1473554"/>
            <a:ext cx="137160" cy="137160"/>
          </a:xfrm>
          <a:prstGeom prst="flowChartMerge">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7" name="Notched Right Arrow 82"/>
          <p:cNvSpPr/>
          <p:nvPr/>
        </p:nvSpPr>
        <p:spPr bwMode="auto">
          <a:xfrm>
            <a:off x="3263233" y="1144392"/>
            <a:ext cx="1371600" cy="274320"/>
          </a:xfrm>
          <a:prstGeom prst="notchedRightArrow">
            <a:avLst>
              <a:gd name="adj1" fmla="val 100000"/>
              <a:gd name="adj2" fmla="val 25185"/>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IN" sz="1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IMPACT</a:t>
            </a:r>
            <a:endParaRPr kumimoji="0" lang="en-US" sz="1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0" name="Notched Right Arrow 82"/>
          <p:cNvSpPr/>
          <p:nvPr/>
        </p:nvSpPr>
        <p:spPr bwMode="auto">
          <a:xfrm>
            <a:off x="1906781" y="1144392"/>
            <a:ext cx="1371600" cy="274320"/>
          </a:xfrm>
          <a:prstGeom prst="notchedRightArrow">
            <a:avLst>
              <a:gd name="adj1" fmla="val 100000"/>
              <a:gd name="adj2" fmla="val 1997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SOLUTION</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1" name="Rectangle 50"/>
          <p:cNvSpPr/>
          <p:nvPr/>
        </p:nvSpPr>
        <p:spPr>
          <a:xfrm>
            <a:off x="477510" y="1696135"/>
            <a:ext cx="9504000" cy="338400"/>
          </a:xfrm>
          <a:prstGeom prst="rect">
            <a:avLst/>
          </a:prstGeom>
          <a:solidFill>
            <a:srgbClr val="394555"/>
          </a:solidFill>
          <a:ln w="12700" cap="flat" cmpd="sng" algn="ctr">
            <a:noFill/>
            <a:prstDash val="solid"/>
            <a:miter lim="800000"/>
          </a:ln>
          <a:effectLst/>
        </p:spPr>
        <p:txBody>
          <a:bodyPr rtlCol="0" anchor="ctr"/>
          <a:lstStyle/>
          <a:p>
            <a:pPr algn="ctr"/>
            <a:r>
              <a:rPr lang="en-US" kern="0" dirty="0">
                <a:solidFill>
                  <a:srgbClr val="FFFFFF"/>
                </a:solidFill>
                <a:latin typeface="Segoe UI" panose="020B0502040204020203" pitchFamily="34" charset="0"/>
                <a:ea typeface="Segoe UI" panose="020B0502040204020203" pitchFamily="34" charset="0"/>
                <a:cs typeface="Segoe UI" panose="020B0502040204020203" pitchFamily="34" charset="0"/>
              </a:rPr>
              <a:t>Impact</a:t>
            </a:r>
          </a:p>
        </p:txBody>
      </p:sp>
      <p:grpSp>
        <p:nvGrpSpPr>
          <p:cNvPr id="4" name="Group 3"/>
          <p:cNvGrpSpPr/>
          <p:nvPr/>
        </p:nvGrpSpPr>
        <p:grpSpPr>
          <a:xfrm>
            <a:off x="560740" y="2476138"/>
            <a:ext cx="3479057" cy="1837454"/>
            <a:chOff x="8679716" y="1445977"/>
            <a:chExt cx="3479057" cy="1837454"/>
          </a:xfrm>
        </p:grpSpPr>
        <p:sp>
          <p:nvSpPr>
            <p:cNvPr id="57" name="Rectangle 56"/>
            <p:cNvSpPr/>
            <p:nvPr/>
          </p:nvSpPr>
          <p:spPr>
            <a:xfrm>
              <a:off x="8679716" y="1445977"/>
              <a:ext cx="3479057" cy="400110"/>
            </a:xfrm>
            <a:prstGeom prst="rect">
              <a:avLst/>
            </a:prstGeom>
            <a:noFill/>
            <a:ln>
              <a:noFill/>
            </a:ln>
            <a:effectLst/>
            <a:scene3d>
              <a:camera prst="orthographicFront">
                <a:rot lat="0" lon="0" rev="0"/>
              </a:camera>
              <a:lightRig rig="balanced" dir="t">
                <a:rot lat="0" lon="0" rev="8700000"/>
              </a:lightRig>
            </a:scene3d>
            <a:sp3d>
              <a:bevelT w="190500" h="38100"/>
            </a:sp3d>
          </p:spPr>
          <p:txBody>
            <a:bodyPr wrap="square" lIns="91440" tIns="45720" rIns="91440" bIns="45720">
              <a:spAutoFit/>
            </a:bodyPr>
            <a:lstStyle/>
            <a:p>
              <a:r>
                <a:rPr lang="en-US" sz="2000" b="1" dirty="0">
                  <a:solidFill>
                    <a:schemeClr val="accent1">
                      <a:lumMod val="50000"/>
                    </a:schemeClr>
                  </a:solidFill>
                  <a:latin typeface="Segoe UI" panose="020B0502040204020203" pitchFamily="34" charset="0"/>
                  <a:ea typeface="Segoe UI" panose="020B0502040204020203" pitchFamily="34" charset="0"/>
                  <a:cs typeface="Segoe UI" panose="020B0502040204020203" pitchFamily="34" charset="0"/>
                </a:rPr>
                <a:t>Revenue Lift</a:t>
              </a:r>
              <a:endParaRPr lang="en-US" sz="7200" b="1" dirty="0">
                <a:solidFill>
                  <a:schemeClr val="accent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60" name="TextBox 59"/>
            <p:cNvSpPr txBox="1"/>
            <p:nvPr/>
          </p:nvSpPr>
          <p:spPr>
            <a:xfrm>
              <a:off x="8679719" y="1959992"/>
              <a:ext cx="2702490" cy="1323439"/>
            </a:xfrm>
            <a:prstGeom prst="rect">
              <a:avLst/>
            </a:prstGeom>
            <a:noFill/>
          </p:spPr>
          <p:txBody>
            <a:bodyPr wrap="square" rtlCol="0" anchor="ctr">
              <a:spAutoFit/>
            </a:bodyPr>
            <a:lstStyle/>
            <a:p>
              <a:r>
                <a:rPr lang="en-IN" sz="1600" dirty="0">
                  <a:solidFill>
                    <a:schemeClr val="accent1">
                      <a:lumMod val="50000"/>
                    </a:schemeClr>
                  </a:solidFill>
                  <a:latin typeface="Segoe UI" panose="020B0502040204020203" pitchFamily="34" charset="0"/>
                  <a:ea typeface="Segoe UI" panose="020B0502040204020203" pitchFamily="34" charset="0"/>
                  <a:cs typeface="Segoe UI" panose="020B0502040204020203" pitchFamily="34" charset="0"/>
                </a:rPr>
                <a:t>The automated bidding platform provided a 20% lift in terms of net revenue, with over $10Mn in the first year</a:t>
              </a:r>
            </a:p>
          </p:txBody>
        </p:sp>
      </p:grpSp>
      <p:grpSp>
        <p:nvGrpSpPr>
          <p:cNvPr id="89" name="Group 45"/>
          <p:cNvGrpSpPr>
            <a:grpSpLocks noChangeAspect="1"/>
          </p:cNvGrpSpPr>
          <p:nvPr/>
        </p:nvGrpSpPr>
        <p:grpSpPr>
          <a:xfrm>
            <a:off x="6210382" y="2415538"/>
            <a:ext cx="4004152" cy="1782613"/>
            <a:chOff x="-756224" y="13991"/>
            <a:chExt cx="3484616" cy="1571356"/>
          </a:xfrm>
        </p:grpSpPr>
        <p:sp>
          <p:nvSpPr>
            <p:cNvPr id="90" name="Rectangle 89"/>
            <p:cNvSpPr/>
            <p:nvPr/>
          </p:nvSpPr>
          <p:spPr>
            <a:xfrm>
              <a:off x="-756224" y="13991"/>
              <a:ext cx="3467393" cy="352693"/>
            </a:xfrm>
            <a:prstGeom prst="rect">
              <a:avLst/>
            </a:prstGeom>
            <a:noFill/>
            <a:ln>
              <a:noFill/>
            </a:ln>
            <a:effectLst/>
            <a:scene3d>
              <a:camera prst="orthographicFront">
                <a:rot lat="0" lon="0" rev="0"/>
              </a:camera>
              <a:lightRig rig="balanced" dir="t">
                <a:rot lat="0" lon="0" rev="8700000"/>
              </a:lightRig>
            </a:scene3d>
            <a:sp3d>
              <a:bevelT w="190500" h="38100"/>
            </a:sp3d>
          </p:spPr>
          <p:txBody>
            <a:bodyPr wrap="none" lIns="91440" tIns="45720" rIns="91440" bIns="45720">
              <a:spAutoFit/>
            </a:bodyPr>
            <a:lstStyle/>
            <a:p>
              <a:pPr algn="ctr"/>
              <a:r>
                <a:rPr lang="en-US" sz="2000" b="1" dirty="0">
                  <a:solidFill>
                    <a:schemeClr val="accent5">
                      <a:lumMod val="75000"/>
                    </a:schemeClr>
                  </a:solidFill>
                  <a:latin typeface="Segoe UI" panose="020B0502040204020203" pitchFamily="34" charset="0"/>
                  <a:ea typeface="Segoe UI" panose="020B0502040204020203" pitchFamily="34" charset="0"/>
                  <a:cs typeface="Segoe UI" panose="020B0502040204020203" pitchFamily="34" charset="0"/>
                </a:rPr>
                <a:t>`Granular Daily Changes to Bids</a:t>
              </a:r>
              <a:endParaRPr lang="en-US" sz="3200" b="1" dirty="0">
                <a:solidFill>
                  <a:schemeClr val="accent5">
                    <a:lumMod val="7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92" name="TextBox 91"/>
            <p:cNvSpPr txBox="1"/>
            <p:nvPr/>
          </p:nvSpPr>
          <p:spPr>
            <a:xfrm>
              <a:off x="-25878" y="418749"/>
              <a:ext cx="2754270" cy="1166598"/>
            </a:xfrm>
            <a:prstGeom prst="rect">
              <a:avLst/>
            </a:prstGeom>
            <a:noFill/>
          </p:spPr>
          <p:txBody>
            <a:bodyPr wrap="square" rtlCol="0" anchor="ctr">
              <a:spAutoFit/>
            </a:bodyPr>
            <a:lstStyle/>
            <a:p>
              <a:pPr algn="r"/>
              <a:r>
                <a:rPr lang="en-IN" sz="1600" dirty="0">
                  <a:solidFill>
                    <a:schemeClr val="accent5">
                      <a:lumMod val="75000"/>
                    </a:schemeClr>
                  </a:solidFill>
                  <a:latin typeface="Segoe UI" panose="020B0502040204020203" pitchFamily="34" charset="0"/>
                  <a:ea typeface="Segoe UI" panose="020B0502040204020203" pitchFamily="34" charset="0"/>
                  <a:cs typeface="Segoe UI" panose="020B0502040204020203" pitchFamily="34" charset="0"/>
                </a:rPr>
                <a:t>Complete Automation of the bidding process enabled daily refreshes of the bid values incorporating feedback from previous day bids</a:t>
              </a:r>
            </a:p>
          </p:txBody>
        </p:sp>
      </p:grpSp>
      <p:pic>
        <p:nvPicPr>
          <p:cNvPr id="6" name="Picture 5">
            <a:extLst>
              <a:ext uri="{FF2B5EF4-FFF2-40B4-BE49-F238E27FC236}">
                <a16:creationId xmlns:a16="http://schemas.microsoft.com/office/drawing/2014/main" id="{BE97A04B-AAC9-44D2-853A-F4597C35F07E}"/>
              </a:ext>
            </a:extLst>
          </p:cNvPr>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189054" y="3429000"/>
            <a:ext cx="944880" cy="965421"/>
          </a:xfrm>
          <a:prstGeom prst="rect">
            <a:avLst/>
          </a:prstGeom>
        </p:spPr>
      </p:pic>
      <p:pic>
        <p:nvPicPr>
          <p:cNvPr id="9" name="Picture 8">
            <a:extLst>
              <a:ext uri="{FF2B5EF4-FFF2-40B4-BE49-F238E27FC236}">
                <a16:creationId xmlns:a16="http://schemas.microsoft.com/office/drawing/2014/main" id="{80525129-4EAE-4955-9722-A635E3D5A853}"/>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452149" y="3236052"/>
            <a:ext cx="1158369" cy="1158369"/>
          </a:xfrm>
          <a:prstGeom prst="rect">
            <a:avLst/>
          </a:prstGeom>
        </p:spPr>
      </p:pic>
      <p:sp>
        <p:nvSpPr>
          <p:cNvPr id="2" name="Title 1">
            <a:extLst>
              <a:ext uri="{FF2B5EF4-FFF2-40B4-BE49-F238E27FC236}">
                <a16:creationId xmlns:a16="http://schemas.microsoft.com/office/drawing/2014/main" id="{F748DB67-DE55-44E3-A9AF-223DE1794EFA}"/>
              </a:ext>
            </a:extLst>
          </p:cNvPr>
          <p:cNvSpPr>
            <a:spLocks noGrp="1"/>
          </p:cNvSpPr>
          <p:nvPr>
            <p:ph type="title"/>
          </p:nvPr>
        </p:nvSpPr>
        <p:spPr/>
        <p:txBody>
          <a:bodyPr/>
          <a:lstStyle/>
          <a:p>
            <a:r>
              <a:rPr lang="en-IN" dirty="0"/>
              <a:t>High impact on net revenue and bidding process</a:t>
            </a:r>
          </a:p>
        </p:txBody>
      </p:sp>
    </p:spTree>
    <p:extLst>
      <p:ext uri="{BB962C8B-B14F-4D97-AF65-F5344CB8AC3E}">
        <p14:creationId xmlns:p14="http://schemas.microsoft.com/office/powerpoint/2010/main" val="142405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2FCAD-73A5-4E83-BFC1-CFFC50BAB075}"/>
              </a:ext>
            </a:extLst>
          </p:cNvPr>
          <p:cNvSpPr>
            <a:spLocks noGrp="1"/>
          </p:cNvSpPr>
          <p:nvPr>
            <p:ph type="title"/>
          </p:nvPr>
        </p:nvSpPr>
        <p:spPr/>
        <p:txBody>
          <a:bodyPr/>
          <a:lstStyle/>
          <a:p>
            <a:r>
              <a:rPr lang="en-IN" dirty="0"/>
              <a:t>Snapshot of Select Projects </a:t>
            </a:r>
            <a:br>
              <a:rPr lang="en-IN" dirty="0"/>
            </a:br>
            <a:r>
              <a:rPr lang="en-IN" dirty="0"/>
              <a:t>Advanced Analytics</a:t>
            </a:r>
          </a:p>
        </p:txBody>
      </p:sp>
      <p:sp>
        <p:nvSpPr>
          <p:cNvPr id="4" name="Slide Number Placeholder 3">
            <a:extLst>
              <a:ext uri="{FF2B5EF4-FFF2-40B4-BE49-F238E27FC236}">
                <a16:creationId xmlns:a16="http://schemas.microsoft.com/office/drawing/2014/main" id="{099D1821-1175-423E-930D-AA3425CCEE70}"/>
              </a:ext>
            </a:extLst>
          </p:cNvPr>
          <p:cNvSpPr>
            <a:spLocks noGrp="1"/>
          </p:cNvSpPr>
          <p:nvPr>
            <p:ph type="sldNum" sz="quarter" idx="4294967295"/>
          </p:nvPr>
        </p:nvSpPr>
        <p:spPr>
          <a:xfrm>
            <a:off x="9448800" y="6356350"/>
            <a:ext cx="2743200" cy="365125"/>
          </a:xfrm>
        </p:spPr>
        <p:txBody>
          <a:bodyPr/>
          <a:lstStyle/>
          <a:p>
            <a:fld id="{70B2C2F8-CC18-47EA-B40B-1FF889930AA6}" type="slidenum">
              <a:rPr lang="en-US" smtClean="0">
                <a:solidFill>
                  <a:prstClr val="black">
                    <a:tint val="75000"/>
                  </a:prstClr>
                </a:solidFill>
              </a:rPr>
              <a:pPr/>
              <a:t>41</a:t>
            </a:fld>
            <a:endParaRPr lang="en-US" dirty="0">
              <a:solidFill>
                <a:prstClr val="black">
                  <a:tint val="75000"/>
                </a:prstClr>
              </a:solidFill>
            </a:endParaRPr>
          </a:p>
        </p:txBody>
      </p:sp>
      <p:pic>
        <p:nvPicPr>
          <p:cNvPr id="7" name="Picture 6">
            <a:extLst>
              <a:ext uri="{FF2B5EF4-FFF2-40B4-BE49-F238E27FC236}">
                <a16:creationId xmlns:a16="http://schemas.microsoft.com/office/drawing/2014/main" id="{7DE066A1-3659-4EDD-A018-1C07A43A41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8251" y="-16221"/>
            <a:ext cx="1127357" cy="797171"/>
          </a:xfrm>
          <a:prstGeom prst="rect">
            <a:avLst/>
          </a:prstGeom>
        </p:spPr>
      </p:pic>
    </p:spTree>
    <p:extLst>
      <p:ext uri="{BB962C8B-B14F-4D97-AF65-F5344CB8AC3E}">
        <p14:creationId xmlns:p14="http://schemas.microsoft.com/office/powerpoint/2010/main" val="584823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87F1C0-4E42-4228-9E74-481A8EBF31ED}"/>
              </a:ext>
            </a:extLst>
          </p:cNvPr>
          <p:cNvSpPr>
            <a:spLocks noGrp="1"/>
          </p:cNvSpPr>
          <p:nvPr>
            <p:ph type="title"/>
          </p:nvPr>
        </p:nvSpPr>
        <p:spPr/>
        <p:txBody>
          <a:bodyPr/>
          <a:lstStyle/>
          <a:p>
            <a:r>
              <a:rPr lang="en-IN" dirty="0"/>
              <a:t>Snapshot of select projects : Advanced Analytics</a:t>
            </a:r>
            <a:endParaRPr lang="en-US" dirty="0"/>
          </a:p>
        </p:txBody>
      </p:sp>
      <p:sp>
        <p:nvSpPr>
          <p:cNvPr id="2" name="Slide Number Placeholder 1">
            <a:extLst>
              <a:ext uri="{FF2B5EF4-FFF2-40B4-BE49-F238E27FC236}">
                <a16:creationId xmlns:a16="http://schemas.microsoft.com/office/drawing/2014/main" id="{A217C0BF-4D88-4027-B255-BFBD5B5C36EF}"/>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42</a:t>
            </a:fld>
            <a:endParaRPr lang="en-US" dirty="0">
              <a:solidFill>
                <a:prstClr val="black">
                  <a:tint val="75000"/>
                </a:prstClr>
              </a:solidFill>
            </a:endParaRPr>
          </a:p>
        </p:txBody>
      </p:sp>
      <p:sp>
        <p:nvSpPr>
          <p:cNvPr id="74" name="Rounded Rectangle 5">
            <a:extLst>
              <a:ext uri="{FF2B5EF4-FFF2-40B4-BE49-F238E27FC236}">
                <a16:creationId xmlns:a16="http://schemas.microsoft.com/office/drawing/2014/main" id="{DCBED93C-1DC4-4B96-94D7-A332D471FCD1}"/>
              </a:ext>
            </a:extLst>
          </p:cNvPr>
          <p:cNvSpPr/>
          <p:nvPr/>
        </p:nvSpPr>
        <p:spPr>
          <a:xfrm>
            <a:off x="537031" y="1448038"/>
            <a:ext cx="3516118" cy="4998672"/>
          </a:xfrm>
          <a:prstGeom prst="roundRect">
            <a:avLst>
              <a:gd name="adj" fmla="val 0"/>
            </a:avLst>
          </a:prstGeom>
          <a:solidFill>
            <a:srgbClr val="2D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gn="ct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gn="ct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gn="ct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gn="ct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76" name="Rounded Rectangle 9">
            <a:extLst>
              <a:ext uri="{FF2B5EF4-FFF2-40B4-BE49-F238E27FC236}">
                <a16:creationId xmlns:a16="http://schemas.microsoft.com/office/drawing/2014/main" id="{EA4F2C6F-AC96-4BC0-822D-3586A82937D1}"/>
              </a:ext>
            </a:extLst>
          </p:cNvPr>
          <p:cNvSpPr/>
          <p:nvPr/>
        </p:nvSpPr>
        <p:spPr>
          <a:xfrm>
            <a:off x="537031" y="1448038"/>
            <a:ext cx="3516118" cy="890649"/>
          </a:xfrm>
          <a:prstGeom prst="roundRect">
            <a:avLst>
              <a:gd name="adj" fmla="val 0"/>
            </a:avLst>
          </a:prstGeom>
          <a:solidFill>
            <a:srgbClr val="216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Segoe UI Semibold" panose="020B0702040204020203" pitchFamily="34" charset="0"/>
              <a:cs typeface="Segoe UI Light" panose="020B0502040204020203" pitchFamily="34" charset="0"/>
            </a:endParaRPr>
          </a:p>
          <a:p>
            <a:pPr algn="ctr"/>
            <a:endParaRPr lang="en-IN" b="1" dirty="0">
              <a:solidFill>
                <a:schemeClr val="bg1"/>
              </a:solidFill>
              <a:latin typeface="Segoe UI Semibold" panose="020B0702040204020203" pitchFamily="34" charset="0"/>
              <a:cs typeface="Segoe UI Light" panose="020B0502040204020203" pitchFamily="34" charset="0"/>
            </a:endParaRPr>
          </a:p>
          <a:p>
            <a:pPr algn="ctr"/>
            <a:endParaRPr lang="en-IN" b="1" dirty="0">
              <a:solidFill>
                <a:schemeClr val="bg1"/>
              </a:solidFill>
              <a:latin typeface="Segoe UI Semibold" panose="020B0702040204020203" pitchFamily="34" charset="0"/>
              <a:cs typeface="Segoe UI Light" panose="020B0502040204020203" pitchFamily="34" charset="0"/>
            </a:endParaRPr>
          </a:p>
        </p:txBody>
      </p:sp>
      <p:sp>
        <p:nvSpPr>
          <p:cNvPr id="88" name="Rounded Rectangle 9">
            <a:extLst>
              <a:ext uri="{FF2B5EF4-FFF2-40B4-BE49-F238E27FC236}">
                <a16:creationId xmlns:a16="http://schemas.microsoft.com/office/drawing/2014/main" id="{A7F4BBCF-908A-4062-82E7-DF93541A1BB1}"/>
              </a:ext>
            </a:extLst>
          </p:cNvPr>
          <p:cNvSpPr/>
          <p:nvPr/>
        </p:nvSpPr>
        <p:spPr>
          <a:xfrm>
            <a:off x="537030" y="5978362"/>
            <a:ext cx="3516118" cy="468348"/>
          </a:xfrm>
          <a:prstGeom prst="roundRect">
            <a:avLst>
              <a:gd name="adj" fmla="val 0"/>
            </a:avLst>
          </a:prstGeom>
          <a:solidFill>
            <a:srgbClr val="216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8286CAD-C955-4C4E-ABBC-496C5A4BF364}"/>
              </a:ext>
            </a:extLst>
          </p:cNvPr>
          <p:cNvSpPr txBox="1"/>
          <p:nvPr/>
        </p:nvSpPr>
        <p:spPr>
          <a:xfrm>
            <a:off x="240544" y="764216"/>
            <a:ext cx="11454701" cy="369332"/>
          </a:xfrm>
          <a:prstGeom prst="rect">
            <a:avLst/>
          </a:prstGeom>
          <a:noFill/>
        </p:spPr>
        <p:txBody>
          <a:bodyPr wrap="square" rtlCol="0">
            <a:spAutoFit/>
          </a:bodyPr>
          <a:lstStyle/>
          <a:p>
            <a:r>
              <a:rPr lang="en-IN" dirty="0">
                <a:solidFill>
                  <a:schemeClr val="tx2"/>
                </a:solidFill>
                <a:latin typeface="Segoe UI" panose="020B0502040204020203" pitchFamily="34" charset="0"/>
                <a:ea typeface="Segoe UI" panose="020B0502040204020203" pitchFamily="34" charset="0"/>
                <a:cs typeface="Segoe UI" panose="020B0502040204020203" pitchFamily="34" charset="0"/>
              </a:rPr>
              <a:t>Other client projects involving advanced analytical techniques</a:t>
            </a:r>
          </a:p>
        </p:txBody>
      </p:sp>
      <p:sp>
        <p:nvSpPr>
          <p:cNvPr id="15" name="Rounded Rectangle 5">
            <a:extLst>
              <a:ext uri="{FF2B5EF4-FFF2-40B4-BE49-F238E27FC236}">
                <a16:creationId xmlns:a16="http://schemas.microsoft.com/office/drawing/2014/main" id="{4F0F8BF6-578F-498D-835C-3315E06A5DA9}"/>
              </a:ext>
            </a:extLst>
          </p:cNvPr>
          <p:cNvSpPr/>
          <p:nvPr/>
        </p:nvSpPr>
        <p:spPr>
          <a:xfrm>
            <a:off x="4421131" y="1463329"/>
            <a:ext cx="3373042" cy="4983381"/>
          </a:xfrm>
          <a:prstGeom prst="roundRect">
            <a:avLst>
              <a:gd name="adj" fmla="val 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6" name="Rounded Rectangle 9">
            <a:extLst>
              <a:ext uri="{FF2B5EF4-FFF2-40B4-BE49-F238E27FC236}">
                <a16:creationId xmlns:a16="http://schemas.microsoft.com/office/drawing/2014/main" id="{F8B7F48E-F3C3-4547-846A-C93DB633CCC5}"/>
              </a:ext>
            </a:extLst>
          </p:cNvPr>
          <p:cNvSpPr/>
          <p:nvPr/>
        </p:nvSpPr>
        <p:spPr>
          <a:xfrm>
            <a:off x="4421132" y="1463329"/>
            <a:ext cx="3373041" cy="870532"/>
          </a:xfrm>
          <a:prstGeom prst="roundRect">
            <a:avLst>
              <a:gd name="adj" fmla="val 0"/>
            </a:avLst>
          </a:prstGeom>
          <a:solidFill>
            <a:srgbClr val="6E6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Segoe UI Semibold" panose="020B0702040204020203" pitchFamily="34" charset="0"/>
              <a:cs typeface="Segoe UI Light" panose="020B0502040204020203" pitchFamily="34" charset="0"/>
            </a:endParaRPr>
          </a:p>
          <a:p>
            <a:pPr algn="ctr"/>
            <a:endParaRPr lang="en-IN" b="1" dirty="0">
              <a:solidFill>
                <a:schemeClr val="bg1"/>
              </a:solidFill>
              <a:latin typeface="Segoe UI Semibold" panose="020B0702040204020203" pitchFamily="34" charset="0"/>
              <a:cs typeface="Segoe UI Light" panose="020B0502040204020203" pitchFamily="34" charset="0"/>
            </a:endParaRPr>
          </a:p>
          <a:p>
            <a:pPr algn="ctr"/>
            <a:endParaRPr lang="en-IN" b="1" dirty="0">
              <a:solidFill>
                <a:schemeClr val="bg1"/>
              </a:solidFill>
              <a:latin typeface="Segoe UI Semibold" panose="020B0702040204020203" pitchFamily="34" charset="0"/>
              <a:cs typeface="Segoe UI Light" panose="020B0502040204020203" pitchFamily="34" charset="0"/>
            </a:endParaRPr>
          </a:p>
        </p:txBody>
      </p:sp>
      <p:sp>
        <p:nvSpPr>
          <p:cNvPr id="17" name="Rounded Rectangle 9">
            <a:extLst>
              <a:ext uri="{FF2B5EF4-FFF2-40B4-BE49-F238E27FC236}">
                <a16:creationId xmlns:a16="http://schemas.microsoft.com/office/drawing/2014/main" id="{C15B53E0-6021-4779-98AF-3F0C609EBD25}"/>
              </a:ext>
            </a:extLst>
          </p:cNvPr>
          <p:cNvSpPr/>
          <p:nvPr/>
        </p:nvSpPr>
        <p:spPr>
          <a:xfrm>
            <a:off x="4421132" y="5978362"/>
            <a:ext cx="3373042" cy="468348"/>
          </a:xfrm>
          <a:prstGeom prst="roundRect">
            <a:avLst>
              <a:gd name="adj" fmla="val 0"/>
            </a:avLst>
          </a:prstGeom>
          <a:solidFill>
            <a:srgbClr val="6E6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4" name="TextBox 23">
            <a:extLst>
              <a:ext uri="{FF2B5EF4-FFF2-40B4-BE49-F238E27FC236}">
                <a16:creationId xmlns:a16="http://schemas.microsoft.com/office/drawing/2014/main" id="{B21EF721-F199-4448-808B-124377D1CB62}"/>
              </a:ext>
            </a:extLst>
          </p:cNvPr>
          <p:cNvSpPr txBox="1"/>
          <p:nvPr/>
        </p:nvSpPr>
        <p:spPr>
          <a:xfrm>
            <a:off x="537029" y="2333861"/>
            <a:ext cx="3492000" cy="3108543"/>
          </a:xfrm>
          <a:prstGeom prst="rect">
            <a:avLst/>
          </a:prstGeom>
          <a:noFill/>
        </p:spPr>
        <p:txBody>
          <a:bodyPr wrap="square" rtlCol="0">
            <a:spAutoFit/>
          </a:bodyPr>
          <a:lstStyle/>
          <a:p>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By utilizing the historical power consumption data of data centres and data around the customers of the client, LatentView was able to provide accurate power consumption forecasts which is key in making the “Hedge” successful</a:t>
            </a: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Regularized random forests  &amp; the “SVD + Univariate Forecasts” combined to improve forecast accuracy</a:t>
            </a:r>
          </a:p>
          <a:p>
            <a:pPr marL="171450" indent="-171450">
              <a:buFont typeface="Wingdings" panose="05000000000000000000" pitchFamily="2" charset="2"/>
              <a:buChar char="ü"/>
            </a:pP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Potential Savings between 1- 5 Million</a:t>
            </a:r>
          </a:p>
          <a:p>
            <a:pPr marL="171450" indent="-171450">
              <a:buFont typeface="Wingdings" panose="05000000000000000000" pitchFamily="2" charset="2"/>
              <a:buChar char="ü"/>
            </a:pP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3DF05412-E378-4A94-ADC7-34052DB0B060}"/>
              </a:ext>
            </a:extLst>
          </p:cNvPr>
          <p:cNvSpPr txBox="1"/>
          <p:nvPr/>
        </p:nvSpPr>
        <p:spPr>
          <a:xfrm>
            <a:off x="4406617" y="2362889"/>
            <a:ext cx="3492000" cy="2893100"/>
          </a:xfrm>
          <a:prstGeom prst="rect">
            <a:avLst/>
          </a:prstGeom>
          <a:noFill/>
        </p:spPr>
        <p:txBody>
          <a:bodyPr wrap="square" rtlCol="0">
            <a:spAutoFit/>
          </a:bodyPr>
          <a:lstStyle/>
          <a:p>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Utilized text analytics techniques to extract </a:t>
            </a:r>
            <a:r>
              <a:rPr lang="en-IN" sz="1400" dirty="0" err="1">
                <a:solidFill>
                  <a:schemeClr val="bg1"/>
                </a:solidFill>
                <a:latin typeface="Segoe UI" panose="020B0502040204020203" pitchFamily="34" charset="0"/>
                <a:ea typeface="Segoe UI" panose="020B0502040204020203" pitchFamily="34" charset="0"/>
                <a:cs typeface="Segoe UI" panose="020B0502040204020203" pitchFamily="34" charset="0"/>
              </a:rPr>
              <a:t>behavioral</a:t>
            </a: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 data which was combined with structured data like service logs to generate predictions on each SR turning critical</a:t>
            </a: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Early Warning System (EWS) with over 95% accuracy in predicting critical SRs </a:t>
            </a:r>
          </a:p>
          <a:p>
            <a:pPr marL="171450" indent="-171450">
              <a:buFont typeface="Wingdings" panose="05000000000000000000" pitchFamily="2" charset="2"/>
              <a:buChar char="ü"/>
            </a:pP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Saved the client $ 20 million per quarter </a:t>
            </a: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30" name="Rounded Rectangle 5">
            <a:extLst>
              <a:ext uri="{FF2B5EF4-FFF2-40B4-BE49-F238E27FC236}">
                <a16:creationId xmlns:a16="http://schemas.microsoft.com/office/drawing/2014/main" id="{F904743F-F1A6-4475-981D-878839F5A6CE}"/>
              </a:ext>
            </a:extLst>
          </p:cNvPr>
          <p:cNvSpPr/>
          <p:nvPr/>
        </p:nvSpPr>
        <p:spPr>
          <a:xfrm>
            <a:off x="8171762" y="1463329"/>
            <a:ext cx="3373042" cy="4983381"/>
          </a:xfrm>
          <a:prstGeom prst="roundRect">
            <a:avLst>
              <a:gd name="adj" fmla="val 0"/>
            </a:avLst>
          </a:prstGeom>
          <a:solidFill>
            <a:srgbClr val="345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31" name="Rounded Rectangle 9">
            <a:extLst>
              <a:ext uri="{FF2B5EF4-FFF2-40B4-BE49-F238E27FC236}">
                <a16:creationId xmlns:a16="http://schemas.microsoft.com/office/drawing/2014/main" id="{9DA72C45-E771-48A4-95BA-BDCF1315ADDA}"/>
              </a:ext>
            </a:extLst>
          </p:cNvPr>
          <p:cNvSpPr/>
          <p:nvPr/>
        </p:nvSpPr>
        <p:spPr>
          <a:xfrm>
            <a:off x="8171763" y="1463329"/>
            <a:ext cx="3373041" cy="870532"/>
          </a:xfrm>
          <a:prstGeom prst="roundRect">
            <a:avLst>
              <a:gd name="adj" fmla="val 0"/>
            </a:avLst>
          </a:prstGeom>
          <a:solidFill>
            <a:srgbClr val="324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Segoe UI Semibold" panose="020B0702040204020203" pitchFamily="34" charset="0"/>
              <a:cs typeface="Segoe UI Light" panose="020B0502040204020203" pitchFamily="34" charset="0"/>
            </a:endParaRPr>
          </a:p>
          <a:p>
            <a:pPr algn="ctr"/>
            <a:endParaRPr lang="en-IN" b="1" dirty="0">
              <a:solidFill>
                <a:schemeClr val="bg1"/>
              </a:solidFill>
              <a:latin typeface="Segoe UI Semibold" panose="020B0702040204020203" pitchFamily="34" charset="0"/>
              <a:cs typeface="Segoe UI Light" panose="020B0502040204020203" pitchFamily="34" charset="0"/>
            </a:endParaRPr>
          </a:p>
          <a:p>
            <a:pPr algn="ctr"/>
            <a:endParaRPr lang="en-IN" b="1" dirty="0">
              <a:solidFill>
                <a:schemeClr val="bg1"/>
              </a:solidFill>
              <a:latin typeface="Segoe UI Semibold" panose="020B0702040204020203" pitchFamily="34" charset="0"/>
              <a:cs typeface="Segoe UI Light" panose="020B0502040204020203" pitchFamily="34" charset="0"/>
            </a:endParaRPr>
          </a:p>
        </p:txBody>
      </p:sp>
      <p:sp>
        <p:nvSpPr>
          <p:cNvPr id="32" name="Rounded Rectangle 9">
            <a:extLst>
              <a:ext uri="{FF2B5EF4-FFF2-40B4-BE49-F238E27FC236}">
                <a16:creationId xmlns:a16="http://schemas.microsoft.com/office/drawing/2014/main" id="{ABF4BB5A-E489-4513-8246-4104366A57D4}"/>
              </a:ext>
            </a:extLst>
          </p:cNvPr>
          <p:cNvSpPr/>
          <p:nvPr/>
        </p:nvSpPr>
        <p:spPr>
          <a:xfrm>
            <a:off x="8171763" y="5978362"/>
            <a:ext cx="3373042" cy="468348"/>
          </a:xfrm>
          <a:prstGeom prst="roundRect">
            <a:avLst>
              <a:gd name="adj" fmla="val 0"/>
            </a:avLst>
          </a:prstGeom>
          <a:solidFill>
            <a:srgbClr val="2F35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33" name="TextBox 32">
            <a:extLst>
              <a:ext uri="{FF2B5EF4-FFF2-40B4-BE49-F238E27FC236}">
                <a16:creationId xmlns:a16="http://schemas.microsoft.com/office/drawing/2014/main" id="{8A173453-0B3A-42AD-8F08-956723321BB4}"/>
              </a:ext>
            </a:extLst>
          </p:cNvPr>
          <p:cNvSpPr txBox="1"/>
          <p:nvPr/>
        </p:nvSpPr>
        <p:spPr>
          <a:xfrm>
            <a:off x="8171762" y="2320020"/>
            <a:ext cx="3492000" cy="3323987"/>
          </a:xfrm>
          <a:prstGeom prst="rect">
            <a:avLst/>
          </a:prstGeom>
          <a:noFill/>
        </p:spPr>
        <p:txBody>
          <a:bodyPr wrap="square" rtlCol="0">
            <a:spAutoFit/>
          </a:bodyPr>
          <a:lstStyle/>
          <a:p>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Identified key factors influencing PTB sales using Bayesian models, prioritized markets based on customer propensity and provided a self-service scenario </a:t>
            </a:r>
            <a:r>
              <a:rPr lang="en-IN" sz="1400" dirty="0" err="1">
                <a:solidFill>
                  <a:schemeClr val="bg1"/>
                </a:solidFill>
                <a:latin typeface="Segoe UI" panose="020B0502040204020203" pitchFamily="34" charset="0"/>
                <a:ea typeface="Segoe UI" panose="020B0502040204020203" pitchFamily="34" charset="0"/>
                <a:cs typeface="Segoe UI" panose="020B0502040204020203" pitchFamily="34" charset="0"/>
              </a:rPr>
              <a:t>analyzer</a:t>
            </a: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 tool to optimize resource allocation</a:t>
            </a: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Go/No-Go decision timeline for new product launches was cut by half </a:t>
            </a:r>
          </a:p>
          <a:p>
            <a:pPr marL="171450" indent="-171450">
              <a:buFont typeface="Wingdings" panose="05000000000000000000" pitchFamily="2" charset="2"/>
              <a:buChar char="ü"/>
            </a:pP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‘Go’ decisions taken were far more resilient to market dynamics as it addressed the root causes</a:t>
            </a: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pic>
        <p:nvPicPr>
          <p:cNvPr id="21" name="Picture 6" descr="http://www.latentview.com/wp-content/uploads/2015/08/equinix.png">
            <a:extLst>
              <a:ext uri="{FF2B5EF4-FFF2-40B4-BE49-F238E27FC236}">
                <a16:creationId xmlns:a16="http://schemas.microsoft.com/office/drawing/2014/main" id="{E21B4BE4-635E-427D-AD45-6A48D1E668C8}"/>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46927" y="1578433"/>
            <a:ext cx="1303803" cy="629857"/>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34" descr="Image result for Philips logo transparent">
            <a:extLst>
              <a:ext uri="{FF2B5EF4-FFF2-40B4-BE49-F238E27FC236}">
                <a16:creationId xmlns:a16="http://schemas.microsoft.com/office/drawing/2014/main" id="{EADBB752-5B94-4902-B680-17A1F7BBAF7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179861" y="1804511"/>
            <a:ext cx="1356844" cy="249659"/>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38" descr="Image result for cisco logo transparent">
            <a:extLst>
              <a:ext uri="{FF2B5EF4-FFF2-40B4-BE49-F238E27FC236}">
                <a16:creationId xmlns:a16="http://schemas.microsoft.com/office/drawing/2014/main" id="{EA637877-8915-44C6-8D89-4F4DD13986E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82535" y="1568603"/>
            <a:ext cx="1170717" cy="689012"/>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4" descr="C:\Users\LATENTVIEW\AppData\Local\Microsoft\Windows\INetCache\IE\8FQB5IMH\1430954247[1].png">
            <a:hlinkClick r:id="rId5" action="ppaction://hlinksldjump"/>
            <a:extLst>
              <a:ext uri="{FF2B5EF4-FFF2-40B4-BE49-F238E27FC236}">
                <a16:creationId xmlns:a16="http://schemas.microsoft.com/office/drawing/2014/main" id="{619E1A9F-120C-4ABE-8270-FF66A1A38522}"/>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122129" y="6103950"/>
            <a:ext cx="274320" cy="274320"/>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4" descr="C:\Users\LATENTVIEW\AppData\Local\Microsoft\Windows\INetCache\IE\8FQB5IMH\1430954247[1].png">
            <a:hlinkClick r:id="rId7" action="ppaction://hlinksldjump"/>
            <a:extLst>
              <a:ext uri="{FF2B5EF4-FFF2-40B4-BE49-F238E27FC236}">
                <a16:creationId xmlns:a16="http://schemas.microsoft.com/office/drawing/2014/main" id="{FCBA3AAD-89AE-4EBC-BC91-3DE6DB7EDAF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020514" y="6089664"/>
            <a:ext cx="274320" cy="274320"/>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4" descr="C:\Users\LATENTVIEW\AppData\Local\Microsoft\Windows\INetCache\IE\8FQB5IMH\1430954247[1].png">
            <a:hlinkClick r:id="rId8" action="ppaction://hlinksldjump"/>
            <a:extLst>
              <a:ext uri="{FF2B5EF4-FFF2-40B4-BE49-F238E27FC236}">
                <a16:creationId xmlns:a16="http://schemas.microsoft.com/office/drawing/2014/main" id="{E4529B6E-421F-4BBC-AFAA-19567219FF5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802874" y="6118244"/>
            <a:ext cx="274320" cy="27432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5961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458E6C-9B0A-4A7C-B9DE-5D6C33DD92B4}"/>
              </a:ext>
            </a:extLst>
          </p:cNvPr>
          <p:cNvSpPr>
            <a:spLocks noGrp="1"/>
          </p:cNvSpPr>
          <p:nvPr>
            <p:ph type="title"/>
          </p:nvPr>
        </p:nvSpPr>
        <p:spPr/>
        <p:txBody>
          <a:bodyPr/>
          <a:lstStyle/>
          <a:p>
            <a:r>
              <a:rPr lang="en-IN" dirty="0"/>
              <a:t>Leveraging Unconventional Data for </a:t>
            </a:r>
            <a:br>
              <a:rPr lang="en-IN" dirty="0"/>
            </a:br>
            <a:r>
              <a:rPr lang="en-IN" dirty="0"/>
              <a:t>Business Insights</a:t>
            </a:r>
          </a:p>
        </p:txBody>
      </p:sp>
      <p:sp>
        <p:nvSpPr>
          <p:cNvPr id="4" name="Slide Number Placeholder 3">
            <a:extLst>
              <a:ext uri="{FF2B5EF4-FFF2-40B4-BE49-F238E27FC236}">
                <a16:creationId xmlns:a16="http://schemas.microsoft.com/office/drawing/2014/main" id="{099D1821-1175-423E-930D-AA3425CCEE70}"/>
              </a:ext>
            </a:extLst>
          </p:cNvPr>
          <p:cNvSpPr>
            <a:spLocks noGrp="1"/>
          </p:cNvSpPr>
          <p:nvPr>
            <p:ph type="sldNum" sz="quarter" idx="4294967295"/>
          </p:nvPr>
        </p:nvSpPr>
        <p:spPr>
          <a:xfrm>
            <a:off x="9448800" y="6356350"/>
            <a:ext cx="2743200" cy="365125"/>
          </a:xfrm>
        </p:spPr>
        <p:txBody>
          <a:bodyPr/>
          <a:lstStyle/>
          <a:p>
            <a:fld id="{70B2C2F8-CC18-47EA-B40B-1FF889930AA6}" type="slidenum">
              <a:rPr lang="en-US" smtClean="0">
                <a:solidFill>
                  <a:prstClr val="black">
                    <a:tint val="75000"/>
                  </a:prstClr>
                </a:solidFill>
              </a:rPr>
              <a:pPr/>
              <a:t>43</a:t>
            </a:fld>
            <a:endParaRPr lang="en-US" dirty="0">
              <a:solidFill>
                <a:prstClr val="black">
                  <a:tint val="75000"/>
                </a:prstClr>
              </a:solidFill>
            </a:endParaRPr>
          </a:p>
        </p:txBody>
      </p:sp>
      <p:pic>
        <p:nvPicPr>
          <p:cNvPr id="9" name="Picture 8">
            <a:extLst>
              <a:ext uri="{FF2B5EF4-FFF2-40B4-BE49-F238E27FC236}">
                <a16:creationId xmlns:a16="http://schemas.microsoft.com/office/drawing/2014/main" id="{9A3DF76A-EEB7-422D-BE16-F4CCD4C84D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28251" y="-16221"/>
            <a:ext cx="1127357" cy="797171"/>
          </a:xfrm>
          <a:prstGeom prst="rect">
            <a:avLst/>
          </a:prstGeom>
        </p:spPr>
      </p:pic>
    </p:spTree>
    <p:extLst>
      <p:ext uri="{BB962C8B-B14F-4D97-AF65-F5344CB8AC3E}">
        <p14:creationId xmlns:p14="http://schemas.microsoft.com/office/powerpoint/2010/main" val="548007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45D050-D224-4677-ABF0-AC4348F7E132}"/>
              </a:ext>
            </a:extLst>
          </p:cNvPr>
          <p:cNvSpPr>
            <a:spLocks noGrp="1"/>
          </p:cNvSpPr>
          <p:nvPr>
            <p:ph type="title"/>
          </p:nvPr>
        </p:nvSpPr>
        <p:spPr/>
        <p:txBody>
          <a:bodyPr/>
          <a:lstStyle/>
          <a:p>
            <a:r>
              <a:rPr lang="en-IN" dirty="0"/>
              <a:t>Leveraging Unconventional Data for Business Insights</a:t>
            </a:r>
          </a:p>
        </p:txBody>
      </p:sp>
      <p:sp>
        <p:nvSpPr>
          <p:cNvPr id="2" name="Slide Number Placeholder 1">
            <a:extLst>
              <a:ext uri="{FF2B5EF4-FFF2-40B4-BE49-F238E27FC236}">
                <a16:creationId xmlns:a16="http://schemas.microsoft.com/office/drawing/2014/main" id="{61C6A903-9E59-4E2B-B56D-07A11E96F6C9}"/>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44</a:t>
            </a:fld>
            <a:endParaRPr lang="en-US" dirty="0">
              <a:solidFill>
                <a:prstClr val="black">
                  <a:tint val="75000"/>
                </a:prstClr>
              </a:solidFill>
            </a:endParaRPr>
          </a:p>
        </p:txBody>
      </p:sp>
      <p:grpSp>
        <p:nvGrpSpPr>
          <p:cNvPr id="4" name="Group 3">
            <a:extLst>
              <a:ext uri="{FF2B5EF4-FFF2-40B4-BE49-F238E27FC236}">
                <a16:creationId xmlns:a16="http://schemas.microsoft.com/office/drawing/2014/main" id="{9BE54310-B22E-4DFF-BD70-627E9022A536}"/>
              </a:ext>
            </a:extLst>
          </p:cNvPr>
          <p:cNvGrpSpPr/>
          <p:nvPr/>
        </p:nvGrpSpPr>
        <p:grpSpPr>
          <a:xfrm>
            <a:off x="9124344" y="973402"/>
            <a:ext cx="2880000" cy="4911195"/>
            <a:chOff x="1017828" y="1438464"/>
            <a:chExt cx="1524400" cy="4911194"/>
          </a:xfrm>
          <a:solidFill>
            <a:schemeClr val="accent1">
              <a:lumMod val="40000"/>
              <a:lumOff val="60000"/>
            </a:schemeClr>
          </a:solidFill>
        </p:grpSpPr>
        <p:sp>
          <p:nvSpPr>
            <p:cNvPr id="5" name="Rectangle 4">
              <a:extLst>
                <a:ext uri="{FF2B5EF4-FFF2-40B4-BE49-F238E27FC236}">
                  <a16:creationId xmlns:a16="http://schemas.microsoft.com/office/drawing/2014/main" id="{6C6871E5-D985-4341-A7DF-5A4E4E7AAD0D}"/>
                </a:ext>
              </a:extLst>
            </p:cNvPr>
            <p:cNvSpPr/>
            <p:nvPr/>
          </p:nvSpPr>
          <p:spPr bwMode="auto">
            <a:xfrm>
              <a:off x="1017828" y="1438464"/>
              <a:ext cx="1524400" cy="632702"/>
            </a:xfrm>
            <a:prstGeom prst="rect">
              <a:avLst/>
            </a:prstGeom>
            <a:solidFill>
              <a:srgbClr val="2F3542"/>
            </a:solidFill>
            <a:ln w="12700">
              <a:noFill/>
              <a:round/>
              <a:headEnd/>
              <a:tailEnd/>
            </a:ln>
          </p:spPr>
          <p:txBody>
            <a:bodyPr rtlCol="0" anchor="ctr"/>
            <a:lstStyle/>
            <a:p>
              <a:pPr algn="ctr"/>
              <a:endParaRPr lang="en-IN" sz="1300" b="1" kern="0" cap="all" dirty="0">
                <a:solidFill>
                  <a:schemeClr val="bg1"/>
                </a:solidFill>
                <a:latin typeface="Segoe UI" panose="020B0502040204020203" pitchFamily="34" charset="0"/>
                <a:ea typeface="Segoe UI" panose="020B0502040204020203" pitchFamily="34" charset="0"/>
                <a:cs typeface="Segoe UI" panose="020B0502040204020203" pitchFamily="34" charset="0"/>
                <a:sym typeface="Arial"/>
                <a:rtl val="0"/>
              </a:endParaRPr>
            </a:p>
            <a:p>
              <a:pPr algn="ctr"/>
              <a:endParaRPr lang="en-IN" sz="1300" b="1" kern="0" cap="all" dirty="0">
                <a:solidFill>
                  <a:schemeClr val="bg1"/>
                </a:solidFill>
                <a:latin typeface="Segoe UI" panose="020B0502040204020203" pitchFamily="34" charset="0"/>
                <a:ea typeface="Segoe UI" panose="020B0502040204020203" pitchFamily="34" charset="0"/>
                <a:cs typeface="Segoe UI" panose="020B0502040204020203" pitchFamily="34" charset="0"/>
                <a:sym typeface="Arial"/>
                <a:rtl val="0"/>
              </a:endParaRPr>
            </a:p>
            <a:p>
              <a:pPr algn="ctr"/>
              <a:endParaRPr lang="en-IN" sz="1300" b="1" kern="0" cap="all" dirty="0">
                <a:solidFill>
                  <a:schemeClr val="bg1"/>
                </a:solidFill>
                <a:latin typeface="Segoe UI" panose="020B0502040204020203" pitchFamily="34" charset="0"/>
                <a:ea typeface="Segoe UI" panose="020B0502040204020203" pitchFamily="34" charset="0"/>
                <a:cs typeface="Segoe UI" panose="020B0502040204020203" pitchFamily="34" charset="0"/>
                <a:sym typeface="Arial"/>
                <a:rtl val="0"/>
              </a:endParaRPr>
            </a:p>
            <a:p>
              <a:pPr algn="ctr"/>
              <a:endParaRPr lang="en-IN" sz="1300" b="1" kern="0" cap="all" dirty="0">
                <a:solidFill>
                  <a:schemeClr val="bg1"/>
                </a:solidFill>
                <a:latin typeface="Segoe UI" panose="020B0502040204020203" pitchFamily="34" charset="0"/>
                <a:ea typeface="Segoe UI" panose="020B0502040204020203" pitchFamily="34" charset="0"/>
                <a:cs typeface="Segoe UI" panose="020B0502040204020203" pitchFamily="34" charset="0"/>
                <a:sym typeface="Arial"/>
                <a:rtl val="0"/>
              </a:endParaRPr>
            </a:p>
            <a:p>
              <a:pPr algn="ctr"/>
              <a:r>
                <a:rPr lang="en-IN" b="1" cap="all" dirty="0">
                  <a:solidFill>
                    <a:schemeClr val="bg1"/>
                  </a:solidFill>
                  <a:latin typeface="Segoe UI" panose="020B0502040204020203" pitchFamily="34" charset="0"/>
                  <a:ea typeface="Segoe UI" panose="020B0502040204020203" pitchFamily="34" charset="0"/>
                  <a:cs typeface="Segoe UI" panose="020B0502040204020203" pitchFamily="34" charset="0"/>
                </a:rPr>
                <a:t>INSIGHTS</a:t>
              </a:r>
              <a:endParaRPr lang="en-IN" b="1" kern="0" cap="all" dirty="0">
                <a:solidFill>
                  <a:schemeClr val="bg1"/>
                </a:solidFill>
                <a:latin typeface="Segoe UI" panose="020B0502040204020203" pitchFamily="34" charset="0"/>
                <a:ea typeface="Segoe UI" panose="020B0502040204020203" pitchFamily="34" charset="0"/>
                <a:cs typeface="Segoe UI" panose="020B0502040204020203" pitchFamily="34" charset="0"/>
                <a:sym typeface="Arial"/>
                <a:rtl val="0"/>
              </a:endParaRPr>
            </a:p>
            <a:p>
              <a:pPr algn="ctr"/>
              <a:endParaRPr lang="en-IN" sz="1300" b="1" kern="0" cap="all" dirty="0">
                <a:solidFill>
                  <a:schemeClr val="bg1"/>
                </a:solidFill>
                <a:latin typeface="Segoe UI" panose="020B0502040204020203" pitchFamily="34" charset="0"/>
                <a:ea typeface="Segoe UI" panose="020B0502040204020203" pitchFamily="34" charset="0"/>
                <a:cs typeface="Segoe UI" panose="020B0502040204020203" pitchFamily="34" charset="0"/>
                <a:sym typeface="Arial"/>
                <a:rtl val="0"/>
              </a:endParaRPr>
            </a:p>
            <a:p>
              <a:pPr algn="ctr"/>
              <a:endParaRPr lang="en-IN" sz="1300" b="1" kern="0" cap="all" dirty="0">
                <a:solidFill>
                  <a:schemeClr val="bg1"/>
                </a:solidFill>
                <a:latin typeface="Segoe UI" panose="020B0502040204020203" pitchFamily="34" charset="0"/>
                <a:ea typeface="Segoe UI" panose="020B0502040204020203" pitchFamily="34" charset="0"/>
                <a:cs typeface="Segoe UI" panose="020B0502040204020203" pitchFamily="34" charset="0"/>
                <a:sym typeface="Arial"/>
                <a:rtl val="0"/>
              </a:endParaRPr>
            </a:p>
            <a:p>
              <a:pPr algn="ctr"/>
              <a:endParaRPr lang="en-IN" sz="1300" b="1" kern="0" cap="all" dirty="0">
                <a:solidFill>
                  <a:schemeClr val="bg1"/>
                </a:solidFill>
                <a:latin typeface="Segoe UI" panose="020B0502040204020203" pitchFamily="34" charset="0"/>
                <a:ea typeface="Segoe UI" panose="020B0502040204020203" pitchFamily="34" charset="0"/>
                <a:cs typeface="Segoe UI" panose="020B0502040204020203" pitchFamily="34" charset="0"/>
                <a:sym typeface="Arial"/>
                <a:rtl val="0"/>
              </a:endParaRPr>
            </a:p>
            <a:p>
              <a:pPr algn="ctr"/>
              <a:endParaRPr lang="en-IN" sz="1300" b="1" kern="0" cap="all" dirty="0">
                <a:solidFill>
                  <a:schemeClr val="bg1"/>
                </a:solidFill>
                <a:latin typeface="Segoe UI" panose="020B0502040204020203" pitchFamily="34" charset="0"/>
                <a:ea typeface="Segoe UI" panose="020B0502040204020203" pitchFamily="34" charset="0"/>
                <a:cs typeface="Segoe UI" panose="020B0502040204020203" pitchFamily="34" charset="0"/>
                <a:sym typeface="Arial"/>
                <a:rtl val="0"/>
              </a:endParaRPr>
            </a:p>
          </p:txBody>
        </p:sp>
        <p:sp>
          <p:nvSpPr>
            <p:cNvPr id="6" name="Rectangle 5">
              <a:extLst>
                <a:ext uri="{FF2B5EF4-FFF2-40B4-BE49-F238E27FC236}">
                  <a16:creationId xmlns:a16="http://schemas.microsoft.com/office/drawing/2014/main" id="{AF83B3F0-57C0-416E-9FC7-D74A4D285BFA}"/>
                </a:ext>
              </a:extLst>
            </p:cNvPr>
            <p:cNvSpPr/>
            <p:nvPr/>
          </p:nvSpPr>
          <p:spPr bwMode="auto">
            <a:xfrm>
              <a:off x="1017828" y="2199659"/>
              <a:ext cx="1524400" cy="4149999"/>
            </a:xfrm>
            <a:prstGeom prst="rect">
              <a:avLst/>
            </a:prstGeom>
            <a:solidFill>
              <a:srgbClr val="2F3542"/>
            </a:solidFill>
            <a:ln w="12700">
              <a:noFill/>
              <a:round/>
              <a:headEnd/>
              <a:tailEnd/>
            </a:ln>
          </p:spPr>
          <p:txBody>
            <a:bodyPr rtlCol="0" anchor="ctr"/>
            <a:lstStyle/>
            <a:p>
              <a:pPr marL="171442" indent="-171442">
                <a:buFont typeface="Arial" panose="020B0604020202020204" pitchFamily="34" charset="0"/>
                <a:buChar char="•"/>
              </a:pPr>
              <a:r>
                <a:rPr lang="en-IN" sz="1200" b="1" dirty="0">
                  <a:solidFill>
                    <a:schemeClr val="bg1"/>
                  </a:solidFill>
                  <a:latin typeface="Segoe UI" panose="020B0502040204020203" pitchFamily="34" charset="0"/>
                  <a:ea typeface="Segoe UI" panose="020B0502040204020203" pitchFamily="34" charset="0"/>
                  <a:cs typeface="Segoe UI" panose="020B0502040204020203" pitchFamily="34" charset="0"/>
                </a:rPr>
                <a:t>Brand and competitive perception tracking through social text mining</a:t>
              </a:r>
            </a:p>
            <a:p>
              <a:pPr marL="171442" indent="-171442">
                <a:buFont typeface="Arial" panose="020B0604020202020204" pitchFamily="34" charset="0"/>
                <a:buChar char="•"/>
              </a:pPr>
              <a:endParaRPr lang="en-IN" sz="12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42" indent="-171442">
                <a:buFont typeface="Arial" panose="020B0604020202020204" pitchFamily="34" charset="0"/>
                <a:buChar char="•"/>
              </a:pPr>
              <a:endParaRPr lang="en-IN" sz="12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42" indent="-171442">
                <a:buFont typeface="Arial" panose="020B0604020202020204" pitchFamily="34" charset="0"/>
                <a:buChar char="•"/>
              </a:pPr>
              <a:r>
                <a:rPr lang="en-IN" sz="1200" b="1" dirty="0">
                  <a:solidFill>
                    <a:schemeClr val="bg1"/>
                  </a:solidFill>
                  <a:latin typeface="Segoe UI" panose="020B0502040204020203" pitchFamily="34" charset="0"/>
                  <a:ea typeface="Segoe UI" panose="020B0502040204020203" pitchFamily="34" charset="0"/>
                  <a:cs typeface="Segoe UI" panose="020B0502040204020203" pitchFamily="34" charset="0"/>
                </a:rPr>
                <a:t>Understanding of product usage by consumers leading to better product design and marketing</a:t>
              </a:r>
            </a:p>
            <a:p>
              <a:pPr marL="171442" indent="-171442">
                <a:buFont typeface="Arial" panose="020B0604020202020204" pitchFamily="34" charset="0"/>
                <a:buChar char="•"/>
              </a:pPr>
              <a:endParaRPr lang="en-IN" sz="12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42" indent="-171442">
                <a:buFont typeface="Arial" panose="020B0604020202020204" pitchFamily="34" charset="0"/>
                <a:buChar char="•"/>
              </a:pPr>
              <a:endParaRPr lang="en-IN" sz="12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42" indent="-171442">
                <a:buFont typeface="Arial" panose="020B0604020202020204" pitchFamily="34" charset="0"/>
                <a:buChar char="•"/>
              </a:pPr>
              <a:r>
                <a:rPr lang="en-IN" sz="1200" b="1" dirty="0">
                  <a:solidFill>
                    <a:schemeClr val="bg1"/>
                  </a:solidFill>
                  <a:latin typeface="Segoe UI" panose="020B0502040204020203" pitchFamily="34" charset="0"/>
                  <a:ea typeface="Segoe UI" panose="020B0502040204020203" pitchFamily="34" charset="0"/>
                  <a:cs typeface="Segoe UI" panose="020B0502040204020203" pitchFamily="34" charset="0"/>
                </a:rPr>
                <a:t>Voice of consumer analysis of community, customer service and social conversations providing insights into emerging trends</a:t>
              </a:r>
            </a:p>
            <a:p>
              <a:pPr marL="171442" indent="-171442">
                <a:buFont typeface="Arial" panose="020B0604020202020204" pitchFamily="34" charset="0"/>
                <a:buChar char="•"/>
              </a:pPr>
              <a:endParaRPr lang="en-IN" sz="12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42" indent="-171442">
                <a:buFont typeface="Arial" panose="020B0604020202020204" pitchFamily="34" charset="0"/>
                <a:buChar char="•"/>
              </a:pPr>
              <a:endParaRPr lang="en-IN" sz="12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42" indent="-171442">
                <a:buFont typeface="Arial" panose="020B0604020202020204" pitchFamily="34" charset="0"/>
                <a:buChar char="•"/>
              </a:pPr>
              <a:r>
                <a:rPr lang="en-IN" sz="1200" b="1" dirty="0">
                  <a:solidFill>
                    <a:schemeClr val="bg1"/>
                  </a:solidFill>
                  <a:latin typeface="Segoe UI" panose="020B0502040204020203" pitchFamily="34" charset="0"/>
                  <a:ea typeface="Segoe UI" panose="020B0502040204020203" pitchFamily="34" charset="0"/>
                  <a:cs typeface="Segoe UI" panose="020B0502040204020203" pitchFamily="34" charset="0"/>
                </a:rPr>
                <a:t>Contextual analysis of community and social conversations providing insights into functional and emotional needs of the consumers</a:t>
              </a:r>
            </a:p>
            <a:p>
              <a:pPr marL="171442" indent="-171442">
                <a:buFont typeface="Arial" panose="020B0604020202020204" pitchFamily="34" charset="0"/>
                <a:buChar char="•"/>
              </a:pPr>
              <a:endParaRPr lang="en-IN" sz="12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7" name="Group 6">
            <a:extLst>
              <a:ext uri="{FF2B5EF4-FFF2-40B4-BE49-F238E27FC236}">
                <a16:creationId xmlns:a16="http://schemas.microsoft.com/office/drawing/2014/main" id="{A8B00976-CBA8-4F93-88E8-509CF7125DC1}"/>
              </a:ext>
            </a:extLst>
          </p:cNvPr>
          <p:cNvGrpSpPr/>
          <p:nvPr/>
        </p:nvGrpSpPr>
        <p:grpSpPr>
          <a:xfrm>
            <a:off x="5825508" y="973402"/>
            <a:ext cx="3132000" cy="4911195"/>
            <a:chOff x="5611902" y="1700213"/>
            <a:chExt cx="3131999" cy="4019101"/>
          </a:xfrm>
        </p:grpSpPr>
        <p:sp>
          <p:nvSpPr>
            <p:cNvPr id="8" name="Rectangle 7">
              <a:extLst>
                <a:ext uri="{FF2B5EF4-FFF2-40B4-BE49-F238E27FC236}">
                  <a16:creationId xmlns:a16="http://schemas.microsoft.com/office/drawing/2014/main" id="{985842F8-4B27-415C-B6F9-9AC66132DFDC}"/>
                </a:ext>
              </a:extLst>
            </p:cNvPr>
            <p:cNvSpPr/>
            <p:nvPr/>
          </p:nvSpPr>
          <p:spPr bwMode="auto">
            <a:xfrm>
              <a:off x="5721102" y="2165510"/>
              <a:ext cx="2951999" cy="648137"/>
            </a:xfrm>
            <a:prstGeom prst="rect">
              <a:avLst/>
            </a:prstGeom>
            <a:solidFill>
              <a:srgbClr val="2D8383"/>
            </a:solidFill>
            <a:ln w="12700">
              <a:noFill/>
              <a:round/>
              <a:headEnd/>
              <a:tailEnd/>
            </a:ln>
          </p:spPr>
          <p:txBody>
            <a:bodyPr rtlCol="0" anchor="ctr"/>
            <a:lstStyle/>
            <a:p>
              <a:pPr marL="285737" indent="-285737">
                <a:buFont typeface="Wingdings" panose="05000000000000000000" pitchFamily="2" charset="2"/>
                <a:buChar char="Ø"/>
              </a:pPr>
              <a:r>
                <a:rPr lang="en-IN" b="1" dirty="0">
                  <a:solidFill>
                    <a:schemeClr val="bg1"/>
                  </a:solidFill>
                  <a:latin typeface="Segoe UI" panose="020B0502040204020203" pitchFamily="34" charset="0"/>
                  <a:ea typeface="Segoe UI" panose="020B0502040204020203" pitchFamily="34" charset="0"/>
                  <a:cs typeface="Segoe UI" panose="020B0502040204020203" pitchFamily="34" charset="0"/>
                </a:rPr>
                <a:t>Faster</a:t>
              </a:r>
            </a:p>
            <a:p>
              <a:r>
                <a:rPr lang="en-IN" sz="1200" dirty="0">
                  <a:solidFill>
                    <a:schemeClr val="bg1"/>
                  </a:solidFill>
                  <a:latin typeface="Segoe UI" panose="020B0502040204020203" pitchFamily="34" charset="0"/>
                  <a:ea typeface="Segoe UI" panose="020B0502040204020203" pitchFamily="34" charset="0"/>
                  <a:cs typeface="Segoe UI" panose="020B0502040204020203" pitchFamily="34" charset="0"/>
                </a:rPr>
                <a:t>Less time lag between activation and insight generation</a:t>
              </a:r>
            </a:p>
          </p:txBody>
        </p:sp>
        <p:sp>
          <p:nvSpPr>
            <p:cNvPr id="9" name="TextBox 8">
              <a:extLst>
                <a:ext uri="{FF2B5EF4-FFF2-40B4-BE49-F238E27FC236}">
                  <a16:creationId xmlns:a16="http://schemas.microsoft.com/office/drawing/2014/main" id="{14EE8823-0BEC-41E9-B30E-01F70D39FE31}"/>
                </a:ext>
              </a:extLst>
            </p:cNvPr>
            <p:cNvSpPr txBox="1"/>
            <p:nvPr/>
          </p:nvSpPr>
          <p:spPr>
            <a:xfrm>
              <a:off x="5626253" y="1751179"/>
              <a:ext cx="3073872" cy="478554"/>
            </a:xfrm>
            <a:prstGeom prst="rect">
              <a:avLst/>
            </a:prstGeom>
            <a:noFill/>
          </p:spPr>
          <p:txBody>
            <a:bodyPr wrap="square" rtlCol="0">
              <a:spAutoFit/>
            </a:bodyPr>
            <a:lstStyle/>
            <a:p>
              <a:r>
                <a:rPr lang="en-IN" sz="1600" b="1" dirty="0">
                  <a:solidFill>
                    <a:prstClr val="black"/>
                  </a:solidFill>
                  <a:latin typeface="Segoe UI" panose="020B0502040204020203" pitchFamily="34" charset="0"/>
                  <a:ea typeface="Segoe UI" panose="020B0502040204020203" pitchFamily="34" charset="0"/>
                  <a:cs typeface="Segoe UI" panose="020B0502040204020203" pitchFamily="34" charset="0"/>
                </a:rPr>
                <a:t>Significance of combining data sources</a:t>
              </a:r>
            </a:p>
          </p:txBody>
        </p:sp>
        <p:sp>
          <p:nvSpPr>
            <p:cNvPr id="10" name="Rounded Rectangle 38">
              <a:extLst>
                <a:ext uri="{FF2B5EF4-FFF2-40B4-BE49-F238E27FC236}">
                  <a16:creationId xmlns:a16="http://schemas.microsoft.com/office/drawing/2014/main" id="{59AEA1CF-83F9-402A-9533-00E8BB4161CA}"/>
                </a:ext>
              </a:extLst>
            </p:cNvPr>
            <p:cNvSpPr/>
            <p:nvPr/>
          </p:nvSpPr>
          <p:spPr bwMode="auto">
            <a:xfrm>
              <a:off x="5611902" y="1700213"/>
              <a:ext cx="3131999" cy="4019101"/>
            </a:xfrm>
            <a:prstGeom prst="roundRect">
              <a:avLst>
                <a:gd name="adj" fmla="val 0"/>
              </a:avLst>
            </a:prstGeom>
            <a:noFill/>
            <a:ln w="12700">
              <a:solidFill>
                <a:srgbClr val="F8F8F8">
                  <a:lumMod val="50000"/>
                </a:srgbClr>
              </a:solidFill>
              <a:prstDash val="lgDashDot"/>
              <a:round/>
              <a:headEnd/>
              <a:tailEnd/>
            </a:ln>
          </p:spPr>
          <p:txBody>
            <a:bodyPr rtlCol="0" anchor="ctr"/>
            <a:lstStyle/>
            <a:p>
              <a:pPr algn="ctr" defTabSz="914354">
                <a:defRPr/>
              </a:pPr>
              <a:endParaRPr lang="en-US" dirty="0">
                <a:solidFill>
                  <a:prstClr val="black"/>
                </a:solidFill>
                <a:latin typeface="Calibri"/>
              </a:endParaRPr>
            </a:p>
          </p:txBody>
        </p:sp>
        <p:sp>
          <p:nvSpPr>
            <p:cNvPr id="11" name="Rectangle 10">
              <a:extLst>
                <a:ext uri="{FF2B5EF4-FFF2-40B4-BE49-F238E27FC236}">
                  <a16:creationId xmlns:a16="http://schemas.microsoft.com/office/drawing/2014/main" id="{3F8BC6D5-87C0-4DA0-B378-EB01CF57F288}"/>
                </a:ext>
              </a:extLst>
            </p:cNvPr>
            <p:cNvSpPr/>
            <p:nvPr/>
          </p:nvSpPr>
          <p:spPr bwMode="auto">
            <a:xfrm>
              <a:off x="5711676" y="2865443"/>
              <a:ext cx="2951999" cy="648137"/>
            </a:xfrm>
            <a:prstGeom prst="rect">
              <a:avLst/>
            </a:prstGeom>
            <a:solidFill>
              <a:srgbClr val="2D8383"/>
            </a:solidFill>
            <a:ln w="12700">
              <a:noFill/>
              <a:round/>
              <a:headEnd/>
              <a:tailEnd/>
            </a:ln>
          </p:spPr>
          <p:txBody>
            <a:bodyPr rtlCol="0" anchor="ctr"/>
            <a:lstStyle/>
            <a:p>
              <a:pPr marL="285737" indent="-285737">
                <a:buFont typeface="Wingdings" panose="05000000000000000000" pitchFamily="2" charset="2"/>
                <a:buChar char="Ø"/>
              </a:pPr>
              <a:r>
                <a:rPr lang="en-IN" b="1" dirty="0">
                  <a:solidFill>
                    <a:schemeClr val="bg1"/>
                  </a:solidFill>
                  <a:latin typeface="Segoe UI" panose="020B0502040204020203" pitchFamily="34" charset="0"/>
                  <a:ea typeface="Segoe UI" panose="020B0502040204020203" pitchFamily="34" charset="0"/>
                  <a:cs typeface="Segoe UI" panose="020B0502040204020203" pitchFamily="34" charset="0"/>
                </a:rPr>
                <a:t>Cost Effective</a:t>
              </a:r>
            </a:p>
            <a:p>
              <a:r>
                <a:rPr lang="en-IN" sz="1200" dirty="0">
                  <a:solidFill>
                    <a:schemeClr val="bg1"/>
                  </a:solidFill>
                  <a:latin typeface="Segoe UI" panose="020B0502040204020203" pitchFamily="34" charset="0"/>
                  <a:ea typeface="Segoe UI" panose="020B0502040204020203" pitchFamily="34" charset="0"/>
                  <a:cs typeface="Segoe UI" panose="020B0502040204020203" pitchFamily="34" charset="0"/>
                </a:rPr>
                <a:t>Customer feedback data &amp; social data are easy to obtain and help in cost reduction</a:t>
              </a:r>
            </a:p>
          </p:txBody>
        </p:sp>
        <p:sp>
          <p:nvSpPr>
            <p:cNvPr id="12" name="Rectangle 11">
              <a:extLst>
                <a:ext uri="{FF2B5EF4-FFF2-40B4-BE49-F238E27FC236}">
                  <a16:creationId xmlns:a16="http://schemas.microsoft.com/office/drawing/2014/main" id="{02C5170C-6090-4A75-A8B4-B132591DD0AD}"/>
                </a:ext>
              </a:extLst>
            </p:cNvPr>
            <p:cNvSpPr/>
            <p:nvPr/>
          </p:nvSpPr>
          <p:spPr bwMode="auto">
            <a:xfrm>
              <a:off x="5721102" y="3565377"/>
              <a:ext cx="2951999" cy="648137"/>
            </a:xfrm>
            <a:prstGeom prst="rect">
              <a:avLst/>
            </a:prstGeom>
            <a:solidFill>
              <a:srgbClr val="2D8383"/>
            </a:solidFill>
            <a:ln w="12700">
              <a:noFill/>
              <a:round/>
              <a:headEnd/>
              <a:tailEnd/>
            </a:ln>
          </p:spPr>
          <p:txBody>
            <a:bodyPr rtlCol="0" anchor="ctr"/>
            <a:lstStyle/>
            <a:p>
              <a:pPr marL="285737" indent="-285737">
                <a:buFont typeface="Wingdings" panose="05000000000000000000" pitchFamily="2" charset="2"/>
                <a:buChar char="Ø"/>
              </a:pPr>
              <a:r>
                <a:rPr lang="en-IN" b="1" dirty="0">
                  <a:solidFill>
                    <a:schemeClr val="bg1"/>
                  </a:solidFill>
                  <a:latin typeface="Segoe UI" panose="020B0502040204020203" pitchFamily="34" charset="0"/>
                  <a:ea typeface="Segoe UI" panose="020B0502040204020203" pitchFamily="34" charset="0"/>
                  <a:cs typeface="Segoe UI" panose="020B0502040204020203" pitchFamily="34" charset="0"/>
                </a:rPr>
                <a:t>Granular</a:t>
              </a:r>
            </a:p>
            <a:p>
              <a:r>
                <a:rPr lang="en-IN" sz="1200" dirty="0">
                  <a:solidFill>
                    <a:schemeClr val="bg1"/>
                  </a:solidFill>
                  <a:latin typeface="Segoe UI" panose="020B0502040204020203" pitchFamily="34" charset="0"/>
                  <a:ea typeface="Segoe UI" panose="020B0502040204020203" pitchFamily="34" charset="0"/>
                  <a:cs typeface="Segoe UI" panose="020B0502040204020203" pitchFamily="34" charset="0"/>
                </a:rPr>
                <a:t>In-depth understanding of customer behaviour &amp; preferences</a:t>
              </a:r>
            </a:p>
          </p:txBody>
        </p:sp>
        <p:sp>
          <p:nvSpPr>
            <p:cNvPr id="13" name="Rectangle 12">
              <a:extLst>
                <a:ext uri="{FF2B5EF4-FFF2-40B4-BE49-F238E27FC236}">
                  <a16:creationId xmlns:a16="http://schemas.microsoft.com/office/drawing/2014/main" id="{818D2A12-6126-419D-A0A8-0C52F3AEB04F}"/>
                </a:ext>
              </a:extLst>
            </p:cNvPr>
            <p:cNvSpPr/>
            <p:nvPr/>
          </p:nvSpPr>
          <p:spPr bwMode="auto">
            <a:xfrm>
              <a:off x="5721102" y="4265311"/>
              <a:ext cx="2951999" cy="648137"/>
            </a:xfrm>
            <a:prstGeom prst="rect">
              <a:avLst/>
            </a:prstGeom>
            <a:solidFill>
              <a:srgbClr val="2D8383"/>
            </a:solidFill>
            <a:ln w="12700">
              <a:noFill/>
              <a:round/>
              <a:headEnd/>
              <a:tailEnd/>
            </a:ln>
          </p:spPr>
          <p:txBody>
            <a:bodyPr rtlCol="0" anchor="ctr"/>
            <a:lstStyle/>
            <a:p>
              <a:pPr marL="285737" indent="-285737">
                <a:buFont typeface="Wingdings" panose="05000000000000000000" pitchFamily="2" charset="2"/>
                <a:buChar char="Ø"/>
              </a:pPr>
              <a:r>
                <a:rPr lang="en-IN" b="1" dirty="0">
                  <a:solidFill>
                    <a:schemeClr val="bg1"/>
                  </a:solidFill>
                  <a:latin typeface="Segoe UI" panose="020B0502040204020203" pitchFamily="34" charset="0"/>
                  <a:ea typeface="Segoe UI" panose="020B0502040204020203" pitchFamily="34" charset="0"/>
                  <a:cs typeface="Segoe UI" panose="020B0502040204020203" pitchFamily="34" charset="0"/>
                </a:rPr>
                <a:t>Quantum</a:t>
              </a:r>
            </a:p>
            <a:p>
              <a:r>
                <a:rPr lang="en-IN" sz="1200" dirty="0">
                  <a:solidFill>
                    <a:schemeClr val="bg1"/>
                  </a:solidFill>
                  <a:latin typeface="Segoe UI" panose="020B0502040204020203" pitchFamily="34" charset="0"/>
                  <a:ea typeface="Segoe UI" panose="020B0502040204020203" pitchFamily="34" charset="0"/>
                  <a:cs typeface="Segoe UI" panose="020B0502040204020203" pitchFamily="34" charset="0"/>
                </a:rPr>
                <a:t>Large number of data points are available</a:t>
              </a:r>
            </a:p>
          </p:txBody>
        </p:sp>
        <p:sp>
          <p:nvSpPr>
            <p:cNvPr id="14" name="Rectangle 13">
              <a:extLst>
                <a:ext uri="{FF2B5EF4-FFF2-40B4-BE49-F238E27FC236}">
                  <a16:creationId xmlns:a16="http://schemas.microsoft.com/office/drawing/2014/main" id="{6CE438CC-02B7-4B53-8051-82D88CD3F359}"/>
                </a:ext>
              </a:extLst>
            </p:cNvPr>
            <p:cNvSpPr/>
            <p:nvPr/>
          </p:nvSpPr>
          <p:spPr bwMode="auto">
            <a:xfrm>
              <a:off x="5748126" y="4965244"/>
              <a:ext cx="2951999" cy="648137"/>
            </a:xfrm>
            <a:prstGeom prst="rect">
              <a:avLst/>
            </a:prstGeom>
            <a:solidFill>
              <a:srgbClr val="2D8383"/>
            </a:solidFill>
            <a:ln w="12700">
              <a:noFill/>
              <a:round/>
              <a:headEnd/>
              <a:tailEnd/>
            </a:ln>
          </p:spPr>
          <p:txBody>
            <a:bodyPr rtlCol="0" anchor="ctr"/>
            <a:lstStyle/>
            <a:p>
              <a:pPr marL="285737" indent="-285737">
                <a:buFont typeface="Wingdings" panose="05000000000000000000" pitchFamily="2" charset="2"/>
                <a:buChar char="Ø"/>
              </a:pPr>
              <a:r>
                <a:rPr lang="en-IN" b="1" dirty="0">
                  <a:solidFill>
                    <a:schemeClr val="bg1"/>
                  </a:solidFill>
                  <a:latin typeface="Segoe UI" panose="020B0502040204020203" pitchFamily="34" charset="0"/>
                  <a:ea typeface="Segoe UI" panose="020B0502040204020203" pitchFamily="34" charset="0"/>
                  <a:cs typeface="Segoe UI" panose="020B0502040204020203" pitchFamily="34" charset="0"/>
                </a:rPr>
                <a:t>Natural</a:t>
              </a:r>
            </a:p>
            <a:p>
              <a:r>
                <a:rPr lang="en-IN" sz="1200" dirty="0">
                  <a:solidFill>
                    <a:schemeClr val="bg1"/>
                  </a:solidFill>
                  <a:latin typeface="Segoe UI" panose="020B0502040204020203" pitchFamily="34" charset="0"/>
                  <a:ea typeface="Segoe UI" panose="020B0502040204020203" pitchFamily="34" charset="0"/>
                  <a:cs typeface="Segoe UI" panose="020B0502040204020203" pitchFamily="34" charset="0"/>
                </a:rPr>
                <a:t>Listen to large number of unsolicited responses; no boundaries</a:t>
              </a:r>
            </a:p>
          </p:txBody>
        </p:sp>
      </p:grpSp>
      <p:pic>
        <p:nvPicPr>
          <p:cNvPr id="15" name="Picture 14">
            <a:extLst>
              <a:ext uri="{FF2B5EF4-FFF2-40B4-BE49-F238E27FC236}">
                <a16:creationId xmlns:a16="http://schemas.microsoft.com/office/drawing/2014/main" id="{D6403D5C-E730-4744-844B-2BDFB0364707}"/>
              </a:ext>
            </a:extLst>
          </p:cNvPr>
          <p:cNvPicPr>
            <a:picLocks noChangeAspect="1"/>
          </p:cNvPicPr>
          <p:nvPr/>
        </p:nvPicPr>
        <p:blipFill>
          <a:blip r:embed="rId2"/>
          <a:stretch>
            <a:fillRect/>
          </a:stretch>
        </p:blipFill>
        <p:spPr>
          <a:xfrm>
            <a:off x="125442" y="1210992"/>
            <a:ext cx="6355392" cy="4200946"/>
          </a:xfrm>
          <a:prstGeom prst="rect">
            <a:avLst/>
          </a:prstGeom>
        </p:spPr>
      </p:pic>
    </p:spTree>
    <p:extLst>
      <p:ext uri="{BB962C8B-B14F-4D97-AF65-F5344CB8AC3E}">
        <p14:creationId xmlns:p14="http://schemas.microsoft.com/office/powerpoint/2010/main" val="178625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0366F-BFA0-408A-8D93-93D281FF5CF5}"/>
              </a:ext>
            </a:extLst>
          </p:cNvPr>
          <p:cNvSpPr>
            <a:spLocks noGrp="1"/>
          </p:cNvSpPr>
          <p:nvPr>
            <p:ph type="title"/>
          </p:nvPr>
        </p:nvSpPr>
        <p:spPr/>
        <p:txBody>
          <a:bodyPr/>
          <a:lstStyle/>
          <a:p>
            <a:r>
              <a:rPr lang="en-IN" dirty="0"/>
              <a:t>Case Study in Detail: </a:t>
            </a:r>
            <a:br>
              <a:rPr lang="en-IN" dirty="0"/>
            </a:br>
            <a:r>
              <a:rPr lang="en-IN" dirty="0"/>
              <a:t>Whirlpool Innovation Radar</a:t>
            </a:r>
          </a:p>
        </p:txBody>
      </p:sp>
      <p:pic>
        <p:nvPicPr>
          <p:cNvPr id="9" name="Picture 8">
            <a:extLst>
              <a:ext uri="{FF2B5EF4-FFF2-40B4-BE49-F238E27FC236}">
                <a16:creationId xmlns:a16="http://schemas.microsoft.com/office/drawing/2014/main" id="{8F43A610-D2A1-4743-A52B-C2D708A676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8251" y="-16221"/>
            <a:ext cx="1127357" cy="797171"/>
          </a:xfrm>
          <a:prstGeom prst="rect">
            <a:avLst/>
          </a:prstGeom>
        </p:spPr>
      </p:pic>
    </p:spTree>
    <p:extLst>
      <p:ext uri="{BB962C8B-B14F-4D97-AF65-F5344CB8AC3E}">
        <p14:creationId xmlns:p14="http://schemas.microsoft.com/office/powerpoint/2010/main" val="40748790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1303" y="972772"/>
            <a:ext cx="11016797" cy="56850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7" name="Straight Connector 6"/>
          <p:cNvCxnSpPr/>
          <p:nvPr/>
        </p:nvCxnSpPr>
        <p:spPr>
          <a:xfrm>
            <a:off x="6079259" y="1108438"/>
            <a:ext cx="0" cy="5314734"/>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6495549" y="1346868"/>
            <a:ext cx="1080000" cy="1080000"/>
          </a:xfrm>
          <a:prstGeom prst="ellipse">
            <a:avLst/>
          </a:prstGeom>
          <a:noFill/>
          <a:ln>
            <a:solidFill>
              <a:srgbClr val="4472C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160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Oval 8"/>
          <p:cNvSpPr/>
          <p:nvPr/>
        </p:nvSpPr>
        <p:spPr>
          <a:xfrm>
            <a:off x="738619" y="3154971"/>
            <a:ext cx="1080000" cy="1080000"/>
          </a:xfrm>
          <a:prstGeom prst="ellipse">
            <a:avLst/>
          </a:prstGeom>
          <a:noFill/>
          <a:ln>
            <a:solidFill>
              <a:srgbClr val="4472C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160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pic>
        <p:nvPicPr>
          <p:cNvPr id="10" name="Picture 9"/>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t="9020" b="26471"/>
          <a:stretch/>
        </p:blipFill>
        <p:spPr>
          <a:xfrm>
            <a:off x="6614524" y="1723997"/>
            <a:ext cx="828000" cy="534141"/>
          </a:xfrm>
          <a:prstGeom prst="rect">
            <a:avLst/>
          </a:prstGeom>
        </p:spPr>
      </p:pic>
      <p:pic>
        <p:nvPicPr>
          <p:cNvPr id="11" name="Picture 10"/>
          <p:cNvPicPr>
            <a:picLocks noChangeAspect="1"/>
          </p:cNvPicPr>
          <p:nvPr/>
        </p:nvPicPr>
        <p:blipFill rotWithShape="1">
          <a:blip r:embed="rId4" cstate="print">
            <a:biLevel thresh="25000"/>
            <a:extLst>
              <a:ext uri="{28A0092B-C50C-407E-A947-70E740481C1C}">
                <a14:useLocalDpi xmlns:a14="http://schemas.microsoft.com/office/drawing/2010/main" val="0"/>
              </a:ext>
            </a:extLst>
          </a:blip>
          <a:srcRect t="14705" b="27059"/>
          <a:stretch/>
        </p:blipFill>
        <p:spPr>
          <a:xfrm>
            <a:off x="6602590" y="1438387"/>
            <a:ext cx="828000" cy="482191"/>
          </a:xfrm>
          <a:prstGeom prst="rect">
            <a:avLst/>
          </a:prstGeom>
        </p:spPr>
      </p:pic>
      <p:pic>
        <p:nvPicPr>
          <p:cNvPr id="13" name="Picture 12"/>
          <p:cNvPicPr>
            <a:picLocks noChangeAspect="1"/>
          </p:cNvPicPr>
          <p:nvPr/>
        </p:nvPicPr>
        <p:blipFill rotWithShape="1">
          <a:blip r:embed="rId5" cstate="print">
            <a:biLevel thresh="25000"/>
            <a:extLst>
              <a:ext uri="{28A0092B-C50C-407E-A947-70E740481C1C}">
                <a14:useLocalDpi xmlns:a14="http://schemas.microsoft.com/office/drawing/2010/main" val="0"/>
              </a:ext>
            </a:extLst>
          </a:blip>
          <a:srcRect b="12941"/>
          <a:stretch/>
        </p:blipFill>
        <p:spPr>
          <a:xfrm>
            <a:off x="864619" y="3360305"/>
            <a:ext cx="828000" cy="720848"/>
          </a:xfrm>
          <a:prstGeom prst="rect">
            <a:avLst/>
          </a:prstGeom>
        </p:spPr>
      </p:pic>
      <p:sp>
        <p:nvSpPr>
          <p:cNvPr id="14" name="TextBox 13"/>
          <p:cNvSpPr txBox="1"/>
          <p:nvPr/>
        </p:nvSpPr>
        <p:spPr>
          <a:xfrm>
            <a:off x="2349783" y="1425569"/>
            <a:ext cx="3493629" cy="923330"/>
          </a:xfrm>
          <a:prstGeom prst="rect">
            <a:avLst/>
          </a:prstGeom>
          <a:noFill/>
        </p:spPr>
        <p:txBody>
          <a:bodyPr wrap="square" rtlCol="0">
            <a:spAutoFit/>
          </a:bodyPr>
          <a:lstStyle/>
          <a:p>
            <a:pPr algn="ctr"/>
            <a:r>
              <a:rPr lang="en-IN" dirty="0">
                <a:solidFill>
                  <a:schemeClr val="tx2"/>
                </a:solidFill>
                <a:latin typeface="Segoe UI" panose="020B0502040204020203" pitchFamily="34" charset="0"/>
                <a:ea typeface="Segoe UI" panose="020B0502040204020203" pitchFamily="34" charset="0"/>
                <a:cs typeface="Segoe UI" panose="020B0502040204020203" pitchFamily="34" charset="0"/>
              </a:rPr>
              <a:t>Expert and Customer Review Data pulled from over </a:t>
            </a:r>
          </a:p>
          <a:p>
            <a:pPr algn="ctr"/>
            <a:r>
              <a:rPr lang="en-IN" b="1" dirty="0">
                <a:solidFill>
                  <a:schemeClr val="tx2"/>
                </a:solidFill>
                <a:latin typeface="Segoe UI" panose="020B0502040204020203" pitchFamily="34" charset="0"/>
                <a:ea typeface="Segoe UI" panose="020B0502040204020203" pitchFamily="34" charset="0"/>
                <a:cs typeface="Segoe UI" panose="020B0502040204020203" pitchFamily="34" charset="0"/>
              </a:rPr>
              <a:t>39</a:t>
            </a:r>
            <a:r>
              <a:rPr lang="en-IN" dirty="0">
                <a:solidFill>
                  <a:schemeClr val="tx2"/>
                </a:solidFill>
                <a:latin typeface="Segoe UI" panose="020B0502040204020203" pitchFamily="34" charset="0"/>
                <a:ea typeface="Segoe UI" panose="020B0502040204020203" pitchFamily="34" charset="0"/>
                <a:cs typeface="Segoe UI" panose="020B0502040204020203" pitchFamily="34" charset="0"/>
              </a:rPr>
              <a:t> </a:t>
            </a:r>
            <a:r>
              <a:rPr lang="en-IN" b="1" dirty="0">
                <a:solidFill>
                  <a:schemeClr val="tx2"/>
                </a:solidFill>
                <a:latin typeface="Segoe UI" panose="020B0502040204020203" pitchFamily="34" charset="0"/>
                <a:ea typeface="Segoe UI" panose="020B0502040204020203" pitchFamily="34" charset="0"/>
                <a:cs typeface="Segoe UI" panose="020B0502040204020203" pitchFamily="34" charset="0"/>
              </a:rPr>
              <a:t>websites</a:t>
            </a:r>
          </a:p>
        </p:txBody>
      </p:sp>
      <p:sp>
        <p:nvSpPr>
          <p:cNvPr id="15" name="TextBox 14"/>
          <p:cNvSpPr txBox="1"/>
          <p:nvPr/>
        </p:nvSpPr>
        <p:spPr>
          <a:xfrm>
            <a:off x="2339723" y="3280285"/>
            <a:ext cx="3493629" cy="369332"/>
          </a:xfrm>
          <a:prstGeom prst="rect">
            <a:avLst/>
          </a:prstGeom>
          <a:noFill/>
        </p:spPr>
        <p:txBody>
          <a:bodyPr wrap="square" rtlCol="0">
            <a:spAutoFit/>
          </a:bodyPr>
          <a:lstStyle/>
          <a:p>
            <a:pPr algn="ctr"/>
            <a:r>
              <a:rPr lang="en-IN" dirty="0">
                <a:solidFill>
                  <a:schemeClr val="tx2"/>
                </a:solidFill>
                <a:latin typeface="Segoe UI" panose="020B0502040204020203" pitchFamily="34" charset="0"/>
                <a:ea typeface="Segoe UI" panose="020B0502040204020203" pitchFamily="34" charset="0"/>
                <a:cs typeface="Segoe UI" panose="020B0502040204020203" pitchFamily="34" charset="0"/>
              </a:rPr>
              <a:t>Review data across </a:t>
            </a:r>
            <a:r>
              <a:rPr lang="en-IN" b="1" dirty="0">
                <a:solidFill>
                  <a:schemeClr val="tx2"/>
                </a:solidFill>
                <a:latin typeface="Segoe UI" panose="020B0502040204020203" pitchFamily="34" charset="0"/>
                <a:ea typeface="Segoe UI" panose="020B0502040204020203" pitchFamily="34" charset="0"/>
                <a:cs typeface="Segoe UI" panose="020B0502040204020203" pitchFamily="34" charset="0"/>
              </a:rPr>
              <a:t>580</a:t>
            </a:r>
            <a:r>
              <a:rPr lang="en-IN" dirty="0">
                <a:solidFill>
                  <a:schemeClr val="tx2"/>
                </a:solidFill>
                <a:latin typeface="Segoe UI" panose="020B0502040204020203" pitchFamily="34" charset="0"/>
                <a:ea typeface="Segoe UI" panose="020B0502040204020203" pitchFamily="34" charset="0"/>
                <a:cs typeface="Segoe UI" panose="020B0502040204020203" pitchFamily="34" charset="0"/>
              </a:rPr>
              <a:t> </a:t>
            </a:r>
            <a:r>
              <a:rPr lang="en-IN" b="1" dirty="0">
                <a:solidFill>
                  <a:schemeClr val="tx2"/>
                </a:solidFill>
                <a:latin typeface="Segoe UI" panose="020B0502040204020203" pitchFamily="34" charset="0"/>
                <a:ea typeface="Segoe UI" panose="020B0502040204020203" pitchFamily="34" charset="0"/>
                <a:cs typeface="Segoe UI" panose="020B0502040204020203" pitchFamily="34" charset="0"/>
              </a:rPr>
              <a:t>brands</a:t>
            </a:r>
          </a:p>
        </p:txBody>
      </p:sp>
      <p:sp>
        <p:nvSpPr>
          <p:cNvPr id="16" name="TextBox 15"/>
          <p:cNvSpPr txBox="1"/>
          <p:nvPr/>
        </p:nvSpPr>
        <p:spPr>
          <a:xfrm>
            <a:off x="8240758" y="5184079"/>
            <a:ext cx="2931458" cy="646331"/>
          </a:xfrm>
          <a:prstGeom prst="rect">
            <a:avLst/>
          </a:prstGeom>
          <a:noFill/>
        </p:spPr>
        <p:txBody>
          <a:bodyPr wrap="square" rtlCol="0">
            <a:spAutoFit/>
          </a:bodyPr>
          <a:lstStyle/>
          <a:p>
            <a:pPr algn="ctr"/>
            <a:r>
              <a:rPr lang="en-IN" dirty="0">
                <a:solidFill>
                  <a:schemeClr val="tx2"/>
                </a:solidFill>
                <a:latin typeface="Segoe UI" panose="020B0502040204020203" pitchFamily="34" charset="0"/>
                <a:ea typeface="Segoe UI" panose="020B0502040204020203" pitchFamily="34" charset="0"/>
                <a:cs typeface="Segoe UI" panose="020B0502040204020203" pitchFamily="34" charset="0"/>
              </a:rPr>
              <a:t>16 Dashboards </a:t>
            </a:r>
          </a:p>
          <a:p>
            <a:pPr algn="ctr"/>
            <a:r>
              <a:rPr lang="en-IN" b="1" dirty="0">
                <a:solidFill>
                  <a:schemeClr val="tx2"/>
                </a:solidFill>
                <a:latin typeface="Segoe UI" panose="020B0502040204020203" pitchFamily="34" charset="0"/>
                <a:ea typeface="Segoe UI" panose="020B0502040204020203" pitchFamily="34" charset="0"/>
                <a:cs typeface="Segoe UI" panose="020B0502040204020203" pitchFamily="34" charset="0"/>
              </a:rPr>
              <a:t>9 Analysis </a:t>
            </a:r>
          </a:p>
        </p:txBody>
      </p:sp>
      <p:sp>
        <p:nvSpPr>
          <p:cNvPr id="17" name="TextBox 16"/>
          <p:cNvSpPr txBox="1"/>
          <p:nvPr/>
        </p:nvSpPr>
        <p:spPr>
          <a:xfrm>
            <a:off x="8139809" y="1399811"/>
            <a:ext cx="2931458" cy="923330"/>
          </a:xfrm>
          <a:prstGeom prst="rect">
            <a:avLst/>
          </a:prstGeom>
          <a:noFill/>
        </p:spPr>
        <p:txBody>
          <a:bodyPr wrap="square" rtlCol="0">
            <a:spAutoFit/>
          </a:bodyPr>
          <a:lstStyle/>
          <a:p>
            <a:pPr algn="ctr"/>
            <a:r>
              <a:rPr lang="en-IN" dirty="0">
                <a:solidFill>
                  <a:schemeClr val="tx2"/>
                </a:solidFill>
                <a:latin typeface="Segoe UI" panose="020B0502040204020203" pitchFamily="34" charset="0"/>
                <a:ea typeface="Segoe UI" panose="020B0502040204020203" pitchFamily="34" charset="0"/>
                <a:cs typeface="Segoe UI" panose="020B0502040204020203" pitchFamily="34" charset="0"/>
              </a:rPr>
              <a:t>Over </a:t>
            </a:r>
          </a:p>
          <a:p>
            <a:pPr algn="ctr"/>
            <a:r>
              <a:rPr lang="en-IN" b="1" dirty="0">
                <a:solidFill>
                  <a:schemeClr val="tx2"/>
                </a:solidFill>
                <a:latin typeface="Segoe UI" panose="020B0502040204020203" pitchFamily="34" charset="0"/>
                <a:ea typeface="Segoe UI" panose="020B0502040204020203" pitchFamily="34" charset="0"/>
                <a:cs typeface="Segoe UI" panose="020B0502040204020203" pitchFamily="34" charset="0"/>
              </a:rPr>
              <a:t>9 million reviews</a:t>
            </a:r>
            <a:r>
              <a:rPr lang="en-IN" dirty="0">
                <a:solidFill>
                  <a:schemeClr val="tx2"/>
                </a:solidFill>
                <a:latin typeface="Segoe UI" panose="020B0502040204020203" pitchFamily="34" charset="0"/>
                <a:ea typeface="Segoe UI" panose="020B0502040204020203" pitchFamily="34" charset="0"/>
                <a:cs typeface="Segoe UI" panose="020B0502040204020203" pitchFamily="34" charset="0"/>
              </a:rPr>
              <a:t> analysed</a:t>
            </a:r>
          </a:p>
        </p:txBody>
      </p:sp>
      <p:sp>
        <p:nvSpPr>
          <p:cNvPr id="18" name="TextBox 17"/>
          <p:cNvSpPr txBox="1"/>
          <p:nvPr/>
        </p:nvSpPr>
        <p:spPr>
          <a:xfrm>
            <a:off x="2389954" y="5184079"/>
            <a:ext cx="3443398" cy="646331"/>
          </a:xfrm>
          <a:prstGeom prst="rect">
            <a:avLst/>
          </a:prstGeom>
          <a:noFill/>
        </p:spPr>
        <p:txBody>
          <a:bodyPr wrap="square" rtlCol="0">
            <a:spAutoFit/>
          </a:bodyPr>
          <a:lstStyle/>
          <a:p>
            <a:pPr algn="ctr"/>
            <a:r>
              <a:rPr lang="en-IN" b="1" dirty="0">
                <a:solidFill>
                  <a:schemeClr val="tx2"/>
                </a:solidFill>
                <a:latin typeface="Segoe UI" panose="020B0502040204020203" pitchFamily="34" charset="0"/>
                <a:ea typeface="Segoe UI" panose="020B0502040204020203" pitchFamily="34" charset="0"/>
                <a:cs typeface="Segoe UI" panose="020B0502040204020203" pitchFamily="34" charset="0"/>
              </a:rPr>
              <a:t>2500 users </a:t>
            </a:r>
            <a:r>
              <a:rPr lang="en-IN" dirty="0">
                <a:solidFill>
                  <a:schemeClr val="tx2"/>
                </a:solidFill>
                <a:latin typeface="Segoe UI" panose="020B0502040204020203" pitchFamily="34" charset="0"/>
                <a:ea typeface="Segoe UI" panose="020B0502040204020203" pitchFamily="34" charset="0"/>
                <a:cs typeface="Segoe UI" panose="020B0502040204020203" pitchFamily="34" charset="0"/>
              </a:rPr>
              <a:t>across the firm using the tool</a:t>
            </a:r>
          </a:p>
        </p:txBody>
      </p:sp>
      <p:sp>
        <p:nvSpPr>
          <p:cNvPr id="19" name="Oval 18"/>
          <p:cNvSpPr/>
          <p:nvPr/>
        </p:nvSpPr>
        <p:spPr>
          <a:xfrm>
            <a:off x="738619" y="1344806"/>
            <a:ext cx="1080000" cy="1080000"/>
          </a:xfrm>
          <a:prstGeom prst="ellipse">
            <a:avLst/>
          </a:prstGeom>
          <a:noFill/>
          <a:ln>
            <a:solidFill>
              <a:srgbClr val="4472C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160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20" name="Oval 19"/>
          <p:cNvSpPr/>
          <p:nvPr/>
        </p:nvSpPr>
        <p:spPr>
          <a:xfrm>
            <a:off x="769111" y="4965136"/>
            <a:ext cx="1080000" cy="1080000"/>
          </a:xfrm>
          <a:prstGeom prst="ellipse">
            <a:avLst/>
          </a:prstGeom>
          <a:noFill/>
          <a:ln>
            <a:solidFill>
              <a:srgbClr val="4472C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21" name="Oval 20"/>
          <p:cNvSpPr/>
          <p:nvPr/>
        </p:nvSpPr>
        <p:spPr>
          <a:xfrm>
            <a:off x="6517424" y="3156002"/>
            <a:ext cx="1080000" cy="1080000"/>
          </a:xfrm>
          <a:prstGeom prst="ellipse">
            <a:avLst/>
          </a:prstGeom>
          <a:noFill/>
          <a:ln>
            <a:solidFill>
              <a:srgbClr val="4472C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160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22" name="Oval 21"/>
          <p:cNvSpPr/>
          <p:nvPr/>
        </p:nvSpPr>
        <p:spPr>
          <a:xfrm>
            <a:off x="6495550" y="4965136"/>
            <a:ext cx="1080000" cy="1080000"/>
          </a:xfrm>
          <a:prstGeom prst="ellipse">
            <a:avLst/>
          </a:prstGeom>
          <a:noFill/>
          <a:ln>
            <a:solidFill>
              <a:srgbClr val="4472C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160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pic>
        <p:nvPicPr>
          <p:cNvPr id="23" name="Picture 22"/>
          <p:cNvPicPr>
            <a:picLocks noChangeAspect="1"/>
          </p:cNvPicPr>
          <p:nvPr/>
        </p:nvPicPr>
        <p:blipFill rotWithShape="1">
          <a:blip r:embed="rId6" cstate="print">
            <a:biLevel thresh="25000"/>
            <a:extLst>
              <a:ext uri="{28A0092B-C50C-407E-A947-70E740481C1C}">
                <a14:useLocalDpi xmlns:a14="http://schemas.microsoft.com/office/drawing/2010/main" val="0"/>
              </a:ext>
            </a:extLst>
          </a:blip>
          <a:srcRect t="981" b="12745"/>
          <a:stretch/>
        </p:blipFill>
        <p:spPr>
          <a:xfrm>
            <a:off x="6669182" y="3338826"/>
            <a:ext cx="828000" cy="714352"/>
          </a:xfrm>
          <a:prstGeom prst="rect">
            <a:avLst/>
          </a:prstGeom>
        </p:spPr>
      </p:pic>
      <p:pic>
        <p:nvPicPr>
          <p:cNvPr id="24" name="Picture 23"/>
          <p:cNvPicPr>
            <a:picLocks noChangeAspect="1"/>
          </p:cNvPicPr>
          <p:nvPr/>
        </p:nvPicPr>
        <p:blipFill rotWithShape="1">
          <a:blip r:embed="rId7" cstate="print">
            <a:biLevel thresh="25000"/>
            <a:extLst>
              <a:ext uri="{28A0092B-C50C-407E-A947-70E740481C1C}">
                <a14:useLocalDpi xmlns:a14="http://schemas.microsoft.com/office/drawing/2010/main" val="0"/>
              </a:ext>
            </a:extLst>
          </a:blip>
          <a:srcRect b="13179"/>
          <a:stretch/>
        </p:blipFill>
        <p:spPr>
          <a:xfrm>
            <a:off x="918619" y="1572249"/>
            <a:ext cx="720000" cy="625115"/>
          </a:xfrm>
          <a:prstGeom prst="rect">
            <a:avLst/>
          </a:prstGeom>
        </p:spPr>
      </p:pic>
      <p:sp>
        <p:nvSpPr>
          <p:cNvPr id="25" name="TextBox 24"/>
          <p:cNvSpPr txBox="1"/>
          <p:nvPr/>
        </p:nvSpPr>
        <p:spPr>
          <a:xfrm>
            <a:off x="8240758" y="3370438"/>
            <a:ext cx="2931458" cy="646331"/>
          </a:xfrm>
          <a:prstGeom prst="rect">
            <a:avLst/>
          </a:prstGeom>
          <a:noFill/>
        </p:spPr>
        <p:txBody>
          <a:bodyPr wrap="square" rtlCol="0">
            <a:spAutoFit/>
          </a:bodyPr>
          <a:lstStyle/>
          <a:p>
            <a:pPr algn="ctr"/>
            <a:r>
              <a:rPr lang="en-IN" dirty="0">
                <a:solidFill>
                  <a:schemeClr val="tx2"/>
                </a:solidFill>
                <a:latin typeface="Segoe UI" panose="020B0502040204020203" pitchFamily="34" charset="0"/>
                <a:ea typeface="Segoe UI" panose="020B0502040204020203" pitchFamily="34" charset="0"/>
                <a:cs typeface="Segoe UI" panose="020B0502040204020203" pitchFamily="34" charset="0"/>
              </a:rPr>
              <a:t>Data collated from </a:t>
            </a:r>
          </a:p>
          <a:p>
            <a:pPr algn="ctr"/>
            <a:r>
              <a:rPr lang="en-IN" b="1" dirty="0">
                <a:solidFill>
                  <a:schemeClr val="tx2"/>
                </a:solidFill>
                <a:latin typeface="Segoe UI" panose="020B0502040204020203" pitchFamily="34" charset="0"/>
                <a:ea typeface="Segoe UI" panose="020B0502040204020203" pitchFamily="34" charset="0"/>
                <a:cs typeface="Segoe UI" panose="020B0502040204020203" pitchFamily="34" charset="0"/>
              </a:rPr>
              <a:t>3 regions &amp; 5 languages</a:t>
            </a:r>
          </a:p>
        </p:txBody>
      </p:sp>
      <p:pic>
        <p:nvPicPr>
          <p:cNvPr id="26" name="Picture 25"/>
          <p:cNvPicPr>
            <a:picLocks noChangeAspect="1"/>
          </p:cNvPicPr>
          <p:nvPr/>
        </p:nvPicPr>
        <p:blipFill rotWithShape="1">
          <a:blip r:embed="rId8" cstate="print">
            <a:biLevel thresh="25000"/>
            <a:extLst>
              <a:ext uri="{28A0092B-C50C-407E-A947-70E740481C1C}">
                <a14:useLocalDpi xmlns:a14="http://schemas.microsoft.com/office/drawing/2010/main" val="0"/>
              </a:ext>
            </a:extLst>
          </a:blip>
          <a:srcRect b="13922"/>
          <a:stretch/>
        </p:blipFill>
        <p:spPr>
          <a:xfrm>
            <a:off x="916646" y="5145136"/>
            <a:ext cx="836447" cy="720000"/>
          </a:xfrm>
          <a:prstGeom prst="rect">
            <a:avLst/>
          </a:prstGeom>
        </p:spPr>
      </p:pic>
      <p:pic>
        <p:nvPicPr>
          <p:cNvPr id="27" name="Picture 26"/>
          <p:cNvPicPr>
            <a:picLocks noChangeAspect="1"/>
          </p:cNvPicPr>
          <p:nvPr/>
        </p:nvPicPr>
        <p:blipFill rotWithShape="1">
          <a:blip r:embed="rId9" cstate="print">
            <a:biLevel thresh="25000"/>
            <a:extLst>
              <a:ext uri="{28A0092B-C50C-407E-A947-70E740481C1C}">
                <a14:useLocalDpi xmlns:a14="http://schemas.microsoft.com/office/drawing/2010/main" val="0"/>
              </a:ext>
            </a:extLst>
          </a:blip>
          <a:srcRect b="14074"/>
          <a:stretch/>
        </p:blipFill>
        <p:spPr>
          <a:xfrm>
            <a:off x="6621550" y="5194647"/>
            <a:ext cx="828000" cy="620978"/>
          </a:xfrm>
          <a:prstGeom prst="rect">
            <a:avLst/>
          </a:prstGeom>
        </p:spPr>
      </p:pic>
      <p:sp>
        <p:nvSpPr>
          <p:cNvPr id="2" name="Title 1">
            <a:extLst>
              <a:ext uri="{FF2B5EF4-FFF2-40B4-BE49-F238E27FC236}">
                <a16:creationId xmlns:a16="http://schemas.microsoft.com/office/drawing/2014/main" id="{7E2D54BD-B4D2-4E3C-AE13-F00F91D0A96C}"/>
              </a:ext>
            </a:extLst>
          </p:cNvPr>
          <p:cNvSpPr>
            <a:spLocks noGrp="1"/>
          </p:cNvSpPr>
          <p:nvPr>
            <p:ph type="title"/>
          </p:nvPr>
        </p:nvSpPr>
        <p:spPr/>
        <p:txBody>
          <a:bodyPr/>
          <a:lstStyle/>
          <a:p>
            <a:r>
              <a:rPr lang="en-IN" dirty="0"/>
              <a:t>Innovation Radar: Key Highlights</a:t>
            </a:r>
          </a:p>
        </p:txBody>
      </p:sp>
      <p:sp>
        <p:nvSpPr>
          <p:cNvPr id="4" name="Slide Number Placeholder 3">
            <a:extLst>
              <a:ext uri="{FF2B5EF4-FFF2-40B4-BE49-F238E27FC236}">
                <a16:creationId xmlns:a16="http://schemas.microsoft.com/office/drawing/2014/main" id="{EB64DA6C-F926-4D35-AFEA-551ED9FC9868}"/>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46</a:t>
            </a:fld>
            <a:endParaRPr lang="en-US" dirty="0">
              <a:solidFill>
                <a:prstClr val="black">
                  <a:tint val="75000"/>
                </a:prstClr>
              </a:solidFill>
            </a:endParaRPr>
          </a:p>
        </p:txBody>
      </p:sp>
    </p:spTree>
    <p:extLst>
      <p:ext uri="{BB962C8B-B14F-4D97-AF65-F5344CB8AC3E}">
        <p14:creationId xmlns:p14="http://schemas.microsoft.com/office/powerpoint/2010/main" val="40429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192304" y="859686"/>
            <a:ext cx="3358629" cy="338554"/>
          </a:xfrm>
          <a:prstGeom prst="rect">
            <a:avLst/>
          </a:prstGeom>
          <a:noFill/>
        </p:spPr>
        <p:txBody>
          <a:bodyPr wrap="square" rtlCol="0">
            <a:spAutoFit/>
          </a:bodyPr>
          <a:lstStyle/>
          <a:p>
            <a:pPr algn="ctr"/>
            <a:r>
              <a:rPr lang="en-IN"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Text Analytics </a:t>
            </a:r>
          </a:p>
        </p:txBody>
      </p:sp>
      <p:sp>
        <p:nvSpPr>
          <p:cNvPr id="13" name="TextBox 12"/>
          <p:cNvSpPr txBox="1"/>
          <p:nvPr/>
        </p:nvSpPr>
        <p:spPr>
          <a:xfrm>
            <a:off x="9083038" y="894731"/>
            <a:ext cx="1905226" cy="338554"/>
          </a:xfrm>
          <a:prstGeom prst="rect">
            <a:avLst/>
          </a:prstGeom>
          <a:noFill/>
        </p:spPr>
        <p:txBody>
          <a:bodyPr wrap="square" rtlCol="0">
            <a:spAutoFit/>
          </a:bodyPr>
          <a:lstStyle/>
          <a:p>
            <a:pPr algn="ctr"/>
            <a:r>
              <a:rPr lang="en-IN"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Visualization</a:t>
            </a:r>
          </a:p>
        </p:txBody>
      </p:sp>
      <p:sp>
        <p:nvSpPr>
          <p:cNvPr id="15" name="TextBox 14"/>
          <p:cNvSpPr txBox="1"/>
          <p:nvPr/>
        </p:nvSpPr>
        <p:spPr>
          <a:xfrm>
            <a:off x="288723" y="878366"/>
            <a:ext cx="1905226" cy="338554"/>
          </a:xfrm>
          <a:prstGeom prst="rect">
            <a:avLst/>
          </a:prstGeom>
          <a:noFill/>
        </p:spPr>
        <p:txBody>
          <a:bodyPr wrap="square" rtlCol="0">
            <a:spAutoFit/>
          </a:bodyPr>
          <a:lstStyle/>
          <a:p>
            <a:pPr algn="ctr"/>
            <a:r>
              <a:rPr lang="en-IN"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Extraction</a:t>
            </a:r>
          </a:p>
        </p:txBody>
      </p:sp>
      <p:sp>
        <p:nvSpPr>
          <p:cNvPr id="16" name="Rectangle 15"/>
          <p:cNvSpPr/>
          <p:nvPr/>
        </p:nvSpPr>
        <p:spPr>
          <a:xfrm>
            <a:off x="342901" y="1184609"/>
            <a:ext cx="3571874" cy="4470027"/>
          </a:xfrm>
          <a:prstGeom prst="rect">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17" name="Rectangle 16"/>
          <p:cNvSpPr/>
          <p:nvPr/>
        </p:nvSpPr>
        <p:spPr>
          <a:xfrm>
            <a:off x="4271964" y="1184609"/>
            <a:ext cx="3571874" cy="4470027"/>
          </a:xfrm>
          <a:prstGeom prst="rect">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18" name="Rectangle 17"/>
          <p:cNvSpPr/>
          <p:nvPr/>
        </p:nvSpPr>
        <p:spPr>
          <a:xfrm>
            <a:off x="8201027" y="1184609"/>
            <a:ext cx="3571874" cy="4470027"/>
          </a:xfrm>
          <a:prstGeom prst="rect">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19" name="Rectangle 18"/>
          <p:cNvSpPr/>
          <p:nvPr/>
        </p:nvSpPr>
        <p:spPr>
          <a:xfrm>
            <a:off x="4473282" y="1320502"/>
            <a:ext cx="3214779" cy="508115"/>
          </a:xfrm>
          <a:prstGeom prst="rect">
            <a:avLst/>
          </a:prstGeom>
          <a:solidFill>
            <a:schemeClr val="bg1">
              <a:lumMod val="95000"/>
            </a:schemeClr>
          </a:solidFill>
          <a:ln w="25400" cap="flat" cmpd="sng" algn="ctr">
            <a:solidFill>
              <a:srgbClr val="4472C4"/>
            </a:solidFill>
            <a:prstDash val="solid"/>
          </a:ln>
          <a:effectLst/>
        </p:spPr>
        <p:txBody>
          <a:bodyPr rtlCol="0" anchor="ctr"/>
          <a:lstStyle/>
          <a:p>
            <a:pPr algn="ctr" fontAlgn="base">
              <a:spcBef>
                <a:spcPct val="0"/>
              </a:spcBef>
              <a:spcAft>
                <a:spcPct val="0"/>
              </a:spcAft>
              <a:defRPr/>
            </a:pPr>
            <a:r>
              <a:rPr lang="en-IN" sz="1400" kern="0" dirty="0">
                <a:solidFill>
                  <a:schemeClr val="tx2"/>
                </a:solidFill>
                <a:latin typeface="Segoe UI" panose="020B0502040204020203" pitchFamily="34" charset="0"/>
                <a:ea typeface="Segoe UI" panose="020B0502040204020203" pitchFamily="34" charset="0"/>
                <a:cs typeface="Segoe UI" panose="020B0502040204020203" pitchFamily="34" charset="0"/>
              </a:rPr>
              <a:t>Sentiment Analysis</a:t>
            </a:r>
          </a:p>
        </p:txBody>
      </p:sp>
      <p:sp>
        <p:nvSpPr>
          <p:cNvPr id="20" name="Rectangle 19"/>
          <p:cNvSpPr/>
          <p:nvPr/>
        </p:nvSpPr>
        <p:spPr>
          <a:xfrm>
            <a:off x="4473280" y="4316648"/>
            <a:ext cx="3214779" cy="506778"/>
          </a:xfrm>
          <a:prstGeom prst="rect">
            <a:avLst/>
          </a:prstGeom>
          <a:solidFill>
            <a:schemeClr val="bg1">
              <a:lumMod val="95000"/>
            </a:schemeClr>
          </a:solidFill>
          <a:ln w="25400" cap="flat" cmpd="sng" algn="ctr">
            <a:solidFill>
              <a:srgbClr val="4472C4"/>
            </a:solidFill>
            <a:prstDash val="solid"/>
          </a:ln>
          <a:effectLst/>
        </p:spPr>
        <p:txBody>
          <a:bodyPr rtlCol="0" anchor="ctr"/>
          <a:lstStyle/>
          <a:p>
            <a:pPr algn="ctr" fontAlgn="base">
              <a:spcBef>
                <a:spcPct val="0"/>
              </a:spcBef>
              <a:spcAft>
                <a:spcPct val="0"/>
              </a:spcAft>
              <a:defRPr/>
            </a:pPr>
            <a:r>
              <a:rPr lang="en-IN" sz="1400" kern="0" dirty="0">
                <a:solidFill>
                  <a:schemeClr val="tx2"/>
                </a:solidFill>
                <a:latin typeface="Segoe UI" panose="020B0502040204020203" pitchFamily="34" charset="0"/>
                <a:ea typeface="Segoe UI" panose="020B0502040204020203" pitchFamily="34" charset="0"/>
                <a:cs typeface="Segoe UI" panose="020B0502040204020203" pitchFamily="34" charset="0"/>
              </a:rPr>
              <a:t>Popular Features</a:t>
            </a:r>
          </a:p>
        </p:txBody>
      </p:sp>
      <p:sp>
        <p:nvSpPr>
          <p:cNvPr id="21" name="Rectangle 20"/>
          <p:cNvSpPr/>
          <p:nvPr/>
        </p:nvSpPr>
        <p:spPr>
          <a:xfrm>
            <a:off x="4473281" y="3712852"/>
            <a:ext cx="3214779" cy="506778"/>
          </a:xfrm>
          <a:prstGeom prst="rect">
            <a:avLst/>
          </a:prstGeom>
          <a:solidFill>
            <a:schemeClr val="bg1">
              <a:lumMod val="95000"/>
            </a:schemeClr>
          </a:solidFill>
          <a:ln w="25400" cap="flat" cmpd="sng" algn="ctr">
            <a:solidFill>
              <a:srgbClr val="4472C4"/>
            </a:solidFill>
            <a:prstDash val="solid"/>
          </a:ln>
          <a:effectLst/>
        </p:spPr>
        <p:txBody>
          <a:bodyPr rtlCol="0" anchor="ctr"/>
          <a:lstStyle/>
          <a:p>
            <a:pPr algn="ctr" fontAlgn="base">
              <a:spcBef>
                <a:spcPct val="0"/>
              </a:spcBef>
              <a:spcAft>
                <a:spcPct val="0"/>
              </a:spcAft>
              <a:defRPr/>
            </a:pPr>
            <a:r>
              <a:rPr lang="en-IN" sz="1400" kern="0" dirty="0">
                <a:solidFill>
                  <a:schemeClr val="tx2"/>
                </a:solidFill>
                <a:latin typeface="Segoe UI" panose="020B0502040204020203" pitchFamily="34" charset="0"/>
                <a:ea typeface="Segoe UI" panose="020B0502040204020203" pitchFamily="34" charset="0"/>
                <a:cs typeface="Segoe UI" panose="020B0502040204020203" pitchFamily="34" charset="0"/>
              </a:rPr>
              <a:t>Consumer Rating</a:t>
            </a:r>
          </a:p>
        </p:txBody>
      </p:sp>
      <p:sp>
        <p:nvSpPr>
          <p:cNvPr id="22" name="Rectangle 21"/>
          <p:cNvSpPr/>
          <p:nvPr/>
        </p:nvSpPr>
        <p:spPr>
          <a:xfrm>
            <a:off x="4473282" y="3106922"/>
            <a:ext cx="3198662" cy="506778"/>
          </a:xfrm>
          <a:prstGeom prst="rect">
            <a:avLst/>
          </a:prstGeom>
          <a:solidFill>
            <a:schemeClr val="bg1">
              <a:lumMod val="95000"/>
            </a:schemeClr>
          </a:solidFill>
          <a:ln w="25400" cap="flat" cmpd="sng" algn="ctr">
            <a:solidFill>
              <a:srgbClr val="4472C4"/>
            </a:solidFill>
            <a:prstDash val="solid"/>
          </a:ln>
          <a:effectLst/>
        </p:spPr>
        <p:txBody>
          <a:bodyPr rtlCol="0" anchor="ctr"/>
          <a:lstStyle/>
          <a:p>
            <a:pPr algn="ctr" fontAlgn="base">
              <a:spcBef>
                <a:spcPct val="0"/>
              </a:spcBef>
              <a:spcAft>
                <a:spcPct val="0"/>
              </a:spcAft>
              <a:defRPr/>
            </a:pPr>
            <a:r>
              <a:rPr lang="en-IN" sz="1400" kern="0" dirty="0">
                <a:solidFill>
                  <a:schemeClr val="tx2"/>
                </a:solidFill>
                <a:latin typeface="Segoe UI" panose="020B0502040204020203" pitchFamily="34" charset="0"/>
                <a:ea typeface="Segoe UI" panose="020B0502040204020203" pitchFamily="34" charset="0"/>
                <a:cs typeface="Segoe UI" panose="020B0502040204020203" pitchFamily="34" charset="0"/>
              </a:rPr>
              <a:t>Expert Opinion</a:t>
            </a:r>
          </a:p>
        </p:txBody>
      </p:sp>
      <p:sp>
        <p:nvSpPr>
          <p:cNvPr id="23" name="Rectangle 22"/>
          <p:cNvSpPr/>
          <p:nvPr/>
        </p:nvSpPr>
        <p:spPr>
          <a:xfrm>
            <a:off x="4473282" y="2500992"/>
            <a:ext cx="3198662" cy="506778"/>
          </a:xfrm>
          <a:prstGeom prst="rect">
            <a:avLst/>
          </a:prstGeom>
          <a:solidFill>
            <a:schemeClr val="bg1">
              <a:lumMod val="95000"/>
            </a:schemeClr>
          </a:solidFill>
          <a:ln w="25400" cap="flat" cmpd="sng" algn="ctr">
            <a:solidFill>
              <a:srgbClr val="4472C4"/>
            </a:solidFill>
            <a:prstDash val="solid"/>
          </a:ln>
          <a:effectLst/>
        </p:spPr>
        <p:txBody>
          <a:bodyPr rtlCol="0" anchor="ctr"/>
          <a:lstStyle/>
          <a:p>
            <a:pPr algn="ctr" fontAlgn="base">
              <a:spcBef>
                <a:spcPct val="0"/>
              </a:spcBef>
              <a:spcAft>
                <a:spcPct val="0"/>
              </a:spcAft>
              <a:defRPr/>
            </a:pPr>
            <a:r>
              <a:rPr lang="en-IN" sz="1400" kern="0" dirty="0">
                <a:solidFill>
                  <a:schemeClr val="tx2"/>
                </a:solidFill>
                <a:latin typeface="Segoe UI" panose="020B0502040204020203" pitchFamily="34" charset="0"/>
                <a:ea typeface="Segoe UI" panose="020B0502040204020203" pitchFamily="34" charset="0"/>
                <a:cs typeface="Segoe UI" panose="020B0502040204020203" pitchFamily="34" charset="0"/>
              </a:rPr>
              <a:t> Triggers of Purchase</a:t>
            </a:r>
          </a:p>
        </p:txBody>
      </p:sp>
      <p:pic>
        <p:nvPicPr>
          <p:cNvPr id="24" name="Picture 23"/>
          <p:cNvPicPr>
            <a:picLocks noChangeAspect="1"/>
          </p:cNvPicPr>
          <p:nvPr/>
        </p:nvPicPr>
        <p:blipFill rotWithShape="1">
          <a:blip r:embed="rId3" cstate="print">
            <a:extLst>
              <a:ext uri="{28A0092B-C50C-407E-A947-70E740481C1C}">
                <a14:useLocalDpi xmlns:a14="http://schemas.microsoft.com/office/drawing/2010/main" val="0"/>
              </a:ext>
            </a:extLst>
          </a:blip>
          <a:srcRect b="17672"/>
          <a:stretch/>
        </p:blipFill>
        <p:spPr>
          <a:xfrm>
            <a:off x="4539451" y="1382120"/>
            <a:ext cx="450000" cy="370477"/>
          </a:xfrm>
          <a:prstGeom prst="rect">
            <a:avLst/>
          </a:prstGeom>
        </p:spPr>
      </p:pic>
      <p:sp>
        <p:nvSpPr>
          <p:cNvPr id="25" name="Rectangle 24"/>
          <p:cNvSpPr/>
          <p:nvPr/>
        </p:nvSpPr>
        <p:spPr>
          <a:xfrm>
            <a:off x="4473283" y="1901947"/>
            <a:ext cx="3214778" cy="506778"/>
          </a:xfrm>
          <a:prstGeom prst="rect">
            <a:avLst/>
          </a:prstGeom>
          <a:solidFill>
            <a:schemeClr val="bg1">
              <a:lumMod val="95000"/>
            </a:schemeClr>
          </a:solidFill>
          <a:ln w="25400" cap="flat" cmpd="sng" algn="ctr">
            <a:solidFill>
              <a:srgbClr val="4472C4"/>
            </a:solidFill>
            <a:prstDash val="solid"/>
          </a:ln>
          <a:effectLst/>
        </p:spPr>
        <p:txBody>
          <a:bodyPr rtlCol="0" anchor="ctr"/>
          <a:lstStyle/>
          <a:p>
            <a:pPr algn="ctr" fontAlgn="base">
              <a:spcBef>
                <a:spcPct val="0"/>
              </a:spcBef>
              <a:spcAft>
                <a:spcPct val="0"/>
              </a:spcAft>
              <a:defRPr/>
            </a:pPr>
            <a:r>
              <a:rPr lang="en-IN" sz="1400" kern="0" dirty="0">
                <a:solidFill>
                  <a:schemeClr val="tx2"/>
                </a:solidFill>
                <a:latin typeface="Segoe UI" panose="020B0502040204020203" pitchFamily="34" charset="0"/>
                <a:ea typeface="Segoe UI" panose="020B0502040204020203" pitchFamily="34" charset="0"/>
                <a:cs typeface="Segoe UI" panose="020B0502040204020203" pitchFamily="34" charset="0"/>
              </a:rPr>
              <a:t>Drivers of Purchase</a:t>
            </a:r>
          </a:p>
        </p:txBody>
      </p:sp>
      <p:sp>
        <p:nvSpPr>
          <p:cNvPr id="26" name="Rectangle 25"/>
          <p:cNvSpPr/>
          <p:nvPr/>
        </p:nvSpPr>
        <p:spPr>
          <a:xfrm>
            <a:off x="8775651" y="2545352"/>
            <a:ext cx="2520000" cy="551937"/>
          </a:xfrm>
          <a:prstGeom prst="rect">
            <a:avLst/>
          </a:prstGeom>
          <a:solidFill>
            <a:schemeClr val="bg1"/>
          </a:solidFill>
          <a:ln w="25400" cap="flat" cmpd="sng" algn="ctr">
            <a:solidFill>
              <a:srgbClr val="4472C4"/>
            </a:solidFill>
            <a:prstDash val="solid"/>
          </a:ln>
          <a:effectLst/>
        </p:spPr>
        <p:txBody>
          <a:bodyPr rtlCol="0" anchor="ctr"/>
          <a:lstStyle/>
          <a:p>
            <a:pPr algn="ctr" fontAlgn="base">
              <a:spcBef>
                <a:spcPct val="0"/>
              </a:spcBef>
              <a:spcAft>
                <a:spcPct val="0"/>
              </a:spcAft>
              <a:defRPr/>
            </a:pPr>
            <a:r>
              <a:rPr lang="en-US" sz="1600" kern="0" dirty="0">
                <a:solidFill>
                  <a:schemeClr val="tx2"/>
                </a:solidFill>
                <a:latin typeface="Segoe UI" panose="020B0502040204020203" pitchFamily="34" charset="0"/>
                <a:ea typeface="Segoe UI" panose="020B0502040204020203" pitchFamily="34" charset="0"/>
                <a:cs typeface="Segoe UI" panose="020B0502040204020203" pitchFamily="34" charset="0"/>
              </a:rPr>
              <a:t>Deep Dive</a:t>
            </a:r>
          </a:p>
        </p:txBody>
      </p:sp>
      <p:sp>
        <p:nvSpPr>
          <p:cNvPr id="27" name="Rectangle 26"/>
          <p:cNvSpPr/>
          <p:nvPr/>
        </p:nvSpPr>
        <p:spPr>
          <a:xfrm>
            <a:off x="8775651" y="3817055"/>
            <a:ext cx="2520000" cy="608519"/>
          </a:xfrm>
          <a:prstGeom prst="rect">
            <a:avLst/>
          </a:prstGeom>
          <a:solidFill>
            <a:schemeClr val="bg1"/>
          </a:solidFill>
          <a:ln w="25400" cap="flat" cmpd="sng" algn="ctr">
            <a:solidFill>
              <a:srgbClr val="4472C4"/>
            </a:solidFill>
            <a:prstDash val="solid"/>
          </a:ln>
          <a:effectLst/>
        </p:spPr>
        <p:txBody>
          <a:bodyPr rtlCol="0" anchor="ctr"/>
          <a:lstStyle/>
          <a:p>
            <a:pPr algn="ctr" fontAlgn="base">
              <a:spcBef>
                <a:spcPct val="0"/>
              </a:spcBef>
              <a:spcAft>
                <a:spcPct val="0"/>
              </a:spcAft>
              <a:defRPr/>
            </a:pPr>
            <a:r>
              <a:rPr lang="en-US" sz="1600" kern="0" dirty="0">
                <a:solidFill>
                  <a:schemeClr val="tx2"/>
                </a:solidFill>
                <a:latin typeface="Segoe UI" panose="020B0502040204020203" pitchFamily="34" charset="0"/>
                <a:ea typeface="Segoe UI" panose="020B0502040204020203" pitchFamily="34" charset="0"/>
                <a:cs typeface="Segoe UI" panose="020B0502040204020203" pitchFamily="34" charset="0"/>
              </a:rPr>
              <a:t>Brand X vs. Competitors</a:t>
            </a:r>
          </a:p>
        </p:txBody>
      </p:sp>
      <p:sp>
        <p:nvSpPr>
          <p:cNvPr id="28" name="Rectangle 27"/>
          <p:cNvSpPr/>
          <p:nvPr/>
        </p:nvSpPr>
        <p:spPr>
          <a:xfrm>
            <a:off x="8775651" y="1496106"/>
            <a:ext cx="2520000" cy="602710"/>
          </a:xfrm>
          <a:prstGeom prst="rect">
            <a:avLst/>
          </a:prstGeom>
          <a:solidFill>
            <a:schemeClr val="bg1"/>
          </a:solidFill>
          <a:ln w="25400" cap="flat" cmpd="sng" algn="ctr">
            <a:solidFill>
              <a:srgbClr val="4472C4"/>
            </a:solidFill>
            <a:prstDash val="solid"/>
          </a:ln>
          <a:effectLst/>
        </p:spPr>
        <p:txBody>
          <a:bodyPr rtlCol="0" anchor="ctr"/>
          <a:lstStyle/>
          <a:p>
            <a:pPr algn="ctr" fontAlgn="base">
              <a:spcBef>
                <a:spcPct val="0"/>
              </a:spcBef>
              <a:spcAft>
                <a:spcPct val="0"/>
              </a:spcAft>
              <a:defRPr/>
            </a:pPr>
            <a:r>
              <a:rPr lang="en-IN" sz="1600" kern="0" dirty="0">
                <a:solidFill>
                  <a:schemeClr val="tx2"/>
                </a:solidFill>
                <a:latin typeface="Segoe UI" panose="020B0502040204020203" pitchFamily="34" charset="0"/>
                <a:ea typeface="Segoe UI" panose="020B0502040204020203" pitchFamily="34" charset="0"/>
                <a:cs typeface="Segoe UI" panose="020B0502040204020203" pitchFamily="34" charset="0"/>
              </a:rPr>
              <a:t>Senior Executive</a:t>
            </a:r>
          </a:p>
        </p:txBody>
      </p:sp>
      <p:pic>
        <p:nvPicPr>
          <p:cNvPr id="29" name="Picture 28"/>
          <p:cNvPicPr>
            <a:picLocks noChangeAspect="1"/>
          </p:cNvPicPr>
          <p:nvPr/>
        </p:nvPicPr>
        <p:blipFill rotWithShape="1">
          <a:blip r:embed="rId4" cstate="print">
            <a:extLst>
              <a:ext uri="{28A0092B-C50C-407E-A947-70E740481C1C}">
                <a14:useLocalDpi xmlns:a14="http://schemas.microsoft.com/office/drawing/2010/main" val="0"/>
              </a:ext>
            </a:extLst>
          </a:blip>
          <a:srcRect b="13650"/>
          <a:stretch/>
        </p:blipFill>
        <p:spPr>
          <a:xfrm>
            <a:off x="4584451" y="2569193"/>
            <a:ext cx="450000" cy="388571"/>
          </a:xfrm>
          <a:prstGeom prst="rect">
            <a:avLst/>
          </a:prstGeom>
        </p:spPr>
      </p:pic>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b="18730"/>
          <a:stretch/>
        </p:blipFill>
        <p:spPr>
          <a:xfrm>
            <a:off x="4494451" y="1922385"/>
            <a:ext cx="540000" cy="438857"/>
          </a:xfrm>
          <a:prstGeom prst="rect">
            <a:avLst/>
          </a:prstGeom>
        </p:spPr>
      </p:pic>
      <p:pic>
        <p:nvPicPr>
          <p:cNvPr id="31" name="Picture 30"/>
          <p:cNvPicPr>
            <a:picLocks noChangeAspect="1"/>
          </p:cNvPicPr>
          <p:nvPr/>
        </p:nvPicPr>
        <p:blipFill rotWithShape="1">
          <a:blip r:embed="rId6" cstate="print">
            <a:extLst>
              <a:ext uri="{28A0092B-C50C-407E-A947-70E740481C1C}">
                <a14:useLocalDpi xmlns:a14="http://schemas.microsoft.com/office/drawing/2010/main" val="0"/>
              </a:ext>
            </a:extLst>
          </a:blip>
          <a:srcRect t="23043" r="24560" b="27058"/>
          <a:stretch/>
        </p:blipFill>
        <p:spPr>
          <a:xfrm>
            <a:off x="4565108" y="3785795"/>
            <a:ext cx="636541" cy="421026"/>
          </a:xfrm>
          <a:prstGeom prst="rect">
            <a:avLst/>
          </a:prstGeom>
        </p:spPr>
      </p:pic>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t="10370" b="26772"/>
          <a:stretch/>
        </p:blipFill>
        <p:spPr>
          <a:xfrm>
            <a:off x="4565108" y="3218882"/>
            <a:ext cx="450000" cy="282857"/>
          </a:xfrm>
          <a:prstGeom prst="rect">
            <a:avLst/>
          </a:prstGeom>
        </p:spPr>
      </p:pic>
      <p:pic>
        <p:nvPicPr>
          <p:cNvPr id="33" name="Picture 32"/>
          <p:cNvPicPr>
            <a:picLocks noChangeAspect="1"/>
          </p:cNvPicPr>
          <p:nvPr/>
        </p:nvPicPr>
        <p:blipFill rotWithShape="1">
          <a:blip r:embed="rId8" cstate="print">
            <a:extLst>
              <a:ext uri="{28A0092B-C50C-407E-A947-70E740481C1C}">
                <a14:useLocalDpi xmlns:a14="http://schemas.microsoft.com/office/drawing/2010/main" val="0"/>
              </a:ext>
            </a:extLst>
          </a:blip>
          <a:srcRect t="4510" b="18628"/>
          <a:stretch/>
        </p:blipFill>
        <p:spPr>
          <a:xfrm>
            <a:off x="4582736" y="4419457"/>
            <a:ext cx="450000" cy="345883"/>
          </a:xfrm>
          <a:prstGeom prst="rect">
            <a:avLst/>
          </a:prstGeom>
        </p:spPr>
      </p:pic>
      <p:sp>
        <p:nvSpPr>
          <p:cNvPr id="34" name="Rectangle 33"/>
          <p:cNvSpPr/>
          <p:nvPr/>
        </p:nvSpPr>
        <p:spPr>
          <a:xfrm>
            <a:off x="4473280" y="4938439"/>
            <a:ext cx="3198664" cy="506778"/>
          </a:xfrm>
          <a:prstGeom prst="rect">
            <a:avLst/>
          </a:prstGeom>
          <a:solidFill>
            <a:schemeClr val="bg1">
              <a:lumMod val="95000"/>
            </a:schemeClr>
          </a:solidFill>
          <a:ln w="25400" cap="flat" cmpd="sng" algn="ctr">
            <a:solidFill>
              <a:srgbClr val="4472C4"/>
            </a:solidFill>
            <a:prstDash val="solid"/>
          </a:ln>
          <a:effectLst/>
        </p:spPr>
        <p:txBody>
          <a:bodyPr rtlCol="0" anchor="ctr"/>
          <a:lstStyle/>
          <a:p>
            <a:pPr algn="ctr" fontAlgn="base">
              <a:spcBef>
                <a:spcPct val="0"/>
              </a:spcBef>
              <a:spcAft>
                <a:spcPct val="0"/>
              </a:spcAft>
              <a:defRPr/>
            </a:pPr>
            <a:r>
              <a:rPr lang="en-IN" sz="1400" kern="0" dirty="0">
                <a:solidFill>
                  <a:schemeClr val="tx2"/>
                </a:solidFill>
                <a:latin typeface="Segoe UI" panose="020B0502040204020203" pitchFamily="34" charset="0"/>
                <a:ea typeface="Segoe UI" panose="020B0502040204020203" pitchFamily="34" charset="0"/>
                <a:cs typeface="Segoe UI" panose="020B0502040204020203" pitchFamily="34" charset="0"/>
              </a:rPr>
              <a:t>Trend Analysis</a:t>
            </a:r>
          </a:p>
        </p:txBody>
      </p:sp>
      <p:sp>
        <p:nvSpPr>
          <p:cNvPr id="35" name="Rectangle 34"/>
          <p:cNvSpPr/>
          <p:nvPr/>
        </p:nvSpPr>
        <p:spPr>
          <a:xfrm>
            <a:off x="901408" y="2970735"/>
            <a:ext cx="2520000" cy="602710"/>
          </a:xfrm>
          <a:prstGeom prst="rect">
            <a:avLst/>
          </a:prstGeom>
          <a:solidFill>
            <a:schemeClr val="bg1"/>
          </a:solidFill>
          <a:ln w="25400" cap="flat" cmpd="sng" algn="ctr">
            <a:solidFill>
              <a:srgbClr val="4472C4"/>
            </a:solidFill>
            <a:prstDash val="solid"/>
          </a:ln>
          <a:effectLst/>
        </p:spPr>
        <p:txBody>
          <a:bodyPr rtlCol="0" anchor="ctr"/>
          <a:lstStyle/>
          <a:p>
            <a:pPr fontAlgn="base">
              <a:spcBef>
                <a:spcPct val="0"/>
              </a:spcBef>
              <a:spcAft>
                <a:spcPct val="0"/>
              </a:spcAft>
              <a:defRPr/>
            </a:pPr>
            <a:r>
              <a:rPr lang="en-IN" sz="1600" kern="0" dirty="0">
                <a:solidFill>
                  <a:schemeClr val="tx2"/>
                </a:solidFill>
                <a:latin typeface="Segoe UI" panose="020B0502040204020203" pitchFamily="34" charset="0"/>
                <a:ea typeface="Segoe UI" panose="020B0502040204020203" pitchFamily="34" charset="0"/>
                <a:cs typeface="Segoe UI" panose="020B0502040204020203" pitchFamily="34" charset="0"/>
              </a:rPr>
              <a:t>Market Places</a:t>
            </a:r>
          </a:p>
        </p:txBody>
      </p:sp>
      <p:pic>
        <p:nvPicPr>
          <p:cNvPr id="36" name="Picture 35"/>
          <p:cNvPicPr>
            <a:picLocks noChangeAspect="1"/>
          </p:cNvPicPr>
          <p:nvPr/>
        </p:nvPicPr>
        <p:blipFill rotWithShape="1">
          <a:blip r:embed="rId9" cstate="print">
            <a:extLst>
              <a:ext uri="{28A0092B-C50C-407E-A947-70E740481C1C}">
                <a14:useLocalDpi xmlns:a14="http://schemas.microsoft.com/office/drawing/2010/main" val="0"/>
              </a:ext>
            </a:extLst>
          </a:blip>
          <a:srcRect t="7858" b="20039"/>
          <a:stretch/>
        </p:blipFill>
        <p:spPr>
          <a:xfrm>
            <a:off x="4537399" y="5062150"/>
            <a:ext cx="450000" cy="323824"/>
          </a:xfrm>
          <a:prstGeom prst="rect">
            <a:avLst/>
          </a:prstGeom>
        </p:spPr>
      </p:pic>
      <p:pic>
        <p:nvPicPr>
          <p:cNvPr id="37" name="Picture 3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514950" y="3106118"/>
            <a:ext cx="254408" cy="303576"/>
          </a:xfrm>
          <a:prstGeom prst="rect">
            <a:avLst/>
          </a:prstGeom>
        </p:spPr>
      </p:pic>
      <p:sp>
        <p:nvSpPr>
          <p:cNvPr id="38" name="Rectangle 37"/>
          <p:cNvSpPr/>
          <p:nvPr/>
        </p:nvSpPr>
        <p:spPr>
          <a:xfrm>
            <a:off x="901408" y="4248846"/>
            <a:ext cx="2520000" cy="602710"/>
          </a:xfrm>
          <a:prstGeom prst="rect">
            <a:avLst/>
          </a:prstGeom>
          <a:solidFill>
            <a:schemeClr val="bg1"/>
          </a:solidFill>
          <a:ln w="25400" cap="flat" cmpd="sng" algn="ctr">
            <a:solidFill>
              <a:srgbClr val="4472C4"/>
            </a:solidFill>
            <a:prstDash val="solid"/>
          </a:ln>
          <a:effectLst/>
        </p:spPr>
        <p:txBody>
          <a:bodyPr rtlCol="0" anchor="ctr"/>
          <a:lstStyle/>
          <a:p>
            <a:pPr fontAlgn="base">
              <a:spcBef>
                <a:spcPct val="0"/>
              </a:spcBef>
              <a:spcAft>
                <a:spcPct val="0"/>
              </a:spcAft>
              <a:defRPr/>
            </a:pPr>
            <a:r>
              <a:rPr lang="en-IN" sz="1600" kern="0" dirty="0">
                <a:solidFill>
                  <a:schemeClr val="tx2"/>
                </a:solidFill>
                <a:latin typeface="Segoe UI" panose="020B0502040204020203" pitchFamily="34" charset="0"/>
                <a:ea typeface="Segoe UI" panose="020B0502040204020203" pitchFamily="34" charset="0"/>
                <a:cs typeface="Segoe UI" panose="020B0502040204020203" pitchFamily="34" charset="0"/>
              </a:rPr>
              <a:t>Brand Websites</a:t>
            </a:r>
          </a:p>
        </p:txBody>
      </p:sp>
      <p:pic>
        <p:nvPicPr>
          <p:cNvPr id="39" name="Picture 3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711275" y="4575970"/>
            <a:ext cx="447177" cy="211944"/>
          </a:xfrm>
          <a:prstGeom prst="rect">
            <a:avLst/>
          </a:prstGeom>
        </p:spPr>
      </p:pic>
      <p:pic>
        <p:nvPicPr>
          <p:cNvPr id="40" name="Picture 8" descr="Image result for amazon ico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97396" y="3097152"/>
            <a:ext cx="360000" cy="360000"/>
          </a:xfrm>
          <a:prstGeom prst="rect">
            <a:avLst/>
          </a:prstGeom>
          <a:noFill/>
          <a:extLst>
            <a:ext uri="{909E8E84-426E-40dd-AFC4-6F175D3DCCD1}">
              <a14:hiddenFill xmlns="" xmlns:a14="http://schemas.microsoft.com/office/drawing/2010/main">
                <a:solidFill>
                  <a:srgbClr val="FFFFFF"/>
                </a:solidFill>
              </a14:hiddenFill>
            </a:ext>
          </a:extLst>
        </p:spPr>
      </p:pic>
      <p:sp>
        <p:nvSpPr>
          <p:cNvPr id="41" name="Rectangle 40"/>
          <p:cNvSpPr/>
          <p:nvPr/>
        </p:nvSpPr>
        <p:spPr>
          <a:xfrm>
            <a:off x="901408" y="1552626"/>
            <a:ext cx="2520000" cy="602710"/>
          </a:xfrm>
          <a:prstGeom prst="rect">
            <a:avLst/>
          </a:prstGeom>
          <a:solidFill>
            <a:schemeClr val="bg1"/>
          </a:solidFill>
          <a:ln w="25400" cap="flat" cmpd="sng" algn="ctr">
            <a:solidFill>
              <a:srgbClr val="4472C4"/>
            </a:solidFill>
            <a:prstDash val="solid"/>
          </a:ln>
          <a:effectLst/>
        </p:spPr>
        <p:txBody>
          <a:bodyPr rtlCol="0" anchor="ctr"/>
          <a:lstStyle/>
          <a:p>
            <a:pPr fontAlgn="base">
              <a:spcBef>
                <a:spcPct val="0"/>
              </a:spcBef>
              <a:spcAft>
                <a:spcPct val="0"/>
              </a:spcAft>
              <a:defRPr/>
            </a:pPr>
            <a:r>
              <a:rPr lang="en-IN" sz="1600" kern="0" dirty="0">
                <a:solidFill>
                  <a:schemeClr val="tx2"/>
                </a:solidFill>
                <a:latin typeface="Segoe UI" panose="020B0502040204020203" pitchFamily="34" charset="0"/>
                <a:ea typeface="Segoe UI" panose="020B0502040204020203" pitchFamily="34" charset="0"/>
                <a:cs typeface="Segoe UI" panose="020B0502040204020203" pitchFamily="34" charset="0"/>
              </a:rPr>
              <a:t>Industry Forums</a:t>
            </a:r>
          </a:p>
        </p:txBody>
      </p:sp>
      <p:pic>
        <p:nvPicPr>
          <p:cNvPr id="43" name="Picture 42"/>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645985" y="1675270"/>
            <a:ext cx="637945" cy="288600"/>
          </a:xfrm>
          <a:prstGeom prst="rect">
            <a:avLst/>
          </a:prstGeom>
        </p:spPr>
      </p:pic>
      <p:sp>
        <p:nvSpPr>
          <p:cNvPr id="44" name="TextBox 43"/>
          <p:cNvSpPr txBox="1"/>
          <p:nvPr/>
        </p:nvSpPr>
        <p:spPr>
          <a:xfrm>
            <a:off x="901408" y="4938439"/>
            <a:ext cx="1481184" cy="461665"/>
          </a:xfrm>
          <a:prstGeom prst="rect">
            <a:avLst/>
          </a:prstGeom>
          <a:noFill/>
        </p:spPr>
        <p:txBody>
          <a:bodyPr wrap="square" rtlCol="0">
            <a:spAutoFit/>
          </a:bodyPr>
          <a:lstStyle/>
          <a:p>
            <a:pPr marL="285750" indent="-285750">
              <a:buFont typeface="Arial" panose="020B0604020202020204" pitchFamily="34" charset="0"/>
              <a:buChar char="•"/>
            </a:pPr>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LG</a:t>
            </a:r>
          </a:p>
          <a:p>
            <a:pPr marL="285750" indent="-285750">
              <a:buFont typeface="Arial" panose="020B0604020202020204" pitchFamily="34" charset="0"/>
              <a:buChar char="•"/>
            </a:pPr>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Samsung</a:t>
            </a:r>
          </a:p>
        </p:txBody>
      </p:sp>
      <p:sp>
        <p:nvSpPr>
          <p:cNvPr id="45" name="TextBox 44"/>
          <p:cNvSpPr txBox="1"/>
          <p:nvPr/>
        </p:nvSpPr>
        <p:spPr>
          <a:xfrm>
            <a:off x="2258068" y="4938438"/>
            <a:ext cx="1163340" cy="461665"/>
          </a:xfrm>
          <a:prstGeom prst="rect">
            <a:avLst/>
          </a:prstGeom>
          <a:noFill/>
        </p:spPr>
        <p:txBody>
          <a:bodyPr wrap="square" rtlCol="0">
            <a:spAutoFit/>
          </a:bodyPr>
          <a:lstStyle/>
          <a:p>
            <a:pPr marL="285750" indent="-285750">
              <a:buFont typeface="Arial" panose="020B0604020202020204" pitchFamily="34" charset="0"/>
              <a:buChar char="•"/>
            </a:pPr>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Brand A</a:t>
            </a:r>
          </a:p>
          <a:p>
            <a:pPr marL="285750" indent="-285750">
              <a:buFont typeface="Arial" panose="020B0604020202020204" pitchFamily="34" charset="0"/>
              <a:buChar char="•"/>
            </a:pPr>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Brand B</a:t>
            </a:r>
          </a:p>
        </p:txBody>
      </p:sp>
      <p:sp>
        <p:nvSpPr>
          <p:cNvPr id="46" name="TextBox 45"/>
          <p:cNvSpPr txBox="1"/>
          <p:nvPr/>
        </p:nvSpPr>
        <p:spPr>
          <a:xfrm>
            <a:off x="8775651" y="2201118"/>
            <a:ext cx="1211313" cy="276999"/>
          </a:xfrm>
          <a:prstGeom prst="rect">
            <a:avLst/>
          </a:prstGeom>
          <a:noFill/>
        </p:spPr>
        <p:txBody>
          <a:bodyPr wrap="square" rtlCol="0">
            <a:spAutoFit/>
          </a:bodyPr>
          <a:lstStyle/>
          <a:p>
            <a:pPr marL="171450" indent="-171450">
              <a:buFont typeface="Arial" panose="020B0604020202020204" pitchFamily="34" charset="0"/>
              <a:buChar char="•"/>
            </a:pPr>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Region</a:t>
            </a:r>
          </a:p>
        </p:txBody>
      </p:sp>
      <p:sp>
        <p:nvSpPr>
          <p:cNvPr id="47" name="TextBox 46"/>
          <p:cNvSpPr txBox="1"/>
          <p:nvPr/>
        </p:nvSpPr>
        <p:spPr>
          <a:xfrm>
            <a:off x="10086110" y="2201118"/>
            <a:ext cx="1209542" cy="461665"/>
          </a:xfrm>
          <a:prstGeom prst="rect">
            <a:avLst/>
          </a:prstGeom>
          <a:noFill/>
        </p:spPr>
        <p:txBody>
          <a:bodyPr wrap="square" rtlCol="0">
            <a:spAutoFit/>
          </a:bodyPr>
          <a:lstStyle/>
          <a:p>
            <a:pPr marL="171450" indent="-171450">
              <a:buFont typeface="Arial" panose="020B0604020202020204" pitchFamily="34" charset="0"/>
              <a:buChar char="•"/>
            </a:pPr>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Category</a:t>
            </a:r>
          </a:p>
          <a:p>
            <a:pPr marL="171450" indent="-171450">
              <a:buFont typeface="Arial" panose="020B0604020202020204" pitchFamily="34" charset="0"/>
              <a:buChar char="•"/>
            </a:pPr>
            <a:endPar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48" name="TextBox 47"/>
          <p:cNvSpPr txBox="1"/>
          <p:nvPr/>
        </p:nvSpPr>
        <p:spPr>
          <a:xfrm>
            <a:off x="8775650" y="3217627"/>
            <a:ext cx="1435149" cy="461665"/>
          </a:xfrm>
          <a:prstGeom prst="rect">
            <a:avLst/>
          </a:prstGeom>
          <a:noFill/>
        </p:spPr>
        <p:txBody>
          <a:bodyPr wrap="square" rtlCol="0">
            <a:spAutoFit/>
          </a:bodyPr>
          <a:lstStyle/>
          <a:p>
            <a:pPr marL="285750" indent="-285750">
              <a:buFont typeface="Arial" panose="020B0604020202020204" pitchFamily="34" charset="0"/>
              <a:buChar char="•"/>
            </a:pPr>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Category</a:t>
            </a:r>
          </a:p>
          <a:p>
            <a:pPr marL="285750" indent="-285750">
              <a:buFont typeface="Arial" panose="020B0604020202020204" pitchFamily="34" charset="0"/>
              <a:buChar char="•"/>
            </a:pPr>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Comparison</a:t>
            </a:r>
          </a:p>
        </p:txBody>
      </p:sp>
      <p:sp>
        <p:nvSpPr>
          <p:cNvPr id="49" name="TextBox 48"/>
          <p:cNvSpPr txBox="1"/>
          <p:nvPr/>
        </p:nvSpPr>
        <p:spPr>
          <a:xfrm>
            <a:off x="10086109" y="3217626"/>
            <a:ext cx="1209542" cy="461665"/>
          </a:xfrm>
          <a:prstGeom prst="rect">
            <a:avLst/>
          </a:prstGeom>
          <a:noFill/>
        </p:spPr>
        <p:txBody>
          <a:bodyPr wrap="square" rtlCol="0">
            <a:spAutoFit/>
          </a:bodyPr>
          <a:lstStyle/>
          <a:p>
            <a:pPr marL="285750" indent="-285750">
              <a:buFont typeface="Arial" panose="020B0604020202020204" pitchFamily="34" charset="0"/>
              <a:buChar char="•"/>
            </a:pPr>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Platform</a:t>
            </a:r>
          </a:p>
          <a:p>
            <a:pPr marL="285750" indent="-285750">
              <a:buFont typeface="Arial" panose="020B0604020202020204" pitchFamily="34" charset="0"/>
              <a:buChar char="•"/>
            </a:pPr>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SKU</a:t>
            </a:r>
          </a:p>
        </p:txBody>
      </p:sp>
      <p:sp>
        <p:nvSpPr>
          <p:cNvPr id="50" name="TextBox 49"/>
          <p:cNvSpPr txBox="1"/>
          <p:nvPr/>
        </p:nvSpPr>
        <p:spPr>
          <a:xfrm>
            <a:off x="8676506" y="4575971"/>
            <a:ext cx="1534294" cy="461665"/>
          </a:xfrm>
          <a:prstGeom prst="rect">
            <a:avLst/>
          </a:prstGeom>
          <a:noFill/>
        </p:spPr>
        <p:txBody>
          <a:bodyPr wrap="square" rtlCol="0">
            <a:spAutoFit/>
          </a:bodyPr>
          <a:lstStyle/>
          <a:p>
            <a:pPr marL="285750" indent="-285750">
              <a:buFont typeface="Arial" panose="020B0604020202020204" pitchFamily="34" charset="0"/>
              <a:buChar char="•"/>
            </a:pPr>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Category</a:t>
            </a:r>
          </a:p>
          <a:p>
            <a:pPr marL="285750" indent="-285750">
              <a:buFont typeface="Arial" panose="020B0604020202020204" pitchFamily="34" charset="0"/>
              <a:buChar char="•"/>
            </a:pPr>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Comparison</a:t>
            </a:r>
          </a:p>
        </p:txBody>
      </p:sp>
      <p:sp>
        <p:nvSpPr>
          <p:cNvPr id="51" name="TextBox 50"/>
          <p:cNvSpPr txBox="1"/>
          <p:nvPr/>
        </p:nvSpPr>
        <p:spPr>
          <a:xfrm>
            <a:off x="10086108" y="4575970"/>
            <a:ext cx="1209543" cy="461665"/>
          </a:xfrm>
          <a:prstGeom prst="rect">
            <a:avLst/>
          </a:prstGeom>
          <a:noFill/>
        </p:spPr>
        <p:txBody>
          <a:bodyPr wrap="square" rtlCol="0">
            <a:spAutoFit/>
          </a:bodyPr>
          <a:lstStyle/>
          <a:p>
            <a:pPr marL="285750" indent="-285750">
              <a:buFont typeface="Arial" panose="020B0604020202020204" pitchFamily="34" charset="0"/>
              <a:buChar char="•"/>
            </a:pPr>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Platform</a:t>
            </a:r>
          </a:p>
          <a:p>
            <a:pPr marL="285750" indent="-285750">
              <a:buFont typeface="Arial" panose="020B0604020202020204" pitchFamily="34" charset="0"/>
              <a:buChar char="•"/>
            </a:pPr>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SKU</a:t>
            </a:r>
          </a:p>
        </p:txBody>
      </p:sp>
      <p:sp>
        <p:nvSpPr>
          <p:cNvPr id="52" name="TextBox 51"/>
          <p:cNvSpPr txBox="1"/>
          <p:nvPr/>
        </p:nvSpPr>
        <p:spPr>
          <a:xfrm>
            <a:off x="884303" y="3643848"/>
            <a:ext cx="1373765" cy="461665"/>
          </a:xfrm>
          <a:prstGeom prst="rect">
            <a:avLst/>
          </a:prstGeom>
          <a:noFill/>
        </p:spPr>
        <p:txBody>
          <a:bodyPr wrap="square" rtlCol="0">
            <a:spAutoFit/>
          </a:bodyPr>
          <a:lstStyle/>
          <a:p>
            <a:pPr marL="285750" indent="-285750">
              <a:buFont typeface="Arial" panose="020B0604020202020204" pitchFamily="34" charset="0"/>
              <a:buChar char="•"/>
            </a:pPr>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Homedepot</a:t>
            </a:r>
          </a:p>
          <a:p>
            <a:pPr marL="285750" indent="-285750">
              <a:buFont typeface="Arial" panose="020B0604020202020204" pitchFamily="34" charset="0"/>
              <a:buChar char="•"/>
            </a:pPr>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Amazon</a:t>
            </a:r>
          </a:p>
        </p:txBody>
      </p:sp>
      <p:sp>
        <p:nvSpPr>
          <p:cNvPr id="53" name="TextBox 52"/>
          <p:cNvSpPr txBox="1"/>
          <p:nvPr/>
        </p:nvSpPr>
        <p:spPr>
          <a:xfrm>
            <a:off x="2193949" y="3657045"/>
            <a:ext cx="1292541" cy="461665"/>
          </a:xfrm>
          <a:prstGeom prst="rect">
            <a:avLst/>
          </a:prstGeom>
          <a:noFill/>
        </p:spPr>
        <p:txBody>
          <a:bodyPr wrap="square" rtlCol="0">
            <a:spAutoFit/>
          </a:bodyPr>
          <a:lstStyle/>
          <a:p>
            <a:pPr marL="285750" indent="-285750">
              <a:buFont typeface="Arial" panose="020B0604020202020204" pitchFamily="34" charset="0"/>
              <a:buChar char="•"/>
            </a:pPr>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AO</a:t>
            </a:r>
          </a:p>
          <a:p>
            <a:pPr marL="285750" indent="-285750">
              <a:buFont typeface="Arial" panose="020B0604020202020204" pitchFamily="34" charset="0"/>
              <a:buChar char="•"/>
            </a:pPr>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Lowes</a:t>
            </a:r>
          </a:p>
        </p:txBody>
      </p:sp>
      <p:sp>
        <p:nvSpPr>
          <p:cNvPr id="54" name="TextBox 53"/>
          <p:cNvSpPr txBox="1"/>
          <p:nvPr/>
        </p:nvSpPr>
        <p:spPr>
          <a:xfrm>
            <a:off x="884303" y="2356035"/>
            <a:ext cx="2473093" cy="276999"/>
          </a:xfrm>
          <a:prstGeom prst="rect">
            <a:avLst/>
          </a:prstGeom>
          <a:noFill/>
        </p:spPr>
        <p:txBody>
          <a:bodyPr wrap="square" rtlCol="0">
            <a:spAutoFit/>
          </a:bodyPr>
          <a:lstStyle/>
          <a:p>
            <a:pPr marL="285750" indent="-285750">
              <a:buFont typeface="Arial" panose="020B0604020202020204" pitchFamily="34" charset="0"/>
              <a:buChar char="•"/>
            </a:pPr>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Consumer Reports</a:t>
            </a:r>
          </a:p>
        </p:txBody>
      </p:sp>
      <p:pic>
        <p:nvPicPr>
          <p:cNvPr id="1026" name="Picture 2" descr="Image result for samsung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57687" y="4052074"/>
            <a:ext cx="960000" cy="7200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6E55EC-8E0D-43F3-887A-4DF768243608}"/>
              </a:ext>
            </a:extLst>
          </p:cNvPr>
          <p:cNvSpPr>
            <a:spLocks noGrp="1"/>
          </p:cNvSpPr>
          <p:nvPr>
            <p:ph type="title"/>
          </p:nvPr>
        </p:nvSpPr>
        <p:spPr>
          <a:xfrm>
            <a:off x="240544" y="75574"/>
            <a:ext cx="10665021" cy="540000"/>
          </a:xfrm>
        </p:spPr>
        <p:txBody>
          <a:bodyPr/>
          <a:lstStyle/>
          <a:p>
            <a:r>
              <a:rPr lang="en-IN" dirty="0"/>
              <a:t>Innovation Radar: How it happens</a:t>
            </a:r>
          </a:p>
        </p:txBody>
      </p:sp>
      <p:sp>
        <p:nvSpPr>
          <p:cNvPr id="55" name="Slide Number Placeholder 3">
            <a:extLst>
              <a:ext uri="{FF2B5EF4-FFF2-40B4-BE49-F238E27FC236}">
                <a16:creationId xmlns:a16="http://schemas.microsoft.com/office/drawing/2014/main" id="{E19AB85D-1792-404E-93E0-CE6C78AB89C2}"/>
              </a:ext>
            </a:extLst>
          </p:cNvPr>
          <p:cNvSpPr>
            <a:spLocks noGrp="1"/>
          </p:cNvSpPr>
          <p:nvPr>
            <p:ph type="sldNum" sz="quarter" idx="12"/>
          </p:nvPr>
        </p:nvSpPr>
        <p:spPr>
          <a:xfrm>
            <a:off x="9448800" y="6602506"/>
            <a:ext cx="2743200" cy="239992"/>
          </a:xfrm>
        </p:spPr>
        <p:txBody>
          <a:bodyPr/>
          <a:lstStyle/>
          <a:p>
            <a:fld id="{70B2C2F8-CC18-47EA-B40B-1FF889930AA6}" type="slidenum">
              <a:rPr lang="en-US" smtClean="0">
                <a:solidFill>
                  <a:prstClr val="black">
                    <a:tint val="75000"/>
                  </a:prstClr>
                </a:solidFill>
              </a:rPr>
              <a:pPr/>
              <a:t>47</a:t>
            </a:fld>
            <a:endParaRPr lang="en-US" dirty="0">
              <a:solidFill>
                <a:prstClr val="black">
                  <a:tint val="75000"/>
                </a:prstClr>
              </a:solidFill>
            </a:endParaRPr>
          </a:p>
        </p:txBody>
      </p:sp>
      <p:sp>
        <p:nvSpPr>
          <p:cNvPr id="56" name="Rectangle 55">
            <a:extLst>
              <a:ext uri="{FF2B5EF4-FFF2-40B4-BE49-F238E27FC236}">
                <a16:creationId xmlns:a16="http://schemas.microsoft.com/office/drawing/2014/main" id="{854136CD-EA84-4A9B-B382-9B838019A715}"/>
              </a:ext>
            </a:extLst>
          </p:cNvPr>
          <p:cNvSpPr/>
          <p:nvPr/>
        </p:nvSpPr>
        <p:spPr>
          <a:xfrm>
            <a:off x="342901" y="5723605"/>
            <a:ext cx="11430000" cy="1092073"/>
          </a:xfrm>
          <a:prstGeom prst="rect">
            <a:avLst/>
          </a:prstGeom>
          <a:noFill/>
          <a:ln w="28575">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chemeClr val="tx2"/>
                </a:solidFill>
                <a:latin typeface="Segoe UI" panose="020B0502040204020203" pitchFamily="34" charset="0"/>
                <a:ea typeface="Segoe UI" panose="020B0502040204020203" pitchFamily="34" charset="0"/>
                <a:cs typeface="Segoe UI" panose="020B0502040204020203" pitchFamily="34" charset="0"/>
              </a:rPr>
              <a:t> </a:t>
            </a:r>
            <a:r>
              <a:rPr lang="en-IN" dirty="0" err="1">
                <a:solidFill>
                  <a:schemeClr val="tx2"/>
                </a:solidFill>
                <a:latin typeface="Segoe UI" panose="020B0502040204020203" pitchFamily="34" charset="0"/>
                <a:ea typeface="Segoe UI" panose="020B0502040204020203" pitchFamily="34" charset="0"/>
                <a:cs typeface="Segoe UI" panose="020B0502040204020203" pitchFamily="34" charset="0"/>
              </a:rPr>
              <a:t>BeautifulSoup</a:t>
            </a:r>
            <a:r>
              <a:rPr lang="en-IN" dirty="0">
                <a:solidFill>
                  <a:schemeClr val="tx2"/>
                </a:solidFill>
                <a:latin typeface="Segoe UI" panose="020B0502040204020203" pitchFamily="34" charset="0"/>
                <a:ea typeface="Segoe UI" panose="020B0502040204020203" pitchFamily="34" charset="0"/>
                <a:cs typeface="Segoe UI" panose="020B0502040204020203" pitchFamily="34" charset="0"/>
              </a:rPr>
              <a:t> ---                                          </a:t>
            </a:r>
            <a:r>
              <a:rPr lang="en-IN" dirty="0" err="1">
                <a:solidFill>
                  <a:schemeClr val="tx2"/>
                </a:solidFill>
                <a:latin typeface="Segoe UI" panose="020B0502040204020203" pitchFamily="34" charset="0"/>
                <a:ea typeface="Segoe UI" panose="020B0502040204020203" pitchFamily="34" charset="0"/>
                <a:cs typeface="Segoe UI" panose="020B0502040204020203" pitchFamily="34" charset="0"/>
              </a:rPr>
              <a:t>Gensim</a:t>
            </a:r>
            <a:r>
              <a:rPr lang="en-IN" dirty="0">
                <a:solidFill>
                  <a:schemeClr val="tx2"/>
                </a:solidFill>
                <a:latin typeface="Segoe UI" panose="020B0502040204020203" pitchFamily="34" charset="0"/>
                <a:ea typeface="Segoe UI" panose="020B0502040204020203" pitchFamily="34" charset="0"/>
                <a:cs typeface="Segoe UI" panose="020B0502040204020203" pitchFamily="34" charset="0"/>
              </a:rPr>
              <a:t>, Stanford NLP                                           --- AngularJS, d3JS</a:t>
            </a:r>
          </a:p>
        </p:txBody>
      </p:sp>
      <p:pic>
        <p:nvPicPr>
          <p:cNvPr id="3" name="Picture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58068" y="5768058"/>
            <a:ext cx="1013392" cy="1013392"/>
          </a:xfrm>
          <a:prstGeom prst="rect">
            <a:avLst/>
          </a:prstGeom>
        </p:spPr>
      </p:pic>
    </p:spTree>
    <p:extLst>
      <p:ext uri="{BB962C8B-B14F-4D97-AF65-F5344CB8AC3E}">
        <p14:creationId xmlns:p14="http://schemas.microsoft.com/office/powerpoint/2010/main" val="293316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560841" y="1187016"/>
            <a:ext cx="8453439" cy="637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2"/>
                </a:solidFill>
                <a:latin typeface="Segoe UI" panose="020B0502040204020203" pitchFamily="34" charset="0"/>
                <a:ea typeface="Segoe UI" panose="020B0502040204020203" pitchFamily="34" charset="0"/>
                <a:cs typeface="Segoe UI" panose="020B0502040204020203" pitchFamily="34" charset="0"/>
              </a:rPr>
              <a:t>How is Customer feedback of</a:t>
            </a: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 Brand A Top Load Washers</a:t>
            </a:r>
            <a:r>
              <a:rPr lang="en-US" sz="1600" dirty="0">
                <a:solidFill>
                  <a:schemeClr val="tx2"/>
                </a:solidFill>
                <a:latin typeface="Segoe UI" panose="020B0502040204020203" pitchFamily="34" charset="0"/>
                <a:ea typeface="Segoe UI" panose="020B0502040204020203" pitchFamily="34" charset="0"/>
                <a:cs typeface="Segoe UI" panose="020B0502040204020203" pitchFamily="34" charset="0"/>
              </a:rPr>
              <a:t> compared to other brands ? </a:t>
            </a:r>
          </a:p>
        </p:txBody>
      </p:sp>
      <p:sp>
        <p:nvSpPr>
          <p:cNvPr id="25" name="Rectangle 24"/>
          <p:cNvSpPr/>
          <p:nvPr/>
        </p:nvSpPr>
        <p:spPr>
          <a:xfrm>
            <a:off x="1560841" y="2511136"/>
            <a:ext cx="8290694" cy="1731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Deep Dive </a:t>
            </a:r>
            <a:r>
              <a:rPr lang="en-US" sz="1600" dirty="0">
                <a:solidFill>
                  <a:schemeClr val="tx2"/>
                </a:solidFill>
                <a:latin typeface="Segoe UI" panose="020B0502040204020203" pitchFamily="34" charset="0"/>
                <a:ea typeface="Segoe UI" panose="020B0502040204020203" pitchFamily="34" charset="0"/>
                <a:cs typeface="Segoe UI" panose="020B0502040204020203" pitchFamily="34" charset="0"/>
              </a:rPr>
              <a:t>on </a:t>
            </a: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SKU 1 </a:t>
            </a:r>
            <a:r>
              <a:rPr lang="en-US" sz="1600" dirty="0">
                <a:solidFill>
                  <a:schemeClr val="tx2"/>
                </a:solidFill>
                <a:latin typeface="Segoe UI" panose="020B0502040204020203" pitchFamily="34" charset="0"/>
                <a:ea typeface="Segoe UI" panose="020B0502040204020203" pitchFamily="34" charset="0"/>
                <a:cs typeface="Segoe UI" panose="020B0502040204020203" pitchFamily="34" charset="0"/>
              </a:rPr>
              <a:t>Performance :</a:t>
            </a:r>
          </a:p>
          <a:p>
            <a:pPr marL="285750" indent="-285750">
              <a:spcBef>
                <a:spcPts val="600"/>
              </a:spcBef>
              <a:buFont typeface="Arial" panose="020B0604020202020204" pitchFamily="34" charset="0"/>
              <a:buChar char="•"/>
            </a:pPr>
            <a:r>
              <a:rPr lang="en-US" sz="1600" i="1" dirty="0">
                <a:solidFill>
                  <a:schemeClr val="tx2"/>
                </a:solidFill>
                <a:latin typeface="Segoe UI" panose="020B0502040204020203" pitchFamily="34" charset="0"/>
                <a:ea typeface="Segoe UI" panose="020B0502040204020203" pitchFamily="34" charset="0"/>
                <a:cs typeface="Segoe UI" panose="020B0502040204020203" pitchFamily="34" charset="0"/>
              </a:rPr>
              <a:t>What is the overall Customer Rating for the product ? </a:t>
            </a:r>
          </a:p>
          <a:p>
            <a:pPr marL="285750" indent="-285750">
              <a:spcBef>
                <a:spcPts val="600"/>
              </a:spcBef>
              <a:buFont typeface="Arial" panose="020B0604020202020204" pitchFamily="34" charset="0"/>
              <a:buChar char="•"/>
            </a:pPr>
            <a:r>
              <a:rPr lang="en-US" sz="1600" i="1" dirty="0">
                <a:solidFill>
                  <a:schemeClr val="tx2"/>
                </a:solidFill>
                <a:latin typeface="Segoe UI" panose="020B0502040204020203" pitchFamily="34" charset="0"/>
                <a:ea typeface="Segoe UI" panose="020B0502040204020203" pitchFamily="34" charset="0"/>
                <a:cs typeface="Segoe UI" panose="020B0502040204020203" pitchFamily="34" charset="0"/>
              </a:rPr>
              <a:t>What are the opportunities for innovation ?</a:t>
            </a:r>
          </a:p>
          <a:p>
            <a:pPr marL="285750" indent="-285750">
              <a:spcBef>
                <a:spcPts val="600"/>
              </a:spcBef>
              <a:buFont typeface="Arial" panose="020B0604020202020204" pitchFamily="34" charset="0"/>
              <a:buChar char="•"/>
            </a:pPr>
            <a:r>
              <a:rPr lang="en-US" sz="1600" i="1" dirty="0">
                <a:solidFill>
                  <a:schemeClr val="tx2"/>
                </a:solidFill>
                <a:latin typeface="Segoe UI" panose="020B0502040204020203" pitchFamily="34" charset="0"/>
                <a:ea typeface="Segoe UI" panose="020B0502040204020203" pitchFamily="34" charset="0"/>
                <a:cs typeface="Segoe UI" panose="020B0502040204020203" pitchFamily="34" charset="0"/>
              </a:rPr>
              <a:t>How was each component of the product received and customer sentiment ?</a:t>
            </a:r>
            <a:endParaRPr lang="en-US" sz="1400" i="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26" name="Rectangle 25"/>
          <p:cNvSpPr/>
          <p:nvPr/>
        </p:nvSpPr>
        <p:spPr>
          <a:xfrm>
            <a:off x="1560841" y="4061942"/>
            <a:ext cx="7269018" cy="5651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Compare</a:t>
            </a:r>
            <a:r>
              <a:rPr lang="en-US" sz="1600" dirty="0">
                <a:solidFill>
                  <a:schemeClr val="tx2"/>
                </a:solidFill>
                <a:latin typeface="Segoe UI" panose="020B0502040204020203" pitchFamily="34" charset="0"/>
                <a:ea typeface="Segoe UI" panose="020B0502040204020203" pitchFamily="34" charset="0"/>
                <a:cs typeface="Segoe UI" panose="020B0502040204020203" pitchFamily="34" charset="0"/>
              </a:rPr>
              <a:t> against competitor products under the same segment </a:t>
            </a:r>
          </a:p>
        </p:txBody>
      </p:sp>
      <p:sp>
        <p:nvSpPr>
          <p:cNvPr id="28" name="Oval 27"/>
          <p:cNvSpPr/>
          <p:nvPr/>
        </p:nvSpPr>
        <p:spPr>
          <a:xfrm>
            <a:off x="1061833" y="1314579"/>
            <a:ext cx="461818" cy="461818"/>
          </a:xfrm>
          <a:prstGeom prst="ellipse">
            <a:avLst/>
          </a:prstGeom>
          <a:solidFill>
            <a:schemeClr val="tx2">
              <a:lumMod val="20000"/>
              <a:lumOff val="80000"/>
              <a:alpha val="42000"/>
            </a:schemeClr>
          </a:solidFill>
          <a:ln w="28575">
            <a:solidFill>
              <a:srgbClr val="486B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Segoe UI" panose="020B0502040204020203" pitchFamily="34" charset="0"/>
                <a:ea typeface="Segoe UI" panose="020B0502040204020203" pitchFamily="34" charset="0"/>
                <a:cs typeface="Segoe UI" panose="020B0502040204020203" pitchFamily="34" charset="0"/>
              </a:rPr>
              <a:t>1</a:t>
            </a:r>
          </a:p>
        </p:txBody>
      </p:sp>
      <p:sp>
        <p:nvSpPr>
          <p:cNvPr id="29" name="Oval 28"/>
          <p:cNvSpPr/>
          <p:nvPr/>
        </p:nvSpPr>
        <p:spPr>
          <a:xfrm>
            <a:off x="1075051" y="2672302"/>
            <a:ext cx="461818" cy="461818"/>
          </a:xfrm>
          <a:prstGeom prst="ellipse">
            <a:avLst/>
          </a:prstGeom>
          <a:solidFill>
            <a:schemeClr val="tx2">
              <a:lumMod val="20000"/>
              <a:lumOff val="80000"/>
              <a:alpha val="42000"/>
            </a:schemeClr>
          </a:solidFill>
          <a:ln w="28575">
            <a:solidFill>
              <a:srgbClr val="486B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Segoe UI" panose="020B0502040204020203" pitchFamily="34" charset="0"/>
                <a:ea typeface="Segoe UI" panose="020B0502040204020203" pitchFamily="34" charset="0"/>
                <a:cs typeface="Segoe UI" panose="020B0502040204020203" pitchFamily="34" charset="0"/>
              </a:rPr>
              <a:t>3</a:t>
            </a:r>
          </a:p>
        </p:txBody>
      </p:sp>
      <p:sp>
        <p:nvSpPr>
          <p:cNvPr id="30" name="Oval 29"/>
          <p:cNvSpPr/>
          <p:nvPr/>
        </p:nvSpPr>
        <p:spPr>
          <a:xfrm>
            <a:off x="1061833" y="4100854"/>
            <a:ext cx="461818" cy="461818"/>
          </a:xfrm>
          <a:prstGeom prst="ellipse">
            <a:avLst/>
          </a:prstGeom>
          <a:solidFill>
            <a:schemeClr val="tx2">
              <a:lumMod val="20000"/>
              <a:lumOff val="80000"/>
              <a:alpha val="42000"/>
            </a:schemeClr>
          </a:solidFill>
          <a:ln w="28575">
            <a:solidFill>
              <a:srgbClr val="486B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Segoe UI" panose="020B0502040204020203" pitchFamily="34" charset="0"/>
                <a:ea typeface="Segoe UI" panose="020B0502040204020203" pitchFamily="34" charset="0"/>
                <a:cs typeface="Segoe UI" panose="020B0502040204020203" pitchFamily="34" charset="0"/>
              </a:rPr>
              <a:t>4</a:t>
            </a:r>
          </a:p>
        </p:txBody>
      </p:sp>
      <p:sp>
        <p:nvSpPr>
          <p:cNvPr id="31" name="Rectangle 30"/>
          <p:cNvSpPr/>
          <p:nvPr/>
        </p:nvSpPr>
        <p:spPr>
          <a:xfrm>
            <a:off x="1560841" y="1904399"/>
            <a:ext cx="8290694" cy="637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2"/>
                </a:solidFill>
                <a:latin typeface="Segoe UI" panose="020B0502040204020203" pitchFamily="34" charset="0"/>
                <a:ea typeface="Segoe UI" panose="020B0502040204020203" pitchFamily="34" charset="0"/>
                <a:cs typeface="Segoe UI" panose="020B0502040204020203" pitchFamily="34" charset="0"/>
              </a:rPr>
              <a:t>How is Customer feedback of</a:t>
            </a: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 Brand A Top Load Washers</a:t>
            </a:r>
            <a:r>
              <a:rPr lang="en-US" sz="1600" dirty="0">
                <a:solidFill>
                  <a:schemeClr val="tx2"/>
                </a:solidFill>
                <a:latin typeface="Segoe UI" panose="020B0502040204020203" pitchFamily="34" charset="0"/>
                <a:ea typeface="Segoe UI" panose="020B0502040204020203" pitchFamily="34" charset="0"/>
                <a:cs typeface="Segoe UI" panose="020B0502040204020203" pitchFamily="34" charset="0"/>
              </a:rPr>
              <a:t> within commercial segments compared to other brands ? </a:t>
            </a:r>
          </a:p>
        </p:txBody>
      </p:sp>
      <p:sp>
        <p:nvSpPr>
          <p:cNvPr id="32" name="Oval 31"/>
          <p:cNvSpPr/>
          <p:nvPr/>
        </p:nvSpPr>
        <p:spPr>
          <a:xfrm>
            <a:off x="1061833" y="1982485"/>
            <a:ext cx="461818" cy="461818"/>
          </a:xfrm>
          <a:prstGeom prst="ellipse">
            <a:avLst/>
          </a:prstGeom>
          <a:solidFill>
            <a:schemeClr val="tx2">
              <a:lumMod val="20000"/>
              <a:lumOff val="80000"/>
              <a:alpha val="42000"/>
            </a:schemeClr>
          </a:solidFill>
          <a:ln w="28575">
            <a:solidFill>
              <a:srgbClr val="486B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Segoe UI" panose="020B0502040204020203" pitchFamily="34" charset="0"/>
                <a:ea typeface="Segoe UI" panose="020B0502040204020203" pitchFamily="34" charset="0"/>
                <a:cs typeface="Segoe UI" panose="020B0502040204020203" pitchFamily="34" charset="0"/>
              </a:rPr>
              <a:t>2</a:t>
            </a:r>
          </a:p>
        </p:txBody>
      </p:sp>
      <p:sp>
        <p:nvSpPr>
          <p:cNvPr id="33" name="Rectangle 32"/>
          <p:cNvSpPr/>
          <p:nvPr/>
        </p:nvSpPr>
        <p:spPr>
          <a:xfrm>
            <a:off x="1598031" y="4565712"/>
            <a:ext cx="8777077" cy="661720"/>
          </a:xfrm>
          <a:prstGeom prst="rect">
            <a:avLst/>
          </a:prstGeom>
        </p:spPr>
        <p:txBody>
          <a:bodyPr wrap="square">
            <a:spAutoFit/>
          </a:bodyPr>
          <a:lstStyle/>
          <a:p>
            <a:pPr marL="285750" lvl="2" indent="-285750">
              <a:spcBef>
                <a:spcPts val="600"/>
              </a:spcBef>
              <a:buFont typeface="Arial" panose="020B0604020202020204" pitchFamily="34" charset="0"/>
              <a:buChar char="•"/>
            </a:pPr>
            <a:r>
              <a:rPr lang="en-US" sz="1600" i="1" dirty="0">
                <a:solidFill>
                  <a:schemeClr val="tx2"/>
                </a:solidFill>
                <a:latin typeface="Segoe UI" panose="020B0502040204020203" pitchFamily="34" charset="0"/>
                <a:ea typeface="Segoe UI" panose="020B0502040204020203" pitchFamily="34" charset="0"/>
                <a:cs typeface="Segoe UI" panose="020B0502040204020203" pitchFamily="34" charset="0"/>
              </a:rPr>
              <a:t>How is the Customer Rating compared to competitor products  in the same segment  ?  </a:t>
            </a:r>
          </a:p>
          <a:p>
            <a:pPr marL="285750" lvl="2" indent="-285750">
              <a:spcBef>
                <a:spcPts val="600"/>
              </a:spcBef>
              <a:buFont typeface="Arial" panose="020B0604020202020204" pitchFamily="34" charset="0"/>
              <a:buChar char="•"/>
            </a:pPr>
            <a:r>
              <a:rPr lang="en-US" sz="1600" i="1" dirty="0">
                <a:solidFill>
                  <a:schemeClr val="tx2"/>
                </a:solidFill>
                <a:latin typeface="Segoe UI" panose="020B0502040204020203" pitchFamily="34" charset="0"/>
                <a:ea typeface="Segoe UI" panose="020B0502040204020203" pitchFamily="34" charset="0"/>
                <a:cs typeface="Segoe UI" panose="020B0502040204020203" pitchFamily="34" charset="0"/>
              </a:rPr>
              <a:t>What are the key areas of Innovation compared to competitor products ?  </a:t>
            </a:r>
          </a:p>
        </p:txBody>
      </p:sp>
      <p:sp>
        <p:nvSpPr>
          <p:cNvPr id="3" name="Title 2">
            <a:extLst>
              <a:ext uri="{FF2B5EF4-FFF2-40B4-BE49-F238E27FC236}">
                <a16:creationId xmlns:a16="http://schemas.microsoft.com/office/drawing/2014/main" id="{09856B11-3595-4713-B59D-4271BB823631}"/>
              </a:ext>
            </a:extLst>
          </p:cNvPr>
          <p:cNvSpPr>
            <a:spLocks noGrp="1"/>
          </p:cNvSpPr>
          <p:nvPr>
            <p:ph type="title"/>
          </p:nvPr>
        </p:nvSpPr>
        <p:spPr/>
        <p:txBody>
          <a:bodyPr/>
          <a:lstStyle/>
          <a:p>
            <a:r>
              <a:rPr lang="en-IN" dirty="0"/>
              <a:t>Product Development &amp; Excellence – Top Loading Washing Machine</a:t>
            </a:r>
          </a:p>
        </p:txBody>
      </p:sp>
      <p:sp>
        <p:nvSpPr>
          <p:cNvPr id="6" name="Slide Number Placeholder 5">
            <a:extLst>
              <a:ext uri="{FF2B5EF4-FFF2-40B4-BE49-F238E27FC236}">
                <a16:creationId xmlns:a16="http://schemas.microsoft.com/office/drawing/2014/main" id="{ECEBD7ED-65B2-4B1D-885C-B5AB514F05A5}"/>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48</a:t>
            </a:fld>
            <a:endParaRPr lang="en-US" dirty="0">
              <a:solidFill>
                <a:prstClr val="black">
                  <a:tint val="75000"/>
                </a:prstClr>
              </a:solidFill>
            </a:endParaRPr>
          </a:p>
        </p:txBody>
      </p:sp>
    </p:spTree>
    <p:extLst>
      <p:ext uri="{BB962C8B-B14F-4D97-AF65-F5344CB8AC3E}">
        <p14:creationId xmlns:p14="http://schemas.microsoft.com/office/powerpoint/2010/main" val="60543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362" y="1041910"/>
            <a:ext cx="10958179" cy="5288513"/>
          </a:xfrm>
          <a:prstGeom prst="rect">
            <a:avLst/>
          </a:prstGeom>
        </p:spPr>
      </p:pic>
      <p:sp>
        <p:nvSpPr>
          <p:cNvPr id="6" name="Rectangular Callout 5"/>
          <p:cNvSpPr/>
          <p:nvPr/>
        </p:nvSpPr>
        <p:spPr>
          <a:xfrm>
            <a:off x="7483250" y="1442367"/>
            <a:ext cx="2959510" cy="806321"/>
          </a:xfrm>
          <a:prstGeom prst="wedgeRectCallout">
            <a:avLst>
              <a:gd name="adj1" fmla="val -27365"/>
              <a:gd name="adj2" fmla="val 211617"/>
            </a:avLst>
          </a:prstGeom>
          <a:ln/>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US" sz="1400" b="1" dirty="0">
                <a:solidFill>
                  <a:schemeClr val="accent2"/>
                </a:solidFill>
              </a:rPr>
              <a:t>Brand A is the best brand in top load washers</a:t>
            </a:r>
          </a:p>
        </p:txBody>
      </p:sp>
      <p:sp>
        <p:nvSpPr>
          <p:cNvPr id="17" name="Rectangular Callout 16"/>
          <p:cNvSpPr/>
          <p:nvPr/>
        </p:nvSpPr>
        <p:spPr>
          <a:xfrm>
            <a:off x="8827535" y="1816969"/>
            <a:ext cx="3230451" cy="700518"/>
          </a:xfrm>
          <a:prstGeom prst="wedgeRectCallout">
            <a:avLst>
              <a:gd name="adj1" fmla="val -45389"/>
              <a:gd name="adj2" fmla="val 234420"/>
            </a:avLst>
          </a:prstGeom>
          <a:ln/>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US" sz="1400" b="1" dirty="0">
                <a:solidFill>
                  <a:schemeClr val="accent2"/>
                </a:solidFill>
              </a:rPr>
              <a:t>Brand A &amp; Samsung has higher rating in Ease of Use &amp; Design when compared to Brand B</a:t>
            </a:r>
          </a:p>
        </p:txBody>
      </p:sp>
      <p:grpSp>
        <p:nvGrpSpPr>
          <p:cNvPr id="8" name="Group 7"/>
          <p:cNvGrpSpPr/>
          <p:nvPr/>
        </p:nvGrpSpPr>
        <p:grpSpPr>
          <a:xfrm>
            <a:off x="7935180" y="5399334"/>
            <a:ext cx="3396938" cy="366455"/>
            <a:chOff x="7935180" y="5914901"/>
            <a:chExt cx="3396938" cy="366455"/>
          </a:xfrm>
        </p:grpSpPr>
        <p:sp>
          <p:nvSpPr>
            <p:cNvPr id="3" name="Rectangle 2"/>
            <p:cNvSpPr/>
            <p:nvPr/>
          </p:nvSpPr>
          <p:spPr>
            <a:xfrm>
              <a:off x="7997780" y="5988677"/>
              <a:ext cx="3142445" cy="1287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9626025" y="6042556"/>
              <a:ext cx="1352864" cy="229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p:cNvSpPr txBox="1"/>
            <p:nvPr/>
          </p:nvSpPr>
          <p:spPr>
            <a:xfrm>
              <a:off x="7935180" y="5914901"/>
              <a:ext cx="643944" cy="215444"/>
            </a:xfrm>
            <a:prstGeom prst="rect">
              <a:avLst/>
            </a:prstGeom>
            <a:noFill/>
          </p:spPr>
          <p:txBody>
            <a:bodyPr wrap="square" rtlCol="0">
              <a:spAutoFit/>
            </a:bodyPr>
            <a:lstStyle/>
            <a:p>
              <a:r>
                <a:rPr lang="en-US" sz="800" dirty="0">
                  <a:solidFill>
                    <a:schemeClr val="tx1">
                      <a:lumMod val="50000"/>
                      <a:lumOff val="50000"/>
                    </a:schemeClr>
                  </a:solidFill>
                  <a:latin typeface="Asap" panose="020F0504030102060203" pitchFamily="34" charset="0"/>
                </a:rPr>
                <a:t>Brand A</a:t>
              </a:r>
              <a:endParaRPr lang="en-IN" sz="800" dirty="0">
                <a:solidFill>
                  <a:schemeClr val="tx1">
                    <a:lumMod val="50000"/>
                    <a:lumOff val="50000"/>
                  </a:schemeClr>
                </a:solidFill>
                <a:latin typeface="Asap" panose="020F0504030102060203" pitchFamily="34" charset="0"/>
              </a:endParaRPr>
            </a:p>
          </p:txBody>
        </p:sp>
        <p:sp>
          <p:nvSpPr>
            <p:cNvPr id="20" name="TextBox 19"/>
            <p:cNvSpPr txBox="1"/>
            <p:nvPr/>
          </p:nvSpPr>
          <p:spPr>
            <a:xfrm>
              <a:off x="8614392" y="5914901"/>
              <a:ext cx="643944" cy="215444"/>
            </a:xfrm>
            <a:prstGeom prst="rect">
              <a:avLst/>
            </a:prstGeom>
            <a:noFill/>
          </p:spPr>
          <p:txBody>
            <a:bodyPr wrap="square" rtlCol="0">
              <a:spAutoFit/>
            </a:bodyPr>
            <a:lstStyle/>
            <a:p>
              <a:r>
                <a:rPr lang="en-US" sz="800" dirty="0">
                  <a:solidFill>
                    <a:schemeClr val="tx1">
                      <a:lumMod val="50000"/>
                      <a:lumOff val="50000"/>
                    </a:schemeClr>
                  </a:solidFill>
                  <a:latin typeface="Asap" panose="020F0504030102060203" pitchFamily="34" charset="0"/>
                </a:rPr>
                <a:t>Brand B</a:t>
              </a:r>
              <a:endParaRPr lang="en-IN" sz="800" dirty="0">
                <a:solidFill>
                  <a:schemeClr val="tx1">
                    <a:lumMod val="50000"/>
                    <a:lumOff val="50000"/>
                  </a:schemeClr>
                </a:solidFill>
                <a:latin typeface="Asap" panose="020F0504030102060203" pitchFamily="34" charset="0"/>
              </a:endParaRPr>
            </a:p>
          </p:txBody>
        </p:sp>
        <p:sp>
          <p:nvSpPr>
            <p:cNvPr id="21" name="TextBox 20"/>
            <p:cNvSpPr txBox="1"/>
            <p:nvPr/>
          </p:nvSpPr>
          <p:spPr>
            <a:xfrm>
              <a:off x="9331373" y="5914901"/>
              <a:ext cx="643944" cy="215444"/>
            </a:xfrm>
            <a:prstGeom prst="rect">
              <a:avLst/>
            </a:prstGeom>
            <a:noFill/>
          </p:spPr>
          <p:txBody>
            <a:bodyPr wrap="square" rtlCol="0">
              <a:spAutoFit/>
            </a:bodyPr>
            <a:lstStyle/>
            <a:p>
              <a:r>
                <a:rPr lang="en-US" sz="800" dirty="0">
                  <a:solidFill>
                    <a:schemeClr val="tx1">
                      <a:lumMod val="50000"/>
                      <a:lumOff val="50000"/>
                    </a:schemeClr>
                  </a:solidFill>
                  <a:latin typeface="Asap" panose="020F0504030102060203" pitchFamily="34" charset="0"/>
                </a:rPr>
                <a:t>Brand C</a:t>
              </a:r>
              <a:endParaRPr lang="en-IN" sz="800" dirty="0">
                <a:solidFill>
                  <a:schemeClr val="tx1">
                    <a:lumMod val="50000"/>
                    <a:lumOff val="50000"/>
                  </a:schemeClr>
                </a:solidFill>
                <a:latin typeface="Asap" panose="020F0504030102060203" pitchFamily="34" charset="0"/>
              </a:endParaRPr>
            </a:p>
          </p:txBody>
        </p:sp>
        <p:sp>
          <p:nvSpPr>
            <p:cNvPr id="22" name="TextBox 21"/>
            <p:cNvSpPr txBox="1"/>
            <p:nvPr/>
          </p:nvSpPr>
          <p:spPr>
            <a:xfrm>
              <a:off x="9678203" y="6056568"/>
              <a:ext cx="643944" cy="215444"/>
            </a:xfrm>
            <a:prstGeom prst="rect">
              <a:avLst/>
            </a:prstGeom>
            <a:noFill/>
          </p:spPr>
          <p:txBody>
            <a:bodyPr wrap="square" rtlCol="0">
              <a:spAutoFit/>
            </a:bodyPr>
            <a:lstStyle/>
            <a:p>
              <a:r>
                <a:rPr lang="en-US" sz="800" dirty="0">
                  <a:solidFill>
                    <a:schemeClr val="tx1">
                      <a:lumMod val="50000"/>
                      <a:lumOff val="50000"/>
                    </a:schemeClr>
                  </a:solidFill>
                  <a:latin typeface="Asap" panose="020F0504030102060203" pitchFamily="34" charset="0"/>
                </a:rPr>
                <a:t>Brand D</a:t>
              </a:r>
              <a:endParaRPr lang="en-IN" sz="800" dirty="0">
                <a:solidFill>
                  <a:schemeClr val="tx1">
                    <a:lumMod val="50000"/>
                    <a:lumOff val="50000"/>
                  </a:schemeClr>
                </a:solidFill>
                <a:latin typeface="Asap" panose="020F0504030102060203" pitchFamily="34" charset="0"/>
              </a:endParaRPr>
            </a:p>
          </p:txBody>
        </p:sp>
        <p:sp>
          <p:nvSpPr>
            <p:cNvPr id="23" name="TextBox 22"/>
            <p:cNvSpPr txBox="1"/>
            <p:nvPr/>
          </p:nvSpPr>
          <p:spPr>
            <a:xfrm>
              <a:off x="10688174" y="5931368"/>
              <a:ext cx="643944" cy="215444"/>
            </a:xfrm>
            <a:prstGeom prst="rect">
              <a:avLst/>
            </a:prstGeom>
            <a:noFill/>
          </p:spPr>
          <p:txBody>
            <a:bodyPr wrap="square" rtlCol="0">
              <a:spAutoFit/>
            </a:bodyPr>
            <a:lstStyle/>
            <a:p>
              <a:r>
                <a:rPr lang="en-US" sz="800" dirty="0">
                  <a:solidFill>
                    <a:schemeClr val="tx1">
                      <a:lumMod val="50000"/>
                      <a:lumOff val="50000"/>
                    </a:schemeClr>
                  </a:solidFill>
                  <a:latin typeface="Asap" panose="020F0504030102060203" pitchFamily="34" charset="0"/>
                </a:rPr>
                <a:t>Brand H</a:t>
              </a:r>
              <a:endParaRPr lang="en-IN" sz="800" dirty="0">
                <a:solidFill>
                  <a:schemeClr val="tx1">
                    <a:lumMod val="50000"/>
                    <a:lumOff val="50000"/>
                  </a:schemeClr>
                </a:solidFill>
                <a:latin typeface="Asap" panose="020F0504030102060203" pitchFamily="34" charset="0"/>
              </a:endParaRPr>
            </a:p>
          </p:txBody>
        </p:sp>
        <p:sp>
          <p:nvSpPr>
            <p:cNvPr id="24" name="TextBox 23"/>
            <p:cNvSpPr txBox="1"/>
            <p:nvPr/>
          </p:nvSpPr>
          <p:spPr>
            <a:xfrm>
              <a:off x="10006574" y="5951750"/>
              <a:ext cx="643944" cy="215444"/>
            </a:xfrm>
            <a:prstGeom prst="rect">
              <a:avLst/>
            </a:prstGeom>
            <a:noFill/>
          </p:spPr>
          <p:txBody>
            <a:bodyPr wrap="square" rtlCol="0">
              <a:spAutoFit/>
            </a:bodyPr>
            <a:lstStyle/>
            <a:p>
              <a:r>
                <a:rPr lang="en-US" sz="800" dirty="0">
                  <a:solidFill>
                    <a:schemeClr val="tx1">
                      <a:lumMod val="50000"/>
                      <a:lumOff val="50000"/>
                    </a:schemeClr>
                  </a:solidFill>
                  <a:latin typeface="Asap" panose="020F0504030102060203" pitchFamily="34" charset="0"/>
                </a:rPr>
                <a:t>Brand E</a:t>
              </a:r>
              <a:endParaRPr lang="en-IN" sz="800" dirty="0">
                <a:solidFill>
                  <a:schemeClr val="tx1">
                    <a:lumMod val="50000"/>
                    <a:lumOff val="50000"/>
                  </a:schemeClr>
                </a:solidFill>
                <a:latin typeface="Asap" panose="020F0504030102060203" pitchFamily="34" charset="0"/>
              </a:endParaRPr>
            </a:p>
          </p:txBody>
        </p:sp>
        <p:sp>
          <p:nvSpPr>
            <p:cNvPr id="25" name="TextBox 24"/>
            <p:cNvSpPr txBox="1"/>
            <p:nvPr/>
          </p:nvSpPr>
          <p:spPr>
            <a:xfrm>
              <a:off x="10373468" y="6065912"/>
              <a:ext cx="643944" cy="215444"/>
            </a:xfrm>
            <a:prstGeom prst="rect">
              <a:avLst/>
            </a:prstGeom>
            <a:noFill/>
          </p:spPr>
          <p:txBody>
            <a:bodyPr wrap="square" rtlCol="0">
              <a:spAutoFit/>
            </a:bodyPr>
            <a:lstStyle/>
            <a:p>
              <a:r>
                <a:rPr lang="en-US" sz="800" dirty="0">
                  <a:solidFill>
                    <a:schemeClr val="tx1">
                      <a:lumMod val="50000"/>
                      <a:lumOff val="50000"/>
                    </a:schemeClr>
                  </a:solidFill>
                  <a:latin typeface="Asap" panose="020F0504030102060203" pitchFamily="34" charset="0"/>
                </a:rPr>
                <a:t>Brand F</a:t>
              </a:r>
              <a:endParaRPr lang="en-IN" sz="800" dirty="0">
                <a:solidFill>
                  <a:schemeClr val="tx1">
                    <a:lumMod val="50000"/>
                    <a:lumOff val="50000"/>
                  </a:schemeClr>
                </a:solidFill>
                <a:latin typeface="Asap" panose="020F0504030102060203" pitchFamily="34" charset="0"/>
              </a:endParaRPr>
            </a:p>
          </p:txBody>
        </p:sp>
      </p:grpSp>
      <p:sp>
        <p:nvSpPr>
          <p:cNvPr id="4" name="Title 3">
            <a:extLst>
              <a:ext uri="{FF2B5EF4-FFF2-40B4-BE49-F238E27FC236}">
                <a16:creationId xmlns:a16="http://schemas.microsoft.com/office/drawing/2014/main" id="{DD01F847-4315-4093-AE8F-4D4DD9BC8F53}"/>
              </a:ext>
            </a:extLst>
          </p:cNvPr>
          <p:cNvSpPr>
            <a:spLocks noGrp="1"/>
          </p:cNvSpPr>
          <p:nvPr>
            <p:ph type="title"/>
          </p:nvPr>
        </p:nvSpPr>
        <p:spPr/>
        <p:txBody>
          <a:bodyPr/>
          <a:lstStyle/>
          <a:p>
            <a:r>
              <a:rPr lang="en-IN" dirty="0"/>
              <a:t>How is customer feedback of Brand A Top Load Washers compared </a:t>
            </a:r>
            <a:br>
              <a:rPr lang="en-IN" dirty="0"/>
            </a:br>
            <a:r>
              <a:rPr lang="en-IN" dirty="0"/>
              <a:t>to other brands ?</a:t>
            </a:r>
          </a:p>
        </p:txBody>
      </p:sp>
      <p:sp>
        <p:nvSpPr>
          <p:cNvPr id="9" name="Slide Number Placeholder 8">
            <a:extLst>
              <a:ext uri="{FF2B5EF4-FFF2-40B4-BE49-F238E27FC236}">
                <a16:creationId xmlns:a16="http://schemas.microsoft.com/office/drawing/2014/main" id="{FF8F8843-C0F5-4C9B-8FAC-4BF48A062401}"/>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49</a:t>
            </a:fld>
            <a:endParaRPr lang="en-US" dirty="0">
              <a:solidFill>
                <a:prstClr val="black">
                  <a:tint val="75000"/>
                </a:prstClr>
              </a:solidFill>
            </a:endParaRPr>
          </a:p>
        </p:txBody>
      </p:sp>
    </p:spTree>
    <p:extLst>
      <p:ext uri="{BB962C8B-B14F-4D97-AF65-F5344CB8AC3E}">
        <p14:creationId xmlns:p14="http://schemas.microsoft.com/office/powerpoint/2010/main" val="255530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expedia logo">
            <a:extLst>
              <a:ext uri="{FF2B5EF4-FFF2-40B4-BE49-F238E27FC236}">
                <a16:creationId xmlns:a16="http://schemas.microsoft.com/office/drawing/2014/main" id="{98958090-8F36-4272-82E7-B3440B9B37D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0112" y="5063360"/>
            <a:ext cx="1573580" cy="4456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united logo">
            <a:extLst>
              <a:ext uri="{FF2B5EF4-FFF2-40B4-BE49-F238E27FC236}">
                <a16:creationId xmlns:a16="http://schemas.microsoft.com/office/drawing/2014/main" id="{10970523-A5DD-4710-A4F1-5748DCB546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65509" y="5134319"/>
            <a:ext cx="1737504" cy="3037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0CC0CAC-FC2E-4063-991D-1C219F08FB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45317" y="2338041"/>
            <a:ext cx="1177886" cy="385758"/>
          </a:xfrm>
          <a:prstGeom prst="rect">
            <a:avLst/>
          </a:prstGeom>
        </p:spPr>
      </p:pic>
      <p:pic>
        <p:nvPicPr>
          <p:cNvPr id="8" name="Picture 7">
            <a:extLst>
              <a:ext uri="{FF2B5EF4-FFF2-40B4-BE49-F238E27FC236}">
                <a16:creationId xmlns:a16="http://schemas.microsoft.com/office/drawing/2014/main" id="{C9092A31-5389-44AF-A640-02B80CDB138C}"/>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0119" y="2222708"/>
            <a:ext cx="1653829" cy="443537"/>
          </a:xfrm>
          <a:prstGeom prst="rect">
            <a:avLst/>
          </a:prstGeom>
        </p:spPr>
      </p:pic>
      <p:pic>
        <p:nvPicPr>
          <p:cNvPr id="9" name="Picture 24" descr="Image result for mcdonalds logo transparent background">
            <a:extLst>
              <a:ext uri="{FF2B5EF4-FFF2-40B4-BE49-F238E27FC236}">
                <a16:creationId xmlns:a16="http://schemas.microsoft.com/office/drawing/2014/main" id="{66071314-02AB-4C39-9C8F-E2E9C9D96A7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00191" y="2230412"/>
            <a:ext cx="721219" cy="6010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2" descr="Image result for sears logo transparent">
            <a:extLst>
              <a:ext uri="{FF2B5EF4-FFF2-40B4-BE49-F238E27FC236}">
                <a16:creationId xmlns:a16="http://schemas.microsoft.com/office/drawing/2014/main" id="{88F73A92-38F1-45BD-9A60-699F0416788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05134" y="5087768"/>
            <a:ext cx="1166022" cy="308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Image result for microsoft logo transparent background">
            <a:extLst>
              <a:ext uri="{FF2B5EF4-FFF2-40B4-BE49-F238E27FC236}">
                <a16:creationId xmlns:a16="http://schemas.microsoft.com/office/drawing/2014/main" id="{64E4F1FA-87A2-4FC8-8566-3E687C39C09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94697" y="1224685"/>
            <a:ext cx="1986896" cy="7331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2" descr="Image result for bmw logo transparent background">
            <a:extLst>
              <a:ext uri="{FF2B5EF4-FFF2-40B4-BE49-F238E27FC236}">
                <a16:creationId xmlns:a16="http://schemas.microsoft.com/office/drawing/2014/main" id="{939A823F-764F-4BF5-A6B2-8F2560CFFA8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96413" y="1254433"/>
            <a:ext cx="665709" cy="6657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facebook logo">
            <a:extLst>
              <a:ext uri="{FF2B5EF4-FFF2-40B4-BE49-F238E27FC236}">
                <a16:creationId xmlns:a16="http://schemas.microsoft.com/office/drawing/2014/main" id="{51F51609-80BD-4F1F-B130-9FBF870BE02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27440" y="1146157"/>
            <a:ext cx="898924" cy="8989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Google logo">
            <a:extLst>
              <a:ext uri="{FF2B5EF4-FFF2-40B4-BE49-F238E27FC236}">
                <a16:creationId xmlns:a16="http://schemas.microsoft.com/office/drawing/2014/main" id="{BF682E09-6F45-4AB5-AD35-4E871FED7DE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604527" y="1382768"/>
            <a:ext cx="1259469" cy="4257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sysco logo">
            <a:extLst>
              <a:ext uri="{FF2B5EF4-FFF2-40B4-BE49-F238E27FC236}">
                <a16:creationId xmlns:a16="http://schemas.microsoft.com/office/drawing/2014/main" id="{E68A294E-4F0F-4C05-91AF-C1672BBC87F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918453" y="2312464"/>
            <a:ext cx="1139384" cy="43691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Image result for whirlpool logo">
            <a:extLst>
              <a:ext uri="{FF2B5EF4-FFF2-40B4-BE49-F238E27FC236}">
                <a16:creationId xmlns:a16="http://schemas.microsoft.com/office/drawing/2014/main" id="{ADF45CBA-42CA-4D5E-9424-60CFC68896C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583224" y="3202093"/>
            <a:ext cx="1302077" cy="43359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6" descr="Image result for sony pictures logo transparent">
            <a:extLst>
              <a:ext uri="{FF2B5EF4-FFF2-40B4-BE49-F238E27FC236}">
                <a16:creationId xmlns:a16="http://schemas.microsoft.com/office/drawing/2014/main" id="{36FA233F-7ECB-4644-A0A4-D13FC5936CF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344935" y="3177790"/>
            <a:ext cx="1263934" cy="4462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4" descr="Image result for Philips logo transparent">
            <a:extLst>
              <a:ext uri="{FF2B5EF4-FFF2-40B4-BE49-F238E27FC236}">
                <a16:creationId xmlns:a16="http://schemas.microsoft.com/office/drawing/2014/main" id="{845D1BB3-F694-41DA-BD55-AD3F7695DA7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082378" y="3276109"/>
            <a:ext cx="1356844" cy="24965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6" descr="Image result for ebay logo transparent">
            <a:extLst>
              <a:ext uri="{FF2B5EF4-FFF2-40B4-BE49-F238E27FC236}">
                <a16:creationId xmlns:a16="http://schemas.microsoft.com/office/drawing/2014/main" id="{816A120F-5CD3-441D-8419-D4DBA058D0C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138603" y="5014677"/>
            <a:ext cx="1244394" cy="54300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walmart logo">
            <a:extLst>
              <a:ext uri="{FF2B5EF4-FFF2-40B4-BE49-F238E27FC236}">
                <a16:creationId xmlns:a16="http://schemas.microsoft.com/office/drawing/2014/main" id="{002BB18E-2383-46AD-BA25-396E4DF5D71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462909" y="3144629"/>
            <a:ext cx="2050473" cy="51261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descr="Image result for metlife logo transparent">
            <a:extLst>
              <a:ext uri="{FF2B5EF4-FFF2-40B4-BE49-F238E27FC236}">
                <a16:creationId xmlns:a16="http://schemas.microsoft.com/office/drawing/2014/main" id="{16D4FBD8-2CDD-4FF3-B2E3-C327DE279B2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487587" y="4153828"/>
            <a:ext cx="1392082" cy="32481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0" descr="Image result for PayPal logo transparent">
            <a:extLst>
              <a:ext uri="{FF2B5EF4-FFF2-40B4-BE49-F238E27FC236}">
                <a16:creationId xmlns:a16="http://schemas.microsoft.com/office/drawing/2014/main" id="{981B17E4-FA18-4443-83C5-FC6115760FB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158913" y="4099822"/>
            <a:ext cx="1258203" cy="43486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Image result for standard life investments transparent logo">
            <a:extLst>
              <a:ext uri="{FF2B5EF4-FFF2-40B4-BE49-F238E27FC236}">
                <a16:creationId xmlns:a16="http://schemas.microsoft.com/office/drawing/2014/main" id="{110431F7-795C-4E4B-AC9B-1B88A0E4B37F}"/>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299836" y="4072493"/>
            <a:ext cx="1401324" cy="48952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mage result for franklin templeton logo">
            <a:extLst>
              <a:ext uri="{FF2B5EF4-FFF2-40B4-BE49-F238E27FC236}">
                <a16:creationId xmlns:a16="http://schemas.microsoft.com/office/drawing/2014/main" id="{622AFFF3-BABA-4ABE-8157-65BAFC5AAA9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87393" y="3879073"/>
            <a:ext cx="1700241" cy="874409"/>
          </a:xfrm>
          <a:prstGeom prst="rect">
            <a:avLst/>
          </a:prstGeom>
          <a:noFill/>
          <a:extLst>
            <a:ext uri="{909E8E84-426E-40DD-AFC4-6F175D3DCCD1}">
              <a14:hiddenFill xmlns:a14="http://schemas.microsoft.com/office/drawing/2010/main">
                <a:solidFill>
                  <a:srgbClr val="FFFFFF"/>
                </a:solidFill>
              </a14:hiddenFill>
            </a:ext>
          </a:extLst>
        </p:spPr>
      </p:pic>
      <p:sp>
        <p:nvSpPr>
          <p:cNvPr id="28" name="Slide Number Placeholder 1">
            <a:extLst>
              <a:ext uri="{FF2B5EF4-FFF2-40B4-BE49-F238E27FC236}">
                <a16:creationId xmlns:a16="http://schemas.microsoft.com/office/drawing/2014/main" id="{6D4D97DB-6367-4882-B4D3-34DAB1748ABF}"/>
              </a:ext>
            </a:extLst>
          </p:cNvPr>
          <p:cNvSpPr>
            <a:spLocks noGrp="1"/>
          </p:cNvSpPr>
          <p:nvPr>
            <p:ph type="sldNum" sz="quarter" idx="12"/>
          </p:nvPr>
        </p:nvSpPr>
        <p:spPr>
          <a:xfrm>
            <a:off x="9448800" y="6602506"/>
            <a:ext cx="2743200" cy="239992"/>
          </a:xfrm>
        </p:spPr>
        <p:txBody>
          <a:bodyPr vert="horz" lIns="91440" tIns="45720" rIns="91440" bIns="45720" rtlCol="0" anchor="ctr"/>
          <a:lstStyle/>
          <a:p>
            <a:fld id="{70B2C2F8-CC18-47EA-B40B-1FF889930AA6}" type="slidenum">
              <a:rPr lang="en-US" sz="900">
                <a:solidFill>
                  <a:prstClr val="black">
                    <a:tint val="75000"/>
                  </a:prstClr>
                </a:solidFill>
                <a:latin typeface="Segoe UI" panose="020B0502040204020203" pitchFamily="34" charset="0"/>
                <a:cs typeface="Segoe UI" panose="020B0502040204020203" pitchFamily="34" charset="0"/>
              </a:rPr>
              <a:pPr/>
              <a:t>5</a:t>
            </a:fld>
            <a:endParaRPr lang="en-US" sz="900" dirty="0">
              <a:solidFill>
                <a:prstClr val="black">
                  <a:tint val="75000"/>
                </a:prstClr>
              </a:solidFill>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70583278-C344-486F-8ECF-F92CFA5ECC6F}"/>
              </a:ext>
            </a:extLst>
          </p:cNvPr>
          <p:cNvSpPr>
            <a:spLocks noGrp="1"/>
          </p:cNvSpPr>
          <p:nvPr>
            <p:ph type="title"/>
          </p:nvPr>
        </p:nvSpPr>
        <p:spPr>
          <a:xfrm>
            <a:off x="227144" y="133756"/>
            <a:ext cx="10546010" cy="400110"/>
          </a:xfrm>
        </p:spPr>
        <p:txBody>
          <a:bodyPr/>
          <a:lstStyle/>
          <a:p>
            <a:r>
              <a:rPr lang="en-IN" sz="2600" dirty="0"/>
              <a:t>Who we work with                                                                                   </a:t>
            </a:r>
            <a:endParaRPr lang="en-US" sz="2600" dirty="0"/>
          </a:p>
        </p:txBody>
      </p:sp>
    </p:spTree>
    <p:extLst>
      <p:ext uri="{BB962C8B-B14F-4D97-AF65-F5344CB8AC3E}">
        <p14:creationId xmlns:p14="http://schemas.microsoft.com/office/powerpoint/2010/main" val="1615923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88" y="926363"/>
            <a:ext cx="10958400" cy="5358836"/>
          </a:xfrm>
          <a:prstGeom prst="rect">
            <a:avLst/>
          </a:prstGeom>
        </p:spPr>
      </p:pic>
      <p:sp>
        <p:nvSpPr>
          <p:cNvPr id="8" name="Rectangular Callout 7"/>
          <p:cNvSpPr/>
          <p:nvPr/>
        </p:nvSpPr>
        <p:spPr>
          <a:xfrm>
            <a:off x="7259366" y="1115972"/>
            <a:ext cx="2959510" cy="947759"/>
          </a:xfrm>
          <a:prstGeom prst="wedgeRectCallout">
            <a:avLst>
              <a:gd name="adj1" fmla="val -43710"/>
              <a:gd name="adj2" fmla="val 216540"/>
            </a:avLst>
          </a:prstGeom>
          <a:ln/>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US" sz="1400" b="1" dirty="0">
                <a:solidFill>
                  <a:schemeClr val="accent2"/>
                </a:solidFill>
              </a:rPr>
              <a:t>SKU 1 was appreciated for its Ease of Use</a:t>
            </a:r>
          </a:p>
        </p:txBody>
      </p:sp>
      <p:sp>
        <p:nvSpPr>
          <p:cNvPr id="4" name="Title 3">
            <a:extLst>
              <a:ext uri="{FF2B5EF4-FFF2-40B4-BE49-F238E27FC236}">
                <a16:creationId xmlns:a16="http://schemas.microsoft.com/office/drawing/2014/main" id="{D02BFA7D-F9FB-40B9-8E94-854DEA895403}"/>
              </a:ext>
            </a:extLst>
          </p:cNvPr>
          <p:cNvSpPr>
            <a:spLocks noGrp="1"/>
          </p:cNvSpPr>
          <p:nvPr>
            <p:ph type="title"/>
          </p:nvPr>
        </p:nvSpPr>
        <p:spPr/>
        <p:txBody>
          <a:bodyPr/>
          <a:lstStyle/>
          <a:p>
            <a:r>
              <a:rPr lang="en-IN" dirty="0"/>
              <a:t>What is the overall Customer Rating for the product ? </a:t>
            </a:r>
          </a:p>
        </p:txBody>
      </p:sp>
      <p:sp>
        <p:nvSpPr>
          <p:cNvPr id="2" name="Slide Number Placeholder 1">
            <a:extLst>
              <a:ext uri="{FF2B5EF4-FFF2-40B4-BE49-F238E27FC236}">
                <a16:creationId xmlns:a16="http://schemas.microsoft.com/office/drawing/2014/main" id="{B0FBAB3E-6C72-482E-BE01-2D8265444F17}"/>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50</a:t>
            </a:fld>
            <a:endParaRPr lang="en-US" dirty="0">
              <a:solidFill>
                <a:prstClr val="black">
                  <a:tint val="75000"/>
                </a:prstClr>
              </a:solidFill>
            </a:endParaRPr>
          </a:p>
        </p:txBody>
      </p:sp>
    </p:spTree>
    <p:extLst>
      <p:ext uri="{BB962C8B-B14F-4D97-AF65-F5344CB8AC3E}">
        <p14:creationId xmlns:p14="http://schemas.microsoft.com/office/powerpoint/2010/main" val="192007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p:cNvPicPr>
          <p:nvPr/>
        </p:nvPicPr>
        <p:blipFill>
          <a:blip r:embed="rId2">
            <a:extLst>
              <a:ext uri="{28A0092B-C50C-407E-A947-70E740481C1C}">
                <a14:useLocalDpi xmlns:a14="http://schemas.microsoft.com/office/drawing/2010/main" val="0"/>
              </a:ext>
            </a:extLst>
          </a:blip>
          <a:stretch>
            <a:fillRect/>
          </a:stretch>
        </p:blipFill>
        <p:spPr>
          <a:xfrm>
            <a:off x="564848" y="888539"/>
            <a:ext cx="10958400" cy="5288400"/>
          </a:xfrm>
          <a:prstGeom prst="rect">
            <a:avLst/>
          </a:prstGeom>
        </p:spPr>
      </p:pic>
      <p:sp>
        <p:nvSpPr>
          <p:cNvPr id="7" name="Rectangular Callout 6"/>
          <p:cNvSpPr/>
          <p:nvPr/>
        </p:nvSpPr>
        <p:spPr>
          <a:xfrm>
            <a:off x="1170157" y="1300932"/>
            <a:ext cx="3441292" cy="1239215"/>
          </a:xfrm>
          <a:prstGeom prst="wedgeRectCallout">
            <a:avLst>
              <a:gd name="adj1" fmla="val 29104"/>
              <a:gd name="adj2" fmla="val 125191"/>
            </a:avLst>
          </a:prstGeom>
          <a:ln/>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US" sz="1400" b="1" dirty="0">
                <a:solidFill>
                  <a:schemeClr val="accent2"/>
                </a:solidFill>
              </a:rPr>
              <a:t>For SKU 1, Consumers felt there is opportunity for future innovation in core performance  especially by having a faster wash cycle</a:t>
            </a:r>
          </a:p>
        </p:txBody>
      </p:sp>
      <p:sp>
        <p:nvSpPr>
          <p:cNvPr id="16" name="Rectangle 15"/>
          <p:cNvSpPr/>
          <p:nvPr/>
        </p:nvSpPr>
        <p:spPr>
          <a:xfrm>
            <a:off x="4586453" y="5592188"/>
            <a:ext cx="463639" cy="115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4278942" y="5957627"/>
            <a:ext cx="401782" cy="115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3">
            <a:extLst>
              <a:ext uri="{FF2B5EF4-FFF2-40B4-BE49-F238E27FC236}">
                <a16:creationId xmlns:a16="http://schemas.microsoft.com/office/drawing/2014/main" id="{8A5F1129-2ADF-4EFC-A4DE-627C0A409269}"/>
              </a:ext>
            </a:extLst>
          </p:cNvPr>
          <p:cNvSpPr>
            <a:spLocks noGrp="1"/>
          </p:cNvSpPr>
          <p:nvPr>
            <p:ph type="title"/>
          </p:nvPr>
        </p:nvSpPr>
        <p:spPr/>
        <p:txBody>
          <a:bodyPr/>
          <a:lstStyle/>
          <a:p>
            <a:r>
              <a:rPr lang="en-IN" dirty="0"/>
              <a:t>What are the opportunities for innovation ?</a:t>
            </a:r>
          </a:p>
        </p:txBody>
      </p:sp>
      <p:sp>
        <p:nvSpPr>
          <p:cNvPr id="2" name="Slide Number Placeholder 1">
            <a:extLst>
              <a:ext uri="{FF2B5EF4-FFF2-40B4-BE49-F238E27FC236}">
                <a16:creationId xmlns:a16="http://schemas.microsoft.com/office/drawing/2014/main" id="{1B5C175D-7440-4219-975C-33BE906500F6}"/>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51</a:t>
            </a:fld>
            <a:endParaRPr lang="en-US" dirty="0">
              <a:solidFill>
                <a:prstClr val="black">
                  <a:tint val="75000"/>
                </a:prstClr>
              </a:solidFill>
            </a:endParaRPr>
          </a:p>
        </p:txBody>
      </p:sp>
    </p:spTree>
    <p:extLst>
      <p:ext uri="{BB962C8B-B14F-4D97-AF65-F5344CB8AC3E}">
        <p14:creationId xmlns:p14="http://schemas.microsoft.com/office/powerpoint/2010/main" val="341589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43B77-DF8D-4036-A951-5F66F4ABF149}"/>
              </a:ext>
            </a:extLst>
          </p:cNvPr>
          <p:cNvSpPr>
            <a:spLocks noGrp="1"/>
          </p:cNvSpPr>
          <p:nvPr>
            <p:ph type="title"/>
          </p:nvPr>
        </p:nvSpPr>
        <p:spPr/>
        <p:txBody>
          <a:bodyPr/>
          <a:lstStyle/>
          <a:p>
            <a:r>
              <a:rPr lang="en-IN" dirty="0"/>
              <a:t>Snapshot of Select Projects </a:t>
            </a:r>
            <a:br>
              <a:rPr lang="en-IN" dirty="0"/>
            </a:br>
            <a:r>
              <a:rPr lang="en-IN" dirty="0"/>
              <a:t>Data Driven Innovation</a:t>
            </a:r>
          </a:p>
        </p:txBody>
      </p:sp>
      <p:pic>
        <p:nvPicPr>
          <p:cNvPr id="7" name="Picture 6">
            <a:extLst>
              <a:ext uri="{FF2B5EF4-FFF2-40B4-BE49-F238E27FC236}">
                <a16:creationId xmlns:a16="http://schemas.microsoft.com/office/drawing/2014/main" id="{7DE066A1-3659-4EDD-A018-1C07A43A41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8251" y="-16221"/>
            <a:ext cx="1127357" cy="797171"/>
          </a:xfrm>
          <a:prstGeom prst="rect">
            <a:avLst/>
          </a:prstGeom>
        </p:spPr>
      </p:pic>
    </p:spTree>
    <p:extLst>
      <p:ext uri="{BB962C8B-B14F-4D97-AF65-F5344CB8AC3E}">
        <p14:creationId xmlns:p14="http://schemas.microsoft.com/office/powerpoint/2010/main" val="535173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5">
            <a:extLst>
              <a:ext uri="{FF2B5EF4-FFF2-40B4-BE49-F238E27FC236}">
                <a16:creationId xmlns:a16="http://schemas.microsoft.com/office/drawing/2014/main" id="{C732C85A-CBC3-47D2-93B9-67D4CAA68E82}"/>
              </a:ext>
            </a:extLst>
          </p:cNvPr>
          <p:cNvSpPr/>
          <p:nvPr/>
        </p:nvSpPr>
        <p:spPr>
          <a:xfrm>
            <a:off x="537031" y="1448038"/>
            <a:ext cx="3516118" cy="4998672"/>
          </a:xfrm>
          <a:prstGeom prst="roundRect">
            <a:avLst>
              <a:gd name="adj" fmla="val 0"/>
            </a:avLst>
          </a:prstGeom>
          <a:solidFill>
            <a:srgbClr val="2D8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gn="ct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gn="ct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gn="ct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gn="ct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9" name="Rounded Rectangle 5">
            <a:extLst>
              <a:ext uri="{FF2B5EF4-FFF2-40B4-BE49-F238E27FC236}">
                <a16:creationId xmlns:a16="http://schemas.microsoft.com/office/drawing/2014/main" id="{3E47DA34-23A7-46A1-A2E7-40A2674102F8}"/>
              </a:ext>
            </a:extLst>
          </p:cNvPr>
          <p:cNvSpPr/>
          <p:nvPr/>
        </p:nvSpPr>
        <p:spPr>
          <a:xfrm>
            <a:off x="4421131" y="1463329"/>
            <a:ext cx="3373042" cy="4983381"/>
          </a:xfrm>
          <a:prstGeom prst="roundRect">
            <a:avLst>
              <a:gd name="adj" fmla="val 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38" name="Rounded Rectangle 5">
            <a:extLst>
              <a:ext uri="{FF2B5EF4-FFF2-40B4-BE49-F238E27FC236}">
                <a16:creationId xmlns:a16="http://schemas.microsoft.com/office/drawing/2014/main" id="{E8A70AE7-B6BE-49F7-A816-455B29FF03EB}"/>
              </a:ext>
            </a:extLst>
          </p:cNvPr>
          <p:cNvSpPr/>
          <p:nvPr/>
        </p:nvSpPr>
        <p:spPr>
          <a:xfrm>
            <a:off x="8171762" y="1463329"/>
            <a:ext cx="3373042" cy="4983381"/>
          </a:xfrm>
          <a:prstGeom prst="roundRect">
            <a:avLst>
              <a:gd name="adj" fmla="val 0"/>
            </a:avLst>
          </a:prstGeom>
          <a:solidFill>
            <a:srgbClr val="345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A187F1C0-4E42-4228-9E74-481A8EBF31ED}"/>
              </a:ext>
            </a:extLst>
          </p:cNvPr>
          <p:cNvSpPr>
            <a:spLocks noGrp="1"/>
          </p:cNvSpPr>
          <p:nvPr>
            <p:ph type="title"/>
          </p:nvPr>
        </p:nvSpPr>
        <p:spPr/>
        <p:txBody>
          <a:bodyPr/>
          <a:lstStyle/>
          <a:p>
            <a:r>
              <a:rPr lang="en-IN" dirty="0"/>
              <a:t>Snapshot of select projects: Data Driven Innovation</a:t>
            </a:r>
            <a:endParaRPr lang="en-US" dirty="0"/>
          </a:p>
        </p:txBody>
      </p:sp>
      <p:sp>
        <p:nvSpPr>
          <p:cNvPr id="2" name="Slide Number Placeholder 1">
            <a:extLst>
              <a:ext uri="{FF2B5EF4-FFF2-40B4-BE49-F238E27FC236}">
                <a16:creationId xmlns:a16="http://schemas.microsoft.com/office/drawing/2014/main" id="{A217C0BF-4D88-4027-B255-BFBD5B5C36EF}"/>
              </a:ext>
            </a:extLst>
          </p:cNvPr>
          <p:cNvSpPr>
            <a:spLocks noGrp="1"/>
          </p:cNvSpPr>
          <p:nvPr>
            <p:ph type="sldNum" sz="quarter" idx="12"/>
          </p:nvPr>
        </p:nvSpPr>
        <p:spPr>
          <a:xfrm>
            <a:off x="9448800" y="6491288"/>
            <a:ext cx="2743200" cy="365125"/>
          </a:xfrm>
        </p:spPr>
        <p:txBody>
          <a:bodyPr/>
          <a:lstStyle/>
          <a:p>
            <a:fld id="{70B2C2F8-CC18-47EA-B40B-1FF889930AA6}" type="slidenum">
              <a:rPr lang="en-US" smtClean="0">
                <a:solidFill>
                  <a:prstClr val="black">
                    <a:tint val="75000"/>
                  </a:prstClr>
                </a:solidFill>
              </a:rPr>
              <a:pPr/>
              <a:t>53</a:t>
            </a:fld>
            <a:endParaRPr lang="en-US" dirty="0">
              <a:solidFill>
                <a:prstClr val="black">
                  <a:tint val="75000"/>
                </a:prstClr>
              </a:solidFill>
            </a:endParaRPr>
          </a:p>
        </p:txBody>
      </p:sp>
      <p:sp>
        <p:nvSpPr>
          <p:cNvPr id="7" name="TextBox 6">
            <a:extLst>
              <a:ext uri="{FF2B5EF4-FFF2-40B4-BE49-F238E27FC236}">
                <a16:creationId xmlns:a16="http://schemas.microsoft.com/office/drawing/2014/main" id="{B8286CAD-C955-4C4E-ABBC-496C5A4BF364}"/>
              </a:ext>
            </a:extLst>
          </p:cNvPr>
          <p:cNvSpPr txBox="1"/>
          <p:nvPr/>
        </p:nvSpPr>
        <p:spPr>
          <a:xfrm>
            <a:off x="240544" y="764216"/>
            <a:ext cx="11454701" cy="369332"/>
          </a:xfrm>
          <a:prstGeom prst="rect">
            <a:avLst/>
          </a:prstGeom>
          <a:noFill/>
        </p:spPr>
        <p:txBody>
          <a:bodyPr wrap="square" rtlCol="0">
            <a:spAutoFit/>
          </a:bodyPr>
          <a:lstStyle/>
          <a:p>
            <a:r>
              <a:rPr lang="en-IN" dirty="0">
                <a:solidFill>
                  <a:schemeClr val="tx2"/>
                </a:solidFill>
                <a:latin typeface="Segoe UI" panose="020B0502040204020203" pitchFamily="34" charset="0"/>
                <a:ea typeface="Segoe UI" panose="020B0502040204020203" pitchFamily="34" charset="0"/>
                <a:cs typeface="Segoe UI" panose="020B0502040204020203" pitchFamily="34" charset="0"/>
              </a:rPr>
              <a:t>Other client projects using data to drive innovation</a:t>
            </a:r>
          </a:p>
        </p:txBody>
      </p:sp>
      <p:sp>
        <p:nvSpPr>
          <p:cNvPr id="24" name="TextBox 23">
            <a:extLst>
              <a:ext uri="{FF2B5EF4-FFF2-40B4-BE49-F238E27FC236}">
                <a16:creationId xmlns:a16="http://schemas.microsoft.com/office/drawing/2014/main" id="{B21EF721-F199-4448-808B-124377D1CB62}"/>
              </a:ext>
            </a:extLst>
          </p:cNvPr>
          <p:cNvSpPr txBox="1"/>
          <p:nvPr/>
        </p:nvSpPr>
        <p:spPr>
          <a:xfrm>
            <a:off x="537029" y="2333861"/>
            <a:ext cx="3492000" cy="3970318"/>
          </a:xfrm>
          <a:prstGeom prst="rect">
            <a:avLst/>
          </a:prstGeom>
          <a:noFill/>
        </p:spPr>
        <p:txBody>
          <a:bodyPr wrap="square" rtlCol="0">
            <a:spAutoFit/>
          </a:bodyPr>
          <a:lstStyle/>
          <a:p>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Built a web based data scraping, NLP and visualization platform using Octoparse, Python and MEAN stack on AWS technology to collect and visualize funding, user comments data from crowdfunding sites</a:t>
            </a: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An actionable list of early stage start-ups </a:t>
            </a:r>
          </a:p>
          <a:p>
            <a:pPr marL="171450" indent="-171450">
              <a:buFont typeface="Wingdings" panose="05000000000000000000" pitchFamily="2" charset="2"/>
              <a:buChar char="ü"/>
            </a:pP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Periodic monitoring by M&amp;A team to evaluate the start-ups</a:t>
            </a:r>
          </a:p>
          <a:p>
            <a:pPr marL="171450" indent="-171450">
              <a:buFont typeface="Wingdings" panose="05000000000000000000" pitchFamily="2" charset="2"/>
              <a:buChar char="ü"/>
            </a:pP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Begun partnership or acquisition talks 1-2 years before mainstream acceptance</a:t>
            </a: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3DF05412-E378-4A94-ADC7-34052DB0B060}"/>
              </a:ext>
            </a:extLst>
          </p:cNvPr>
          <p:cNvSpPr txBox="1"/>
          <p:nvPr/>
        </p:nvSpPr>
        <p:spPr>
          <a:xfrm>
            <a:off x="4406617" y="2402728"/>
            <a:ext cx="3492000" cy="2893100"/>
          </a:xfrm>
          <a:prstGeom prst="rect">
            <a:avLst/>
          </a:prstGeom>
          <a:noFill/>
        </p:spPr>
        <p:txBody>
          <a:bodyPr wrap="square" rtlCol="0">
            <a:spAutoFit/>
          </a:bodyPr>
          <a:lstStyle/>
          <a:p>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Social media conversations were mined to identify emerging </a:t>
            </a:r>
            <a:r>
              <a:rPr lang="en-IN" sz="1400" dirty="0" err="1">
                <a:solidFill>
                  <a:schemeClr val="bg1"/>
                </a:solidFill>
                <a:latin typeface="Segoe UI" panose="020B0502040204020203" pitchFamily="34" charset="0"/>
                <a:ea typeface="Segoe UI" panose="020B0502040204020203" pitchFamily="34" charset="0"/>
                <a:cs typeface="Segoe UI" panose="020B0502040204020203" pitchFamily="34" charset="0"/>
              </a:rPr>
              <a:t>flavors</a:t>
            </a: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 and the underlying emotional and functional drivers associated with them</a:t>
            </a: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Reduced innovation cycle time by 1.5x</a:t>
            </a:r>
          </a:p>
          <a:p>
            <a:pPr marL="171450" indent="-171450">
              <a:buFont typeface="Wingdings" panose="05000000000000000000" pitchFamily="2" charset="2"/>
              <a:buChar char="ü"/>
            </a:pP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Identified 20 </a:t>
            </a:r>
            <a:r>
              <a:rPr lang="en-IN" sz="1400" dirty="0" err="1">
                <a:solidFill>
                  <a:schemeClr val="bg1"/>
                </a:solidFill>
                <a:latin typeface="Segoe UI" panose="020B0502040204020203" pitchFamily="34" charset="0"/>
                <a:ea typeface="Segoe UI" panose="020B0502040204020203" pitchFamily="34" charset="0"/>
                <a:cs typeface="Segoe UI" panose="020B0502040204020203" pitchFamily="34" charset="0"/>
              </a:rPr>
              <a:t>flavors</a:t>
            </a: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 at a fraction of ideation cost</a:t>
            </a:r>
          </a:p>
          <a:p>
            <a:pPr marL="171450" indent="-171450">
              <a:buFont typeface="Wingdings" panose="05000000000000000000" pitchFamily="2" charset="2"/>
              <a:buChar char="ü"/>
            </a:pP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Gained a big first-mover advantage</a:t>
            </a:r>
          </a:p>
          <a:p>
            <a:pPr marL="628650" lvl="1" indent="-171450">
              <a:buFont typeface="Wingdings" panose="05000000000000000000" pitchFamily="2" charset="2"/>
              <a:buChar char="ü"/>
            </a:pP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33" name="TextBox 32">
            <a:extLst>
              <a:ext uri="{FF2B5EF4-FFF2-40B4-BE49-F238E27FC236}">
                <a16:creationId xmlns:a16="http://schemas.microsoft.com/office/drawing/2014/main" id="{8A173453-0B3A-42AD-8F08-956723321BB4}"/>
              </a:ext>
            </a:extLst>
          </p:cNvPr>
          <p:cNvSpPr txBox="1"/>
          <p:nvPr/>
        </p:nvSpPr>
        <p:spPr>
          <a:xfrm>
            <a:off x="8171762" y="2320019"/>
            <a:ext cx="3492000" cy="3539430"/>
          </a:xfrm>
          <a:prstGeom prst="rect">
            <a:avLst/>
          </a:prstGeom>
          <a:noFill/>
        </p:spPr>
        <p:txBody>
          <a:bodyPr wrap="square" rtlCol="0">
            <a:spAutoFit/>
          </a:bodyPr>
          <a:lstStyle/>
          <a:p>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Catalogued a list of all bread/muffin varieties &amp; mined relevant social conversations to identify emerging </a:t>
            </a:r>
            <a:r>
              <a:rPr lang="en-IN" sz="1400" dirty="0" err="1">
                <a:solidFill>
                  <a:schemeClr val="bg1"/>
                </a:solidFill>
                <a:latin typeface="Segoe UI" panose="020B0502040204020203" pitchFamily="34" charset="0"/>
                <a:ea typeface="Segoe UI" panose="020B0502040204020203" pitchFamily="34" charset="0"/>
                <a:cs typeface="Segoe UI" panose="020B0502040204020203" pitchFamily="34" charset="0"/>
              </a:rPr>
              <a:t>flavors</a:t>
            </a: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 / ingredients and their associated drivers (emotional, functional)</a:t>
            </a: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Reduced time to market by 2x, </a:t>
            </a:r>
          </a:p>
          <a:p>
            <a:pPr marL="171450" indent="-171450">
              <a:buFont typeface="Wingdings" panose="05000000000000000000" pitchFamily="2" charset="2"/>
              <a:buChar char="ü"/>
            </a:pP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Identified emerging trends early on </a:t>
            </a:r>
          </a:p>
          <a:p>
            <a:pPr marL="171450" indent="-171450">
              <a:buFont typeface="Wingdings" panose="05000000000000000000" pitchFamily="2" charset="2"/>
              <a:buChar char="ü"/>
            </a:pP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Catered to consumer emotions and excitement</a:t>
            </a:r>
          </a:p>
          <a:p>
            <a:pPr marL="171450" indent="-171450">
              <a:buFont typeface="Wingdings" panose="05000000000000000000" pitchFamily="2" charset="2"/>
              <a:buChar char="ü"/>
            </a:pPr>
            <a:endPar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IN" sz="1400" dirty="0">
                <a:solidFill>
                  <a:schemeClr val="bg1"/>
                </a:solidFill>
                <a:latin typeface="Segoe UI" panose="020B0502040204020203" pitchFamily="34" charset="0"/>
                <a:ea typeface="Segoe UI" panose="020B0502040204020203" pitchFamily="34" charset="0"/>
                <a:cs typeface="Segoe UI" panose="020B0502040204020203" pitchFamily="34" charset="0"/>
              </a:rPr>
              <a:t>Increasing product overall sales and ticket sizes</a:t>
            </a:r>
          </a:p>
        </p:txBody>
      </p:sp>
      <p:sp>
        <p:nvSpPr>
          <p:cNvPr id="27" name="Rounded Rectangle 9">
            <a:extLst>
              <a:ext uri="{FF2B5EF4-FFF2-40B4-BE49-F238E27FC236}">
                <a16:creationId xmlns:a16="http://schemas.microsoft.com/office/drawing/2014/main" id="{B6AD652A-EAEE-4D40-A33D-327C7320BA23}"/>
              </a:ext>
            </a:extLst>
          </p:cNvPr>
          <p:cNvSpPr/>
          <p:nvPr/>
        </p:nvSpPr>
        <p:spPr>
          <a:xfrm>
            <a:off x="537031" y="1448038"/>
            <a:ext cx="3516118" cy="890649"/>
          </a:xfrm>
          <a:prstGeom prst="roundRect">
            <a:avLst>
              <a:gd name="adj" fmla="val 0"/>
            </a:avLst>
          </a:prstGeom>
          <a:solidFill>
            <a:srgbClr val="216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Segoe UI Semibold" panose="020B0702040204020203" pitchFamily="34" charset="0"/>
              <a:cs typeface="Segoe UI Light" panose="020B0502040204020203" pitchFamily="34" charset="0"/>
            </a:endParaRPr>
          </a:p>
          <a:p>
            <a:pPr algn="ctr"/>
            <a:endParaRPr lang="en-IN" b="1" dirty="0">
              <a:solidFill>
                <a:schemeClr val="bg1"/>
              </a:solidFill>
              <a:latin typeface="Segoe UI Semibold" panose="020B0702040204020203" pitchFamily="34" charset="0"/>
              <a:cs typeface="Segoe UI Light" panose="020B0502040204020203" pitchFamily="34" charset="0"/>
            </a:endParaRPr>
          </a:p>
          <a:p>
            <a:pPr algn="ctr"/>
            <a:endParaRPr lang="en-IN" b="1" dirty="0">
              <a:solidFill>
                <a:schemeClr val="bg1"/>
              </a:solidFill>
              <a:latin typeface="Segoe UI Semibold" panose="020B0702040204020203" pitchFamily="34" charset="0"/>
              <a:cs typeface="Segoe UI Light" panose="020B0502040204020203" pitchFamily="34" charset="0"/>
            </a:endParaRPr>
          </a:p>
        </p:txBody>
      </p:sp>
      <p:sp>
        <p:nvSpPr>
          <p:cNvPr id="28" name="Rounded Rectangle 9">
            <a:extLst>
              <a:ext uri="{FF2B5EF4-FFF2-40B4-BE49-F238E27FC236}">
                <a16:creationId xmlns:a16="http://schemas.microsoft.com/office/drawing/2014/main" id="{360044A1-E3F1-4928-8650-01EBD46DCBCD}"/>
              </a:ext>
            </a:extLst>
          </p:cNvPr>
          <p:cNvSpPr/>
          <p:nvPr/>
        </p:nvSpPr>
        <p:spPr>
          <a:xfrm>
            <a:off x="537030" y="5978362"/>
            <a:ext cx="3516118" cy="468348"/>
          </a:xfrm>
          <a:prstGeom prst="roundRect">
            <a:avLst>
              <a:gd name="adj" fmla="val 0"/>
            </a:avLst>
          </a:prstGeom>
          <a:solidFill>
            <a:srgbClr val="216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34" name="Rounded Rectangle 9">
            <a:extLst>
              <a:ext uri="{FF2B5EF4-FFF2-40B4-BE49-F238E27FC236}">
                <a16:creationId xmlns:a16="http://schemas.microsoft.com/office/drawing/2014/main" id="{BFC3E70B-A763-41F4-A509-CE329D8CC514}"/>
              </a:ext>
            </a:extLst>
          </p:cNvPr>
          <p:cNvSpPr/>
          <p:nvPr/>
        </p:nvSpPr>
        <p:spPr>
          <a:xfrm>
            <a:off x="4421132" y="1463329"/>
            <a:ext cx="3373041" cy="870532"/>
          </a:xfrm>
          <a:prstGeom prst="roundRect">
            <a:avLst>
              <a:gd name="adj" fmla="val 0"/>
            </a:avLst>
          </a:prstGeom>
          <a:solidFill>
            <a:srgbClr val="6E6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Segoe UI Semibold" panose="020B0702040204020203" pitchFamily="34" charset="0"/>
              <a:cs typeface="Segoe UI Light" panose="020B0502040204020203" pitchFamily="34" charset="0"/>
            </a:endParaRPr>
          </a:p>
          <a:p>
            <a:pPr algn="ctr"/>
            <a:endParaRPr lang="en-IN" b="1" dirty="0">
              <a:solidFill>
                <a:schemeClr val="bg1"/>
              </a:solidFill>
              <a:latin typeface="Segoe UI Semibold" panose="020B0702040204020203" pitchFamily="34" charset="0"/>
              <a:cs typeface="Segoe UI Light" panose="020B0502040204020203" pitchFamily="34" charset="0"/>
            </a:endParaRPr>
          </a:p>
          <a:p>
            <a:pPr algn="ctr"/>
            <a:endParaRPr lang="en-IN" b="1" dirty="0">
              <a:solidFill>
                <a:schemeClr val="bg1"/>
              </a:solidFill>
              <a:latin typeface="Segoe UI Semibold" panose="020B0702040204020203" pitchFamily="34" charset="0"/>
              <a:cs typeface="Segoe UI Light" panose="020B0502040204020203" pitchFamily="34" charset="0"/>
            </a:endParaRPr>
          </a:p>
        </p:txBody>
      </p:sp>
      <p:sp>
        <p:nvSpPr>
          <p:cNvPr id="35" name="Rounded Rectangle 9">
            <a:extLst>
              <a:ext uri="{FF2B5EF4-FFF2-40B4-BE49-F238E27FC236}">
                <a16:creationId xmlns:a16="http://schemas.microsoft.com/office/drawing/2014/main" id="{CB9057B6-F4E1-41A8-A231-C56050582B33}"/>
              </a:ext>
            </a:extLst>
          </p:cNvPr>
          <p:cNvSpPr/>
          <p:nvPr/>
        </p:nvSpPr>
        <p:spPr>
          <a:xfrm>
            <a:off x="4421132" y="5978362"/>
            <a:ext cx="3373042" cy="468348"/>
          </a:xfrm>
          <a:prstGeom prst="roundRect">
            <a:avLst>
              <a:gd name="adj" fmla="val 0"/>
            </a:avLst>
          </a:prstGeom>
          <a:solidFill>
            <a:srgbClr val="6E6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39" name="Rounded Rectangle 9">
            <a:extLst>
              <a:ext uri="{FF2B5EF4-FFF2-40B4-BE49-F238E27FC236}">
                <a16:creationId xmlns:a16="http://schemas.microsoft.com/office/drawing/2014/main" id="{58741910-A508-4635-A768-469FD6118C8B}"/>
              </a:ext>
            </a:extLst>
          </p:cNvPr>
          <p:cNvSpPr/>
          <p:nvPr/>
        </p:nvSpPr>
        <p:spPr>
          <a:xfrm>
            <a:off x="8171763" y="1463329"/>
            <a:ext cx="3373041" cy="870532"/>
          </a:xfrm>
          <a:prstGeom prst="roundRect">
            <a:avLst>
              <a:gd name="adj" fmla="val 0"/>
            </a:avLst>
          </a:prstGeom>
          <a:solidFill>
            <a:srgbClr val="324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Segoe UI Semibold" panose="020B0702040204020203" pitchFamily="34" charset="0"/>
              <a:cs typeface="Segoe UI Light" panose="020B0502040204020203" pitchFamily="34" charset="0"/>
            </a:endParaRPr>
          </a:p>
          <a:p>
            <a:pPr algn="ctr"/>
            <a:endParaRPr lang="en-IN" b="1" dirty="0">
              <a:solidFill>
                <a:schemeClr val="bg1"/>
              </a:solidFill>
              <a:latin typeface="Segoe UI Semibold" panose="020B0702040204020203" pitchFamily="34" charset="0"/>
              <a:cs typeface="Segoe UI Light" panose="020B0502040204020203" pitchFamily="34" charset="0"/>
            </a:endParaRPr>
          </a:p>
          <a:p>
            <a:pPr algn="ctr"/>
            <a:endParaRPr lang="en-IN" b="1" dirty="0">
              <a:solidFill>
                <a:schemeClr val="bg1"/>
              </a:solidFill>
              <a:latin typeface="Segoe UI Semibold" panose="020B0702040204020203" pitchFamily="34" charset="0"/>
              <a:cs typeface="Segoe UI Light" panose="020B0502040204020203" pitchFamily="34" charset="0"/>
            </a:endParaRPr>
          </a:p>
        </p:txBody>
      </p:sp>
      <p:sp>
        <p:nvSpPr>
          <p:cNvPr id="40" name="Rounded Rectangle 9">
            <a:extLst>
              <a:ext uri="{FF2B5EF4-FFF2-40B4-BE49-F238E27FC236}">
                <a16:creationId xmlns:a16="http://schemas.microsoft.com/office/drawing/2014/main" id="{E11C816E-9455-4989-8507-67136F77B174}"/>
              </a:ext>
            </a:extLst>
          </p:cNvPr>
          <p:cNvSpPr/>
          <p:nvPr/>
        </p:nvSpPr>
        <p:spPr>
          <a:xfrm>
            <a:off x="8171763" y="5978362"/>
            <a:ext cx="3373042" cy="468348"/>
          </a:xfrm>
          <a:prstGeom prst="roundRect">
            <a:avLst>
              <a:gd name="adj" fmla="val 0"/>
            </a:avLst>
          </a:prstGeom>
          <a:solidFill>
            <a:srgbClr val="2F35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pic>
        <p:nvPicPr>
          <p:cNvPr id="22" name="Picture 4" descr="C:\Users\LATENTVIEW\AppData\Local\Microsoft\Windows\INetCache\IE\8FQB5IMH\1430954247[1].png">
            <a:hlinkClick r:id="rId2" action="ppaction://hlinksldjump"/>
            <a:extLst>
              <a:ext uri="{FF2B5EF4-FFF2-40B4-BE49-F238E27FC236}">
                <a16:creationId xmlns:a16="http://schemas.microsoft.com/office/drawing/2014/main" id="{10930842-720A-4FE0-9D47-BF00213FBA6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95089" y="6052617"/>
            <a:ext cx="274320" cy="274320"/>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4" descr="C:\Users\LATENTVIEW\AppData\Local\Microsoft\Windows\INetCache\IE\8FQB5IMH\1430954247[1].png">
            <a:hlinkClick r:id="rId4" action="ppaction://hlinksldjump"/>
            <a:extLst>
              <a:ext uri="{FF2B5EF4-FFF2-40B4-BE49-F238E27FC236}">
                <a16:creationId xmlns:a16="http://schemas.microsoft.com/office/drawing/2014/main" id="{2A690966-57A7-4C40-A205-40AA5E96C21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858283" y="6052617"/>
            <a:ext cx="274320" cy="274320"/>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4" descr="C:\Users\LATENTVIEW\AppData\Local\Microsoft\Windows\INetCache\IE\8FQB5IMH\1430954247[1].png">
            <a:hlinkClick r:id="rId5" action="ppaction://hlinksldjump"/>
            <a:extLst>
              <a:ext uri="{FF2B5EF4-FFF2-40B4-BE49-F238E27FC236}">
                <a16:creationId xmlns:a16="http://schemas.microsoft.com/office/drawing/2014/main" id="{1C72805E-3366-4C11-8D9B-2CCCF2A818E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96000" y="6052617"/>
            <a:ext cx="274320" cy="274320"/>
          </a:xfrm>
          <a:prstGeom prst="rect">
            <a:avLst/>
          </a:prstGeom>
          <a:noFill/>
          <a:extLst>
            <a:ext uri="{909E8E84-426E-40dd-AFC4-6F175D3DCCD1}">
              <a14:hiddenFill xmlns="" xmlns:a14="http://schemas.microsoft.com/office/drawing/2010/main">
                <a:solidFill>
                  <a:srgbClr val="FFFFFF"/>
                </a:solidFill>
              </a14:hiddenFill>
            </a:ext>
          </a:extLst>
        </p:spPr>
      </p:pic>
      <p:pic>
        <p:nvPicPr>
          <p:cNvPr id="5124" name="Picture 4" descr="Image result for ardent mills">
            <a:extLst>
              <a:ext uri="{FF2B5EF4-FFF2-40B4-BE49-F238E27FC236}">
                <a16:creationId xmlns:a16="http://schemas.microsoft.com/office/drawing/2014/main" id="{DEEC8461-551F-4083-931B-EF77A75C965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31108"/>
          <a:stretch/>
        </p:blipFill>
        <p:spPr bwMode="auto">
          <a:xfrm>
            <a:off x="8860038" y="1560885"/>
            <a:ext cx="2045527" cy="642597"/>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6" descr="Image result for whirlpool logo">
            <a:extLst>
              <a:ext uri="{FF2B5EF4-FFF2-40B4-BE49-F238E27FC236}">
                <a16:creationId xmlns:a16="http://schemas.microsoft.com/office/drawing/2014/main" id="{366992D5-469E-4183-B520-05A970C8F26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631990" y="1743024"/>
            <a:ext cx="1302077" cy="433592"/>
          </a:xfrm>
          <a:prstGeom prst="rect">
            <a:avLst/>
          </a:prstGeom>
          <a:noFill/>
          <a:extLst>
            <a:ext uri="{909E8E84-426E-40dd-AFC4-6F175D3DCCD1}">
              <a14:hiddenFill xmlns="" xmlns:a14="http://schemas.microsoft.com/office/drawing/2010/main">
                <a:solidFill>
                  <a:srgbClr val="FFFFFF"/>
                </a:solidFill>
              </a14:hiddenFill>
            </a:ext>
          </a:extLst>
        </p:spPr>
      </p:pic>
      <p:pic>
        <p:nvPicPr>
          <p:cNvPr id="16386" name="Picture 2" descr="Image result for pepsico logo">
            <a:extLst>
              <a:ext uri="{FF2B5EF4-FFF2-40B4-BE49-F238E27FC236}">
                <a16:creationId xmlns:a16="http://schemas.microsoft.com/office/drawing/2014/main" id="{AF2A27AB-0E92-4ADC-AB04-5CFB2070D86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3402" y="1526087"/>
            <a:ext cx="2118430" cy="587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78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956344" y="3392476"/>
            <a:ext cx="4343020" cy="1015663"/>
          </a:xfrm>
          <a:prstGeom prst="rect">
            <a:avLst/>
          </a:prstGeom>
          <a:noFill/>
          <a:ln w="12700" cap="flat" cmpd="sng" algn="ctr">
            <a:no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6000" b="0" i="0" u="none" strike="noStrike" kern="0" cap="none" spc="0" normalizeH="0" baseline="0" noProof="0" dirty="0">
                <a:ln w="0"/>
                <a:solidFill>
                  <a:schemeClr val="bg1"/>
                </a:solidFill>
                <a:effectLst>
                  <a:outerShdw blurRad="38100" dist="19050" dir="2700000" algn="tl" rotWithShape="0">
                    <a:prstClr val="black">
                      <a:alpha val="40000"/>
                    </a:prstClr>
                  </a:outerShdw>
                </a:effectLst>
                <a:uLnTx/>
                <a:uFillTx/>
                <a:latin typeface="Segoe UI Light" panose="020B0502040204020203" pitchFamily="34" charset="0"/>
                <a:cs typeface="Segoe UI" panose="020B0502040204020203" pitchFamily="34" charset="0"/>
              </a:rPr>
              <a:t>Thank You!</a:t>
            </a:r>
          </a:p>
        </p:txBody>
      </p:sp>
      <p:sp>
        <p:nvSpPr>
          <p:cNvPr id="27" name="Rectangle 3"/>
          <p:cNvSpPr>
            <a:spLocks noChangeArrowheads="1"/>
          </p:cNvSpPr>
          <p:nvPr/>
        </p:nvSpPr>
        <p:spPr bwMode="gray">
          <a:xfrm>
            <a:off x="328606" y="4153995"/>
            <a:ext cx="4970758" cy="2400627"/>
          </a:xfrm>
          <a:prstGeom prst="rect">
            <a:avLst/>
          </a:prstGeom>
          <a:noFill/>
          <a:ln w="9525">
            <a:noFill/>
            <a:miter lim="800000"/>
            <a:headEnd/>
            <a:tailEnd/>
          </a:ln>
        </p:spPr>
        <p:txBody>
          <a:bodyPr lIns="0" rIns="0" anchor="ctr"/>
          <a:lstStyle/>
          <a:p>
            <a:pPr defTabSz="457200" eaLnBrk="0" hangingPunct="0">
              <a:lnSpc>
                <a:spcPct val="95000"/>
              </a:lnSpc>
            </a:pPr>
            <a:endParaRPr lang="en-US" b="1" noProof="1">
              <a:solidFill>
                <a:prstClr val="black"/>
              </a:solidFill>
              <a:ea typeface="Segoe UI" panose="020B0502040204020203" pitchFamily="34" charset="0"/>
              <a:cs typeface="Segoe UI" panose="020B0502040204020203" pitchFamily="34" charset="0"/>
              <a:hlinkClick r:id="rId3"/>
            </a:endParaRPr>
          </a:p>
          <a:p>
            <a:pPr algn="ctr" defTabSz="457200" eaLnBrk="0" hangingPunct="0">
              <a:lnSpc>
                <a:spcPct val="95000"/>
              </a:lnSpc>
            </a:pPr>
            <a:endParaRPr lang="en-IN" b="1" noProof="1">
              <a:solidFill>
                <a:prstClr val="black"/>
              </a:solidFill>
              <a:ea typeface="Segoe UI" panose="020B0502040204020203" pitchFamily="34" charset="0"/>
              <a:cs typeface="Segoe UI" panose="020B0502040204020203" pitchFamily="34" charset="0"/>
              <a:hlinkClick r:id="" action="ppaction://noaction"/>
            </a:endParaRPr>
          </a:p>
          <a:p>
            <a:pPr algn="ctr" defTabSz="457200" eaLnBrk="0" hangingPunct="0">
              <a:lnSpc>
                <a:spcPct val="95000"/>
              </a:lnSpc>
            </a:pPr>
            <a:endParaRPr lang="en-IN" b="1" noProof="1">
              <a:solidFill>
                <a:prstClr val="black"/>
              </a:solidFill>
              <a:ea typeface="Segoe UI" panose="020B0502040204020203" pitchFamily="34" charset="0"/>
              <a:cs typeface="Segoe UI" panose="020B0502040204020203" pitchFamily="34" charset="0"/>
              <a:hlinkClick r:id="" action="ppaction://noaction"/>
            </a:endParaRPr>
          </a:p>
          <a:p>
            <a:pPr algn="ctr" defTabSz="457200" eaLnBrk="0" hangingPunct="0">
              <a:lnSpc>
                <a:spcPct val="95000"/>
              </a:lnSpc>
            </a:pPr>
            <a:endParaRPr lang="en-IN" b="1" noProof="1">
              <a:solidFill>
                <a:prstClr val="black"/>
              </a:solidFill>
              <a:ea typeface="Segoe UI" panose="020B0502040204020203" pitchFamily="34" charset="0"/>
              <a:cs typeface="Segoe UI" panose="020B0502040204020203" pitchFamily="34" charset="0"/>
              <a:hlinkClick r:id="" action="ppaction://noaction"/>
            </a:endParaRPr>
          </a:p>
          <a:p>
            <a:pPr algn="ctr" defTabSz="457200" eaLnBrk="0" hangingPunct="0">
              <a:lnSpc>
                <a:spcPct val="95000"/>
              </a:lnSpc>
            </a:pPr>
            <a:endParaRPr lang="en-IN" b="1" noProof="1">
              <a:solidFill>
                <a:prstClr val="black"/>
              </a:solidFill>
              <a:ea typeface="Segoe UI" panose="020B0502040204020203" pitchFamily="34" charset="0"/>
              <a:cs typeface="Segoe UI" panose="020B0502040204020203" pitchFamily="34" charset="0"/>
            </a:endParaRPr>
          </a:p>
          <a:p>
            <a:pPr algn="ctr" defTabSz="457200" eaLnBrk="0" hangingPunct="0">
              <a:lnSpc>
                <a:spcPct val="95000"/>
              </a:lnSpc>
            </a:pPr>
            <a:r>
              <a:rPr lang="en-IN" b="1" noProof="1">
                <a:solidFill>
                  <a:schemeClr val="bg1"/>
                </a:solidFill>
                <a:ea typeface="Segoe UI" panose="020B0502040204020203" pitchFamily="34" charset="0"/>
                <a:cs typeface="Segoe UI" panose="020B0502040204020203" pitchFamily="34" charset="0"/>
              </a:rPr>
              <a:t>www.LatentView.com</a:t>
            </a:r>
          </a:p>
          <a:p>
            <a:pPr algn="ctr" defTabSz="457200" eaLnBrk="0" hangingPunct="0">
              <a:lnSpc>
                <a:spcPct val="95000"/>
              </a:lnSpc>
            </a:pPr>
            <a:r>
              <a:rPr lang="en-IN" sz="1400" dirty="0">
                <a:solidFill>
                  <a:schemeClr val="bg1"/>
                </a:solidFill>
                <a:ea typeface="Segoe UI" panose="020B0502040204020203" pitchFamily="34" charset="0"/>
                <a:cs typeface="Segoe UI" panose="020B0502040204020203" pitchFamily="34" charset="0"/>
              </a:rPr>
              <a:t>|  Princeton  |  San Jose  |  Seattle  |  London  | </a:t>
            </a:r>
          </a:p>
          <a:p>
            <a:pPr algn="ctr" defTabSz="457200" eaLnBrk="0" hangingPunct="0">
              <a:lnSpc>
                <a:spcPct val="95000"/>
              </a:lnSpc>
            </a:pPr>
            <a:r>
              <a:rPr lang="en-IN" sz="1400" dirty="0">
                <a:solidFill>
                  <a:schemeClr val="bg1"/>
                </a:solidFill>
                <a:ea typeface="Segoe UI" panose="020B0502040204020203" pitchFamily="34" charset="0"/>
                <a:cs typeface="Segoe UI" panose="020B0502040204020203" pitchFamily="34" charset="0"/>
              </a:rPr>
              <a:t>Chennai  |  Singapore  |</a:t>
            </a:r>
          </a:p>
          <a:p>
            <a:pPr algn="ctr" defTabSz="457200" eaLnBrk="0" hangingPunct="0">
              <a:lnSpc>
                <a:spcPct val="95000"/>
              </a:lnSpc>
            </a:pPr>
            <a:endParaRPr lang="de-DE" sz="1400" b="1" dirty="0">
              <a:solidFill>
                <a:prstClr val="black"/>
              </a:solidFill>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52605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3DE5B18-CBD8-4B98-862D-67BB054FF93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5985"/>
          <a:stretch/>
        </p:blipFill>
        <p:spPr>
          <a:xfrm>
            <a:off x="865" y="487"/>
            <a:ext cx="12190271" cy="6849995"/>
          </a:xfrm>
          <a:prstGeom prst="rect">
            <a:avLst/>
          </a:prstGeom>
        </p:spPr>
      </p:pic>
      <p:sp>
        <p:nvSpPr>
          <p:cNvPr id="4" name="Slide Number Placeholder 3">
            <a:extLst>
              <a:ext uri="{FF2B5EF4-FFF2-40B4-BE49-F238E27FC236}">
                <a16:creationId xmlns:a16="http://schemas.microsoft.com/office/drawing/2014/main" id="{099D1821-1175-423E-930D-AA3425CCEE70}"/>
              </a:ext>
            </a:extLst>
          </p:cNvPr>
          <p:cNvSpPr>
            <a:spLocks noGrp="1"/>
          </p:cNvSpPr>
          <p:nvPr>
            <p:ph type="sldNum" sz="quarter" idx="4294967295"/>
          </p:nvPr>
        </p:nvSpPr>
        <p:spPr>
          <a:xfrm>
            <a:off x="9448800" y="6356350"/>
            <a:ext cx="2743200" cy="365125"/>
          </a:xfrm>
        </p:spPr>
        <p:txBody>
          <a:bodyPr/>
          <a:lstStyle/>
          <a:p>
            <a:fld id="{70B2C2F8-CC18-47EA-B40B-1FF889930AA6}" type="slidenum">
              <a:rPr lang="en-US" smtClean="0">
                <a:solidFill>
                  <a:prstClr val="black">
                    <a:tint val="75000"/>
                  </a:prstClr>
                </a:solidFill>
              </a:rPr>
              <a:pPr/>
              <a:t>55</a:t>
            </a:fld>
            <a:endParaRPr lang="en-US" dirty="0">
              <a:solidFill>
                <a:prstClr val="black">
                  <a:tint val="75000"/>
                </a:prstClr>
              </a:solidFill>
            </a:endParaRPr>
          </a:p>
        </p:txBody>
      </p:sp>
      <p:sp>
        <p:nvSpPr>
          <p:cNvPr id="5" name="Rectangle 4">
            <a:extLst>
              <a:ext uri="{FF2B5EF4-FFF2-40B4-BE49-F238E27FC236}">
                <a16:creationId xmlns:a16="http://schemas.microsoft.com/office/drawing/2014/main" id="{A6689989-E403-469F-993A-ACE33600E0AE}"/>
              </a:ext>
            </a:extLst>
          </p:cNvPr>
          <p:cNvSpPr/>
          <p:nvPr/>
        </p:nvSpPr>
        <p:spPr>
          <a:xfrm>
            <a:off x="0" y="-27738"/>
            <a:ext cx="12191136" cy="6885738"/>
          </a:xfrm>
          <a:prstGeom prst="rect">
            <a:avLst/>
          </a:prstGeom>
          <a:solidFill>
            <a:srgbClr val="44546A">
              <a:lumMod val="75000"/>
              <a:alpha val="95000"/>
            </a:srgbClr>
          </a:solidFill>
          <a:ln w="12700" cap="flat" cmpd="sng" algn="ctr">
            <a:noFill/>
            <a:prstDash val="solid"/>
            <a:miter lim="800000"/>
          </a:ln>
          <a:effectLst>
            <a:outerShdw blurRad="50800" dist="50800" dir="5400000" algn="ctr" rotWithShape="0">
              <a:srgbClr val="000000">
                <a:alpha val="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 name="Title 3">
            <a:extLst>
              <a:ext uri="{FF2B5EF4-FFF2-40B4-BE49-F238E27FC236}">
                <a16:creationId xmlns:a16="http://schemas.microsoft.com/office/drawing/2014/main" id="{BA9A928E-F98F-4D1E-BD52-687F743EF5F3}"/>
              </a:ext>
            </a:extLst>
          </p:cNvPr>
          <p:cNvSpPr txBox="1">
            <a:spLocks/>
          </p:cNvSpPr>
          <p:nvPr/>
        </p:nvSpPr>
        <p:spPr>
          <a:xfrm>
            <a:off x="68757" y="2568232"/>
            <a:ext cx="12011626" cy="2677656"/>
          </a:xfrm>
          <a:prstGeom prst="rect">
            <a:avLst/>
          </a:prstGeom>
          <a:noFill/>
        </p:spPr>
        <p:txBody>
          <a:bodyPr vert="horz" wrap="square" lIns="72000" tIns="91440" rIns="72000" bIns="91440" rtlCol="0" anchor="t" anchorCtr="0">
            <a:spAutoFit/>
          </a:bodyPr>
          <a:lstStyle>
            <a:lvl1pPr algn="l" defTabSz="914400" rtl="0" eaLnBrk="1" latinLnBrk="0" hangingPunct="1">
              <a:lnSpc>
                <a:spcPct val="100000"/>
              </a:lnSpc>
              <a:spcBef>
                <a:spcPct val="0"/>
              </a:spcBef>
              <a:buNone/>
              <a:defRPr sz="5400" kern="1200" spc="-98" baseline="0">
                <a:gradFill>
                  <a:gsLst>
                    <a:gs pos="100000">
                      <a:schemeClr val="tx1"/>
                    </a:gs>
                    <a:gs pos="0">
                      <a:schemeClr val="tx1"/>
                    </a:gs>
                  </a:gsLst>
                  <a:lin ang="5400000" scaled="0"/>
                </a:gradFill>
                <a:latin typeface="Segoe UI Light" panose="020B0502040204020203" pitchFamily="34" charset="0"/>
                <a:ea typeface="+mj-ea"/>
                <a:cs typeface="+mj-cs"/>
              </a:defRPr>
            </a:lvl1pPr>
          </a:lstStyle>
          <a:p>
            <a:r>
              <a:rPr lang="en-IN" kern="0" dirty="0">
                <a:solidFill>
                  <a:schemeClr val="bg1"/>
                </a:solidFill>
                <a:ea typeface="Segoe UI" panose="020B0502040204020203" pitchFamily="34" charset="0"/>
                <a:cs typeface="Segoe UI" panose="020B0502040204020203" pitchFamily="34" charset="0"/>
              </a:rPr>
              <a:t>Case Study in Detail: Sysco Gravity</a:t>
            </a:r>
          </a:p>
          <a:p>
            <a:endParaRPr lang="en-IN" kern="0" dirty="0">
              <a:solidFill>
                <a:schemeClr val="bg1"/>
              </a:solidFill>
              <a:ea typeface="Segoe UI" panose="020B0502040204020203" pitchFamily="34" charset="0"/>
              <a:cs typeface="Segoe UI" panose="020B0502040204020203" pitchFamily="34" charset="0"/>
            </a:endParaRPr>
          </a:p>
          <a:p>
            <a:r>
              <a:rPr lang="en-IN" kern="0" dirty="0">
                <a:solidFill>
                  <a:schemeClr val="bg1"/>
                </a:solidFill>
                <a:ea typeface="Segoe UI" panose="020B0502040204020203" pitchFamily="34" charset="0"/>
                <a:cs typeface="Segoe UI" panose="020B0502040204020203" pitchFamily="34" charset="0"/>
              </a:rPr>
              <a:t>Appendix </a:t>
            </a:r>
            <a:endParaRPr lang="en-US" dirty="0">
              <a:solidFill>
                <a:schemeClr val="bg1"/>
              </a:solidFill>
            </a:endParaRPr>
          </a:p>
        </p:txBody>
      </p:sp>
      <p:pic>
        <p:nvPicPr>
          <p:cNvPr id="7" name="Picture 6">
            <a:extLst>
              <a:ext uri="{FF2B5EF4-FFF2-40B4-BE49-F238E27FC236}">
                <a16:creationId xmlns:a16="http://schemas.microsoft.com/office/drawing/2014/main" id="{7DE066A1-3659-4EDD-A018-1C07A43A41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251" y="-16221"/>
            <a:ext cx="1127357" cy="797171"/>
          </a:xfrm>
          <a:prstGeom prst="rect">
            <a:avLst/>
          </a:prstGeom>
        </p:spPr>
      </p:pic>
    </p:spTree>
    <p:extLst>
      <p:ext uri="{BB962C8B-B14F-4D97-AF65-F5344CB8AC3E}">
        <p14:creationId xmlns:p14="http://schemas.microsoft.com/office/powerpoint/2010/main" val="40692175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991" y="1"/>
            <a:ext cx="12231975" cy="1070152"/>
          </a:xfrm>
          <a:prstGeom prst="rect">
            <a:avLst/>
          </a:prstGeom>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3577" y="9747"/>
            <a:ext cx="1390875" cy="1031417"/>
          </a:xfrm>
          <a:prstGeom prst="rect">
            <a:avLst/>
          </a:prstGeom>
        </p:spPr>
      </p:pic>
      <p:sp>
        <p:nvSpPr>
          <p:cNvPr id="36" name="TextBox 35"/>
          <p:cNvSpPr txBox="1"/>
          <p:nvPr/>
        </p:nvSpPr>
        <p:spPr>
          <a:xfrm>
            <a:off x="385880" y="367376"/>
            <a:ext cx="4598951" cy="332399"/>
          </a:xfrm>
          <a:prstGeom prst="rect">
            <a:avLst/>
          </a:prstGeom>
        </p:spPr>
        <p:txBody>
          <a:bodyPr vert="horz" wrap="none" lIns="0" tIns="0" rIns="0" bIns="0" rtlCol="0" anchor="ctr">
            <a:spAutoFit/>
          </a:bodyPr>
          <a:lstStyle>
            <a:defPPr>
              <a:defRPr lang="en-US"/>
            </a:defPPr>
            <a:lvl1pPr>
              <a:spcBef>
                <a:spcPct val="0"/>
              </a:spcBef>
              <a:buNone/>
              <a:defRPr sz="2400" b="1" spc="300">
                <a:solidFill>
                  <a:schemeClr val="bg1"/>
                </a:solidFill>
                <a:latin typeface="Segoe UI" panose="020B0502040204020203" pitchFamily="34" charset="0"/>
                <a:cs typeface="Segoe UI" panose="020B0502040204020203" pitchFamily="34" charset="0"/>
                <a:rtl val="0"/>
              </a:defRPr>
            </a:lvl1pPr>
          </a:lstStyle>
          <a:p>
            <a:pPr>
              <a:lnSpc>
                <a:spcPct val="90000"/>
              </a:lnSpc>
              <a:defRPr/>
            </a:pPr>
            <a:r>
              <a:rPr lang="en-US" spc="0" dirty="0">
                <a:solidFill>
                  <a:srgbClr val="FFFFFF"/>
                </a:solidFill>
                <a:ea typeface="Segoe UI" panose="020B0502040204020203" pitchFamily="34" charset="0"/>
              </a:rPr>
              <a:t>Sysco Gravity: Data Engineering</a:t>
            </a:r>
          </a:p>
        </p:txBody>
      </p:sp>
      <p:sp>
        <p:nvSpPr>
          <p:cNvPr id="37" name="Slide Number Placeholder 1"/>
          <p:cNvSpPr>
            <a:spLocks noGrp="1"/>
          </p:cNvSpPr>
          <p:nvPr>
            <p:ph type="sldNum" sz="quarter" idx="4294967295"/>
          </p:nvPr>
        </p:nvSpPr>
        <p:spPr>
          <a:xfrm>
            <a:off x="11615936" y="6492883"/>
            <a:ext cx="576064" cy="365125"/>
          </a:xfrm>
          <a:prstGeom prst="rect">
            <a:avLst/>
          </a:prstGeom>
        </p:spPr>
        <p:txBody>
          <a:bodyPr/>
          <a:lstStyle/>
          <a:p>
            <a:pPr algn="ctr">
              <a:defRPr/>
            </a:pPr>
            <a:fld id="{1EB4D6C6-E9DC-4C53-84A2-C6618C29E345}" type="slidenum">
              <a:rPr lang="en-IN" smtClean="0">
                <a:solidFill>
                  <a:srgbClr val="000000">
                    <a:tint val="75000"/>
                  </a:srgbClr>
                </a:solidFill>
                <a:latin typeface="Segoe UI" panose="020B0502040204020203" pitchFamily="34" charset="0"/>
                <a:ea typeface="Segoe UI" panose="020B0502040204020203" pitchFamily="34" charset="0"/>
                <a:cs typeface="Segoe UI" panose="020B0502040204020203" pitchFamily="34" charset="0"/>
              </a:rPr>
              <a:pPr algn="ctr">
                <a:defRPr/>
              </a:pPr>
              <a:t>56</a:t>
            </a:fld>
            <a:endParaRPr lang="en-IN" dirty="0">
              <a:solidFill>
                <a:srgbClr val="000000">
                  <a:tint val="7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33" name="Notched Right Arrow 82"/>
          <p:cNvSpPr/>
          <p:nvPr/>
        </p:nvSpPr>
        <p:spPr bwMode="auto">
          <a:xfrm>
            <a:off x="3226096" y="1144392"/>
            <a:ext cx="1371600" cy="274320"/>
          </a:xfrm>
          <a:prstGeom prst="notchedRightArrow">
            <a:avLst>
              <a:gd name="adj1" fmla="val 100000"/>
              <a:gd name="adj2" fmla="val 1997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IN" sz="1000"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IMPACT</a:t>
            </a:r>
            <a:endParaRPr lang="en-US" sz="1000" b="1" kern="0" dirty="0" err="1">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endParaRPr>
          </a:p>
        </p:txBody>
      </p:sp>
      <p:sp>
        <p:nvSpPr>
          <p:cNvPr id="135" name="Notched Right Arrow 50"/>
          <p:cNvSpPr/>
          <p:nvPr/>
        </p:nvSpPr>
        <p:spPr bwMode="auto">
          <a:xfrm>
            <a:off x="1855783" y="1144392"/>
            <a:ext cx="1371600" cy="274320"/>
          </a:xfrm>
          <a:prstGeom prst="notchedRightArrow">
            <a:avLst>
              <a:gd name="adj1" fmla="val 99020"/>
              <a:gd name="adj2" fmla="val 1650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IN" sz="1000"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SOLUTION</a:t>
            </a:r>
            <a:endParaRPr lang="en-US" sz="1000" b="1" kern="0" dirty="0" err="1">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endParaRPr>
          </a:p>
        </p:txBody>
      </p:sp>
      <p:sp>
        <p:nvSpPr>
          <p:cNvPr id="141" name="Notched Right Arrow 82"/>
          <p:cNvSpPr/>
          <p:nvPr/>
        </p:nvSpPr>
        <p:spPr bwMode="auto">
          <a:xfrm>
            <a:off x="498460" y="1144392"/>
            <a:ext cx="1371600" cy="274320"/>
          </a:xfrm>
          <a:prstGeom prst="notchedRightArrow">
            <a:avLst>
              <a:gd name="adj1" fmla="val 100000"/>
              <a:gd name="adj2" fmla="val 25185"/>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lang="en-IN" sz="1000"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BOTTLENECKS</a:t>
            </a:r>
            <a:endParaRPr kumimoji="0" lang="en-US" sz="1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27" name="Rectangle 26"/>
          <p:cNvSpPr/>
          <p:nvPr/>
        </p:nvSpPr>
        <p:spPr>
          <a:xfrm>
            <a:off x="5005632" y="1119225"/>
            <a:ext cx="6858000" cy="338400"/>
          </a:xfrm>
          <a:prstGeom prst="rect">
            <a:avLst/>
          </a:prstGeom>
          <a:solidFill>
            <a:srgbClr val="394555"/>
          </a:solidFill>
          <a:ln w="12700" cap="flat" cmpd="sng" algn="ctr">
            <a:noFill/>
            <a:prstDash val="solid"/>
            <a:miter lim="800000"/>
          </a:ln>
          <a:effectLst/>
        </p:spPr>
        <p:txBody>
          <a:bodyPr rtlCol="0" anchor="ctr"/>
          <a:lstStyle/>
          <a:p>
            <a:pPr algn="ctr"/>
            <a:r>
              <a:rPr lang="en-US" kern="0" dirty="0">
                <a:solidFill>
                  <a:srgbClr val="FFFFFF"/>
                </a:solidFill>
                <a:latin typeface="Segoe UI" panose="020B0502040204020203" pitchFamily="34" charset="0"/>
                <a:ea typeface="Segoe UI" panose="020B0502040204020203" pitchFamily="34" charset="0"/>
                <a:cs typeface="Segoe UI" panose="020B0502040204020203" pitchFamily="34" charset="0"/>
              </a:rPr>
              <a:t>Bottlenecks in previous state</a:t>
            </a:r>
          </a:p>
        </p:txBody>
      </p:sp>
      <p:sp>
        <p:nvSpPr>
          <p:cNvPr id="22" name="Rectangle 21">
            <a:extLst>
              <a:ext uri="{FF2B5EF4-FFF2-40B4-BE49-F238E27FC236}">
                <a16:creationId xmlns:a16="http://schemas.microsoft.com/office/drawing/2014/main" id="{A6864C89-9225-45C2-A4E8-BF702065044A}"/>
              </a:ext>
            </a:extLst>
          </p:cNvPr>
          <p:cNvSpPr/>
          <p:nvPr/>
        </p:nvSpPr>
        <p:spPr>
          <a:xfrm>
            <a:off x="4984831" y="2309336"/>
            <a:ext cx="6227107" cy="3416320"/>
          </a:xfrm>
          <a:prstGeom prst="rect">
            <a:avLst/>
          </a:prstGeom>
        </p:spPr>
        <p:txBody>
          <a:bodyPr wrap="square">
            <a:spAutoFit/>
          </a:bodyPr>
          <a:lstStyle/>
          <a:p>
            <a:pPr marL="342900" indent="-342900">
              <a:lnSpc>
                <a:spcPct val="250000"/>
              </a:lnSpc>
              <a:buFont typeface="Wingdings" panose="05000000000000000000" pitchFamily="2" charset="2"/>
              <a:buChar char="ü"/>
            </a:pPr>
            <a:r>
              <a:rPr lang="en-IN" sz="1600" dirty="0">
                <a:solidFill>
                  <a:schemeClr val="tx2"/>
                </a:solidFill>
                <a:latin typeface="Segoe UI" panose="020B0502040204020203" pitchFamily="34" charset="0"/>
                <a:ea typeface="Segoe UI" panose="020B0502040204020203" pitchFamily="34" charset="0"/>
                <a:cs typeface="Segoe UI" panose="020B0502040204020203" pitchFamily="34" charset="0"/>
              </a:rPr>
              <a:t>Delays in accessing and analysing data</a:t>
            </a:r>
          </a:p>
          <a:p>
            <a:pPr marL="342900" indent="-342900">
              <a:lnSpc>
                <a:spcPct val="250000"/>
              </a:lnSpc>
              <a:buFont typeface="Wingdings" panose="05000000000000000000" pitchFamily="2" charset="2"/>
              <a:buChar char="ü"/>
            </a:pPr>
            <a:r>
              <a:rPr lang="en-IN" sz="1600" dirty="0">
                <a:solidFill>
                  <a:schemeClr val="tx2"/>
                </a:solidFill>
                <a:latin typeface="Segoe UI" panose="020B0502040204020203" pitchFamily="34" charset="0"/>
                <a:ea typeface="Segoe UI" panose="020B0502040204020203" pitchFamily="34" charset="0"/>
                <a:cs typeface="Segoe UI" panose="020B0502040204020203" pitchFamily="34" charset="0"/>
              </a:rPr>
              <a:t>Legacy Ageing Business Analytics Infrastructure</a:t>
            </a:r>
          </a:p>
          <a:p>
            <a:pPr marL="342900" indent="-342900">
              <a:lnSpc>
                <a:spcPct val="250000"/>
              </a:lnSpc>
              <a:buFont typeface="Wingdings" panose="05000000000000000000" pitchFamily="2" charset="2"/>
              <a:buChar char="ü"/>
            </a:pPr>
            <a:r>
              <a:rPr lang="en-IN" sz="1600" dirty="0">
                <a:solidFill>
                  <a:schemeClr val="tx2"/>
                </a:solidFill>
                <a:latin typeface="Segoe UI" panose="020B0502040204020203" pitchFamily="34" charset="0"/>
                <a:ea typeface="Segoe UI" panose="020B0502040204020203" pitchFamily="34" charset="0"/>
                <a:cs typeface="Segoe UI" panose="020B0502040204020203" pitchFamily="34" charset="0"/>
              </a:rPr>
              <a:t>Data Discovery is Difficult</a:t>
            </a:r>
          </a:p>
          <a:p>
            <a:pPr marL="342900" indent="-342900">
              <a:lnSpc>
                <a:spcPct val="250000"/>
              </a:lnSpc>
              <a:buFont typeface="Wingdings" panose="05000000000000000000" pitchFamily="2" charset="2"/>
              <a:buChar char="ü"/>
            </a:pPr>
            <a:r>
              <a:rPr lang="en-IN" sz="1600" dirty="0">
                <a:solidFill>
                  <a:schemeClr val="tx2"/>
                </a:solidFill>
                <a:latin typeface="Segoe UI" panose="020B0502040204020203" pitchFamily="34" charset="0"/>
                <a:ea typeface="Segoe UI" panose="020B0502040204020203" pitchFamily="34" charset="0"/>
                <a:cs typeface="Segoe UI" panose="020B0502040204020203" pitchFamily="34" charset="0"/>
              </a:rPr>
              <a:t>Difficult to Handle Large Volumes of Data for Analytics</a:t>
            </a:r>
          </a:p>
          <a:p>
            <a:pPr marL="342900" indent="-342900">
              <a:lnSpc>
                <a:spcPct val="250000"/>
              </a:lnSpc>
              <a:buFont typeface="Wingdings" panose="05000000000000000000" pitchFamily="2" charset="2"/>
              <a:buChar char="ü"/>
            </a:pPr>
            <a:r>
              <a:rPr lang="en-IN" sz="1600" dirty="0">
                <a:solidFill>
                  <a:schemeClr val="tx2"/>
                </a:solidFill>
                <a:latin typeface="Segoe UI" panose="020B0502040204020203" pitchFamily="34" charset="0"/>
                <a:ea typeface="Segoe UI" panose="020B0502040204020203" pitchFamily="34" charset="0"/>
                <a:cs typeface="Segoe UI" panose="020B0502040204020203" pitchFamily="34" charset="0"/>
              </a:rPr>
              <a:t>Constraints due to Total Cost of Storage</a:t>
            </a:r>
          </a:p>
          <a:p>
            <a:pPr marL="285750" indent="-285750">
              <a:buFont typeface="Wingdings" panose="05000000000000000000" pitchFamily="2" charset="2"/>
              <a:buChar char="ü"/>
            </a:pPr>
            <a:endParaRPr lang="en-IN" sz="1600" b="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3" name="Rectangle 2"/>
          <p:cNvSpPr/>
          <p:nvPr/>
        </p:nvSpPr>
        <p:spPr>
          <a:xfrm>
            <a:off x="4838264" y="1603388"/>
            <a:ext cx="6744298" cy="338554"/>
          </a:xfrm>
          <a:prstGeom prst="rect">
            <a:avLst/>
          </a:prstGeom>
        </p:spPr>
        <p:txBody>
          <a:bodyPr wrap="square">
            <a:spAutoFit/>
          </a:bodyPr>
          <a:lstStyle/>
          <a:p>
            <a:r>
              <a:rPr lang="en-IN"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Lack of Central Data Repository resulted in following concerns:</a:t>
            </a:r>
            <a:endPar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pic>
        <p:nvPicPr>
          <p:cNvPr id="9218" name="Picture 2" descr="Image result for central data repository">
            <a:extLst>
              <a:ext uri="{FF2B5EF4-FFF2-40B4-BE49-F238E27FC236}">
                <a16:creationId xmlns:a16="http://schemas.microsoft.com/office/drawing/2014/main" id="{EDDA270C-525A-4CCB-B997-CC155DCFB849}"/>
              </a:ext>
            </a:extLst>
          </p:cNvPr>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986285" y="3911918"/>
            <a:ext cx="2996993" cy="2031860"/>
          </a:xfrm>
          <a:prstGeom prst="rect">
            <a:avLst/>
          </a:prstGeom>
          <a:noFill/>
          <a:extLst>
            <a:ext uri="{909E8E84-426E-40dd-AFC4-6F175D3DCCD1}">
              <a14:hiddenFill xmlns="" xmlns:a14="http://schemas.microsoft.com/office/drawing/2010/main">
                <a:solidFill>
                  <a:srgbClr val="FFFFFF"/>
                </a:solidFill>
              </a14:hiddenFill>
            </a:ext>
          </a:extLst>
        </p:spPr>
      </p:pic>
      <p:pic>
        <p:nvPicPr>
          <p:cNvPr id="9220" name="Picture 4" descr="Image result for data silos">
            <a:extLst>
              <a:ext uri="{FF2B5EF4-FFF2-40B4-BE49-F238E27FC236}">
                <a16:creationId xmlns:a16="http://schemas.microsoft.com/office/drawing/2014/main" id="{93C26990-B85B-4A5E-8B3F-8A4CFC284292}"/>
              </a:ext>
            </a:extLst>
          </p:cNvPr>
          <p:cNvPicPr>
            <a:picLocks noChangeAspect="1" noChangeArrowheads="1"/>
          </p:cNvPicPr>
          <p:nvPr/>
        </p:nvPicPr>
        <p:blipFill rotWithShape="1">
          <a:blip r:embed="rId5" cstate="print">
            <a:duotone>
              <a:prstClr val="black"/>
              <a:srgbClr val="D9C3A5">
                <a:tint val="50000"/>
                <a:satMod val="180000"/>
              </a:srgbClr>
            </a:duotone>
            <a:extLst>
              <a:ext uri="{28A0092B-C50C-407E-A947-70E740481C1C}">
                <a14:useLocalDpi xmlns:a14="http://schemas.microsoft.com/office/drawing/2010/main" val="0"/>
              </a:ext>
            </a:extLst>
          </a:blip>
          <a:srcRect l="16426" t="12790"/>
          <a:stretch/>
        </p:blipFill>
        <p:spPr bwMode="auto">
          <a:xfrm>
            <a:off x="1168380" y="1749291"/>
            <a:ext cx="2457450" cy="142321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FC64AB-3477-4B1D-85F3-76EFC8689679}"/>
              </a:ext>
            </a:extLst>
          </p:cNvPr>
          <p:cNvSpPr txBox="1"/>
          <p:nvPr/>
        </p:nvSpPr>
        <p:spPr>
          <a:xfrm>
            <a:off x="1421188" y="3105414"/>
            <a:ext cx="2127185" cy="338554"/>
          </a:xfrm>
          <a:prstGeom prst="rect">
            <a:avLst/>
          </a:prstGeom>
          <a:noFill/>
        </p:spPr>
        <p:txBody>
          <a:bodyPr wrap="none" rtlCol="0">
            <a:spAutoFit/>
          </a:bodyPr>
          <a:lstStyle/>
          <a:p>
            <a:r>
              <a:rPr lang="en-IN" sz="1600" b="1" i="1" dirty="0">
                <a:latin typeface="Segoe UI" panose="020B0502040204020203" pitchFamily="34" charset="0"/>
                <a:ea typeface="Segoe UI" panose="020B0502040204020203" pitchFamily="34" charset="0"/>
                <a:cs typeface="Segoe UI" panose="020B0502040204020203" pitchFamily="34" charset="0"/>
              </a:rPr>
              <a:t>Siloed Data Systems</a:t>
            </a:r>
          </a:p>
        </p:txBody>
      </p:sp>
      <p:sp>
        <p:nvSpPr>
          <p:cNvPr id="17" name="TextBox 16">
            <a:extLst>
              <a:ext uri="{FF2B5EF4-FFF2-40B4-BE49-F238E27FC236}">
                <a16:creationId xmlns:a16="http://schemas.microsoft.com/office/drawing/2014/main" id="{6DF88CA7-EC0A-46A2-93D5-96A8BBC342F9}"/>
              </a:ext>
            </a:extLst>
          </p:cNvPr>
          <p:cNvSpPr txBox="1"/>
          <p:nvPr/>
        </p:nvSpPr>
        <p:spPr>
          <a:xfrm>
            <a:off x="986285" y="5797275"/>
            <a:ext cx="2893741" cy="338554"/>
          </a:xfrm>
          <a:prstGeom prst="rect">
            <a:avLst/>
          </a:prstGeom>
          <a:noFill/>
        </p:spPr>
        <p:txBody>
          <a:bodyPr wrap="none" rtlCol="0">
            <a:spAutoFit/>
          </a:bodyPr>
          <a:lstStyle/>
          <a:p>
            <a:r>
              <a:rPr lang="en-IN" sz="1600" b="1" i="1" dirty="0">
                <a:latin typeface="Segoe UI" panose="020B0502040204020203" pitchFamily="34" charset="0"/>
                <a:ea typeface="Segoe UI" panose="020B0502040204020203" pitchFamily="34" charset="0"/>
                <a:cs typeface="Segoe UI" panose="020B0502040204020203" pitchFamily="34" charset="0"/>
              </a:rPr>
              <a:t>Centralized Data Repository</a:t>
            </a:r>
          </a:p>
        </p:txBody>
      </p:sp>
      <p:sp>
        <p:nvSpPr>
          <p:cNvPr id="6" name="TextBox 5">
            <a:extLst>
              <a:ext uri="{FF2B5EF4-FFF2-40B4-BE49-F238E27FC236}">
                <a16:creationId xmlns:a16="http://schemas.microsoft.com/office/drawing/2014/main" id="{C7AC4F03-0119-45CB-8859-CAE2FEF84766}"/>
              </a:ext>
            </a:extLst>
          </p:cNvPr>
          <p:cNvSpPr txBox="1"/>
          <p:nvPr/>
        </p:nvSpPr>
        <p:spPr>
          <a:xfrm>
            <a:off x="2267124" y="3519812"/>
            <a:ext cx="435312" cy="369332"/>
          </a:xfrm>
          <a:prstGeom prst="rect">
            <a:avLst/>
          </a:prstGeom>
          <a:noFill/>
        </p:spPr>
        <p:txBody>
          <a:bodyPr wrap="none" rtlCol="0">
            <a:spAutoFit/>
          </a:bodyPr>
          <a:lstStyle/>
          <a:p>
            <a:r>
              <a:rPr lang="en-IN" dirty="0"/>
              <a:t>vs.</a:t>
            </a:r>
          </a:p>
        </p:txBody>
      </p:sp>
      <p:pic>
        <p:nvPicPr>
          <p:cNvPr id="9222" name="Picture 6" descr="Image result for cross icon">
            <a:extLst>
              <a:ext uri="{FF2B5EF4-FFF2-40B4-BE49-F238E27FC236}">
                <a16:creationId xmlns:a16="http://schemas.microsoft.com/office/drawing/2014/main" id="{AB8D8DCA-133D-4FFC-A11F-892545D570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2943" y="4379441"/>
            <a:ext cx="1383673" cy="138367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6293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991" y="1"/>
            <a:ext cx="12231975" cy="1070152"/>
          </a:xfrm>
          <a:prstGeom prst="rect">
            <a:avLst/>
          </a:prstGeom>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3577" y="9747"/>
            <a:ext cx="1390875" cy="1031417"/>
          </a:xfrm>
          <a:prstGeom prst="rect">
            <a:avLst/>
          </a:prstGeom>
        </p:spPr>
      </p:pic>
      <p:sp>
        <p:nvSpPr>
          <p:cNvPr id="36" name="TextBox 35"/>
          <p:cNvSpPr txBox="1"/>
          <p:nvPr/>
        </p:nvSpPr>
        <p:spPr>
          <a:xfrm>
            <a:off x="385880" y="367376"/>
            <a:ext cx="4598951" cy="332399"/>
          </a:xfrm>
          <a:prstGeom prst="rect">
            <a:avLst/>
          </a:prstGeom>
        </p:spPr>
        <p:txBody>
          <a:bodyPr vert="horz" wrap="none" lIns="0" tIns="0" rIns="0" bIns="0" rtlCol="0" anchor="ctr">
            <a:spAutoFit/>
          </a:bodyPr>
          <a:lstStyle>
            <a:defPPr>
              <a:defRPr lang="en-US"/>
            </a:defPPr>
            <a:lvl1pPr>
              <a:spcBef>
                <a:spcPct val="0"/>
              </a:spcBef>
              <a:buNone/>
              <a:defRPr sz="2400" b="1" spc="300">
                <a:solidFill>
                  <a:schemeClr val="bg1"/>
                </a:solidFill>
                <a:latin typeface="Segoe UI" panose="020B0502040204020203" pitchFamily="34" charset="0"/>
                <a:cs typeface="Segoe UI" panose="020B0502040204020203" pitchFamily="34" charset="0"/>
                <a:rtl val="0"/>
              </a:defRPr>
            </a:lvl1pPr>
          </a:lstStyle>
          <a:p>
            <a:pPr>
              <a:lnSpc>
                <a:spcPct val="90000"/>
              </a:lnSpc>
              <a:defRPr/>
            </a:pPr>
            <a:r>
              <a:rPr lang="en-US" spc="0" dirty="0">
                <a:solidFill>
                  <a:srgbClr val="FFFFFF"/>
                </a:solidFill>
                <a:ea typeface="Segoe UI" panose="020B0502040204020203" pitchFamily="34" charset="0"/>
              </a:rPr>
              <a:t>Sysco Gravity: Data Engineering</a:t>
            </a:r>
          </a:p>
        </p:txBody>
      </p:sp>
      <p:sp>
        <p:nvSpPr>
          <p:cNvPr id="37" name="Slide Number Placeholder 1"/>
          <p:cNvSpPr>
            <a:spLocks noGrp="1"/>
          </p:cNvSpPr>
          <p:nvPr>
            <p:ph type="sldNum" sz="quarter" idx="4294967295"/>
          </p:nvPr>
        </p:nvSpPr>
        <p:spPr>
          <a:xfrm>
            <a:off x="11615936" y="6492883"/>
            <a:ext cx="576064" cy="365125"/>
          </a:xfrm>
          <a:prstGeom prst="rect">
            <a:avLst/>
          </a:prstGeom>
        </p:spPr>
        <p:txBody>
          <a:bodyPr/>
          <a:lstStyle/>
          <a:p>
            <a:pPr algn="ctr">
              <a:defRPr/>
            </a:pPr>
            <a:fld id="{1EB4D6C6-E9DC-4C53-84A2-C6618C29E345}" type="slidenum">
              <a:rPr lang="en-IN" smtClean="0">
                <a:solidFill>
                  <a:srgbClr val="000000">
                    <a:tint val="75000"/>
                  </a:srgbClr>
                </a:solidFill>
                <a:latin typeface="Segoe UI" panose="020B0502040204020203" pitchFamily="34" charset="0"/>
                <a:ea typeface="Segoe UI" panose="020B0502040204020203" pitchFamily="34" charset="0"/>
                <a:cs typeface="Segoe UI" panose="020B0502040204020203" pitchFamily="34" charset="0"/>
              </a:rPr>
              <a:pPr algn="ctr">
                <a:defRPr/>
              </a:pPr>
              <a:t>57</a:t>
            </a:fld>
            <a:endParaRPr lang="en-IN" dirty="0">
              <a:solidFill>
                <a:srgbClr val="000000">
                  <a:tint val="7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14" name="Rectangle 113"/>
          <p:cNvSpPr/>
          <p:nvPr/>
        </p:nvSpPr>
        <p:spPr>
          <a:xfrm>
            <a:off x="5133948" y="1144392"/>
            <a:ext cx="6858000" cy="338400"/>
          </a:xfrm>
          <a:prstGeom prst="rect">
            <a:avLst/>
          </a:prstGeom>
          <a:solidFill>
            <a:srgbClr val="394555"/>
          </a:solidFill>
          <a:ln w="12700" cap="flat" cmpd="sng" algn="ctr">
            <a:noFill/>
            <a:prstDash val="solid"/>
            <a:miter lim="800000"/>
          </a:ln>
          <a:effectLst/>
        </p:spPr>
        <p:txBody>
          <a:bodyPr rtlCol="0" anchor="ctr"/>
          <a:lstStyle/>
          <a:p>
            <a:pPr algn="ctr"/>
            <a:r>
              <a:rPr lang="en-US" kern="0" dirty="0">
                <a:solidFill>
                  <a:srgbClr val="FFFFFF"/>
                </a:solidFill>
                <a:latin typeface="Segoe UI" panose="020B0502040204020203" pitchFamily="34" charset="0"/>
                <a:ea typeface="Segoe UI" panose="020B0502040204020203" pitchFamily="34" charset="0"/>
                <a:cs typeface="Segoe UI" panose="020B0502040204020203" pitchFamily="34" charset="0"/>
              </a:rPr>
              <a:t>Solution Framework</a:t>
            </a:r>
          </a:p>
        </p:txBody>
      </p:sp>
      <p:sp>
        <p:nvSpPr>
          <p:cNvPr id="44" name="Notched Right Arrow 82"/>
          <p:cNvSpPr/>
          <p:nvPr/>
        </p:nvSpPr>
        <p:spPr bwMode="auto">
          <a:xfrm>
            <a:off x="3278381" y="1144392"/>
            <a:ext cx="1371600" cy="274320"/>
          </a:xfrm>
          <a:prstGeom prst="notchedRightArrow">
            <a:avLst>
              <a:gd name="adj1" fmla="val 100000"/>
              <a:gd name="adj2" fmla="val 1997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IMPACT</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5" name="Notched Right Arrow 50"/>
          <p:cNvSpPr/>
          <p:nvPr/>
        </p:nvSpPr>
        <p:spPr bwMode="auto">
          <a:xfrm>
            <a:off x="535181" y="1144392"/>
            <a:ext cx="1371600" cy="274320"/>
          </a:xfrm>
          <a:prstGeom prst="notchedRightArrow">
            <a:avLst>
              <a:gd name="adj1" fmla="val 99020"/>
              <a:gd name="adj2" fmla="val 1650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BOTTLENECKS</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6" name="Flowchart: Merge 45"/>
          <p:cNvSpPr/>
          <p:nvPr/>
        </p:nvSpPr>
        <p:spPr bwMode="auto">
          <a:xfrm flipV="1">
            <a:off x="2524001" y="1473554"/>
            <a:ext cx="137160" cy="137160"/>
          </a:xfrm>
          <a:prstGeom prst="flowChartMerge">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7" name="Notched Right Arrow 82"/>
          <p:cNvSpPr/>
          <p:nvPr/>
        </p:nvSpPr>
        <p:spPr bwMode="auto">
          <a:xfrm>
            <a:off x="1906781" y="1144392"/>
            <a:ext cx="1371600" cy="274320"/>
          </a:xfrm>
          <a:prstGeom prst="notchedRightArrow">
            <a:avLst>
              <a:gd name="adj1" fmla="val 100000"/>
              <a:gd name="adj2" fmla="val 25185"/>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IN" sz="1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SOLUTION</a:t>
            </a:r>
            <a:endParaRPr kumimoji="0" lang="en-US" sz="1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26" name="Picture 2" descr="https://lh6.googleusercontent.com/YXBNUTY2oO-3yU6sPIPCIkAkx7OzexZ4lVbkeWWJhHh4ph1uC6QTKH7IkQUk4p1FhhP8V_M9FOBTpgQYYXPoBLYhGQveZBTAjD59IqE1KZyQUEHRN6_YmTOBHnD8psAwFZaCf710">
            <a:extLst>
              <a:ext uri="{FF2B5EF4-FFF2-40B4-BE49-F238E27FC236}">
                <a16:creationId xmlns:a16="http://schemas.microsoft.com/office/drawing/2014/main" id="{F912EC75-82A2-4785-B055-508D096DD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423" y="2295699"/>
            <a:ext cx="7977079" cy="33580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 name="Group 4"/>
          <p:cNvGrpSpPr/>
          <p:nvPr/>
        </p:nvGrpSpPr>
        <p:grpSpPr>
          <a:xfrm>
            <a:off x="8914947" y="2295699"/>
            <a:ext cx="3079585" cy="3358000"/>
            <a:chOff x="9490947" y="2233184"/>
            <a:chExt cx="1143195" cy="1220320"/>
          </a:xfrm>
        </p:grpSpPr>
        <p:sp>
          <p:nvSpPr>
            <p:cNvPr id="6" name="Round Same Side Corner Rectangle 5"/>
            <p:cNvSpPr/>
            <p:nvPr/>
          </p:nvSpPr>
          <p:spPr>
            <a:xfrm>
              <a:off x="9490947" y="2233184"/>
              <a:ext cx="1143195" cy="853370"/>
            </a:xfrm>
            <a:prstGeom prst="round2SameRect">
              <a:avLst>
                <a:gd name="adj1" fmla="val 8000"/>
                <a:gd name="adj2" fmla="val 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 name="Freeform 6"/>
            <p:cNvSpPr/>
            <p:nvPr/>
          </p:nvSpPr>
          <p:spPr>
            <a:xfrm>
              <a:off x="9490947" y="3086555"/>
              <a:ext cx="1143195" cy="366949"/>
            </a:xfrm>
            <a:custGeom>
              <a:avLst/>
              <a:gdLst>
                <a:gd name="connsiteX0" fmla="*/ 0 w 1143195"/>
                <a:gd name="connsiteY0" fmla="*/ 0 h 366949"/>
                <a:gd name="connsiteX1" fmla="*/ 1143195 w 1143195"/>
                <a:gd name="connsiteY1" fmla="*/ 0 h 366949"/>
                <a:gd name="connsiteX2" fmla="*/ 1143195 w 1143195"/>
                <a:gd name="connsiteY2" fmla="*/ 366949 h 366949"/>
                <a:gd name="connsiteX3" fmla="*/ 0 w 1143195"/>
                <a:gd name="connsiteY3" fmla="*/ 366949 h 366949"/>
                <a:gd name="connsiteX4" fmla="*/ 0 w 1143195"/>
                <a:gd name="connsiteY4" fmla="*/ 0 h 36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195" h="366949">
                  <a:moveTo>
                    <a:pt x="0" y="0"/>
                  </a:moveTo>
                  <a:lnTo>
                    <a:pt x="1143195" y="0"/>
                  </a:lnTo>
                  <a:lnTo>
                    <a:pt x="1143195" y="366949"/>
                  </a:lnTo>
                  <a:lnTo>
                    <a:pt x="0" y="366949"/>
                  </a:lnTo>
                  <a:lnTo>
                    <a:pt x="0" y="0"/>
                  </a:lnTo>
                  <a:close/>
                </a:path>
              </a:pathLst>
            </a:custGeom>
            <a:solidFill>
              <a:srgbClr val="FEF8F4"/>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9530" tIns="0" rIns="354639" bIns="0" numCol="1" spcCol="1270" anchor="ctr" anchorCtr="0">
              <a:noAutofit/>
            </a:bodyPr>
            <a:lstStyle/>
            <a:p>
              <a:pPr lvl="0" algn="ctr" defTabSz="577850">
                <a:lnSpc>
                  <a:spcPct val="90000"/>
                </a:lnSpc>
                <a:spcBef>
                  <a:spcPct val="0"/>
                </a:spcBef>
                <a:spcAft>
                  <a:spcPct val="35000"/>
                </a:spcAft>
              </a:pPr>
              <a:r>
                <a:rPr lang="en-US" sz="2000" b="1"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Data Migration</a:t>
              </a:r>
            </a:p>
          </p:txBody>
        </p:sp>
      </p:grpSp>
      <p:sp>
        <p:nvSpPr>
          <p:cNvPr id="128" name="TextBox 127"/>
          <p:cNvSpPr txBox="1"/>
          <p:nvPr/>
        </p:nvSpPr>
        <p:spPr>
          <a:xfrm>
            <a:off x="8898730" y="2685288"/>
            <a:ext cx="3095806" cy="1569660"/>
          </a:xfrm>
          <a:prstGeom prst="rect">
            <a:avLst/>
          </a:prstGeom>
          <a:noFill/>
        </p:spPr>
        <p:txBody>
          <a:bodyPr wrap="square" rtlCol="0" anchor="ctr">
            <a:spAutoFit/>
          </a:bodyPr>
          <a:lstStyle/>
          <a:p>
            <a:pPr>
              <a:lnSpc>
                <a:spcPct val="120000"/>
              </a:lnSpc>
            </a:pPr>
            <a:r>
              <a:rPr lang="en-US" sz="1600" dirty="0">
                <a:solidFill>
                  <a:prstClr val="black"/>
                </a:solidFill>
                <a:ea typeface="Verdana" panose="020B0604030504040204" pitchFamily="34" charset="0"/>
                <a:cs typeface="Verdana" panose="020B0604030504040204" pitchFamily="34" charset="0"/>
              </a:rPr>
              <a:t>Migrated 60TB of data from legacy systems into a cloud based data lake with extended periodic data refresh which supports reporting and advanced analytics solutions</a:t>
            </a:r>
          </a:p>
        </p:txBody>
      </p:sp>
    </p:spTree>
    <p:extLst>
      <p:ext uri="{BB962C8B-B14F-4D97-AF65-F5344CB8AC3E}">
        <p14:creationId xmlns:p14="http://schemas.microsoft.com/office/powerpoint/2010/main" val="333497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991" y="1"/>
            <a:ext cx="12231975" cy="1070152"/>
          </a:xfrm>
          <a:prstGeom prst="rect">
            <a:avLst/>
          </a:prstGeom>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3577" y="9747"/>
            <a:ext cx="1390875" cy="1031417"/>
          </a:xfrm>
          <a:prstGeom prst="rect">
            <a:avLst/>
          </a:prstGeom>
        </p:spPr>
      </p:pic>
      <p:sp>
        <p:nvSpPr>
          <p:cNvPr id="36" name="TextBox 35"/>
          <p:cNvSpPr txBox="1"/>
          <p:nvPr/>
        </p:nvSpPr>
        <p:spPr>
          <a:xfrm>
            <a:off x="385880" y="367376"/>
            <a:ext cx="4598951" cy="332399"/>
          </a:xfrm>
          <a:prstGeom prst="rect">
            <a:avLst/>
          </a:prstGeom>
        </p:spPr>
        <p:txBody>
          <a:bodyPr vert="horz" wrap="none" lIns="0" tIns="0" rIns="0" bIns="0" rtlCol="0" anchor="ctr">
            <a:spAutoFit/>
          </a:bodyPr>
          <a:lstStyle>
            <a:defPPr>
              <a:defRPr lang="en-US"/>
            </a:defPPr>
            <a:lvl1pPr>
              <a:spcBef>
                <a:spcPct val="0"/>
              </a:spcBef>
              <a:buNone/>
              <a:defRPr sz="2400" b="1" spc="300">
                <a:solidFill>
                  <a:schemeClr val="bg1"/>
                </a:solidFill>
                <a:latin typeface="Segoe UI" panose="020B0502040204020203" pitchFamily="34" charset="0"/>
                <a:cs typeface="Segoe UI" panose="020B0502040204020203" pitchFamily="34" charset="0"/>
                <a:rtl val="0"/>
              </a:defRPr>
            </a:lvl1pPr>
          </a:lstStyle>
          <a:p>
            <a:pPr>
              <a:lnSpc>
                <a:spcPct val="90000"/>
              </a:lnSpc>
              <a:defRPr/>
            </a:pPr>
            <a:r>
              <a:rPr lang="en-US" spc="0" dirty="0">
                <a:solidFill>
                  <a:srgbClr val="FFFFFF"/>
                </a:solidFill>
                <a:ea typeface="Segoe UI" panose="020B0502040204020203" pitchFamily="34" charset="0"/>
              </a:rPr>
              <a:t>Sysco Gravity: Data Engineering</a:t>
            </a:r>
          </a:p>
        </p:txBody>
      </p:sp>
      <p:sp>
        <p:nvSpPr>
          <p:cNvPr id="37" name="Slide Number Placeholder 1"/>
          <p:cNvSpPr>
            <a:spLocks noGrp="1"/>
          </p:cNvSpPr>
          <p:nvPr>
            <p:ph type="sldNum" sz="quarter" idx="4294967295"/>
          </p:nvPr>
        </p:nvSpPr>
        <p:spPr>
          <a:xfrm>
            <a:off x="11615936" y="6492883"/>
            <a:ext cx="576064" cy="365125"/>
          </a:xfrm>
          <a:prstGeom prst="rect">
            <a:avLst/>
          </a:prstGeom>
        </p:spPr>
        <p:txBody>
          <a:bodyPr/>
          <a:lstStyle/>
          <a:p>
            <a:pPr algn="ctr">
              <a:defRPr/>
            </a:pPr>
            <a:fld id="{1EB4D6C6-E9DC-4C53-84A2-C6618C29E345}" type="slidenum">
              <a:rPr lang="en-IN" smtClean="0">
                <a:solidFill>
                  <a:srgbClr val="000000">
                    <a:tint val="75000"/>
                  </a:srgbClr>
                </a:solidFill>
                <a:latin typeface="Segoe UI" panose="020B0502040204020203" pitchFamily="34" charset="0"/>
                <a:ea typeface="Segoe UI" panose="020B0502040204020203" pitchFamily="34" charset="0"/>
                <a:cs typeface="Segoe UI" panose="020B0502040204020203" pitchFamily="34" charset="0"/>
              </a:rPr>
              <a:pPr algn="ctr">
                <a:defRPr/>
              </a:pPr>
              <a:t>58</a:t>
            </a:fld>
            <a:endParaRPr lang="en-IN" dirty="0">
              <a:solidFill>
                <a:srgbClr val="000000">
                  <a:tint val="7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5" name="Notched Right Arrow 50"/>
          <p:cNvSpPr/>
          <p:nvPr/>
        </p:nvSpPr>
        <p:spPr bwMode="auto">
          <a:xfrm>
            <a:off x="535181" y="1144392"/>
            <a:ext cx="1371600" cy="274320"/>
          </a:xfrm>
          <a:prstGeom prst="notchedRightArrow">
            <a:avLst>
              <a:gd name="adj1" fmla="val 99020"/>
              <a:gd name="adj2" fmla="val 1650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BOTTLENECKS</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6" name="Flowchart: Merge 45"/>
          <p:cNvSpPr/>
          <p:nvPr/>
        </p:nvSpPr>
        <p:spPr bwMode="auto">
          <a:xfrm flipV="1">
            <a:off x="3902637" y="1473554"/>
            <a:ext cx="137160" cy="137160"/>
          </a:xfrm>
          <a:prstGeom prst="flowChartMerge">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7" name="Notched Right Arrow 82"/>
          <p:cNvSpPr/>
          <p:nvPr/>
        </p:nvSpPr>
        <p:spPr bwMode="auto">
          <a:xfrm>
            <a:off x="3263233" y="1144392"/>
            <a:ext cx="1371600" cy="274320"/>
          </a:xfrm>
          <a:prstGeom prst="notchedRightArrow">
            <a:avLst>
              <a:gd name="adj1" fmla="val 100000"/>
              <a:gd name="adj2" fmla="val 25185"/>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IN" sz="1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IMPACT</a:t>
            </a:r>
            <a:endParaRPr kumimoji="0" lang="en-US" sz="1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0" name="Notched Right Arrow 82"/>
          <p:cNvSpPr/>
          <p:nvPr/>
        </p:nvSpPr>
        <p:spPr bwMode="auto">
          <a:xfrm>
            <a:off x="1906781" y="1144392"/>
            <a:ext cx="1371600" cy="274320"/>
          </a:xfrm>
          <a:prstGeom prst="notchedRightArrow">
            <a:avLst>
              <a:gd name="adj1" fmla="val 100000"/>
              <a:gd name="adj2" fmla="val 1997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SOLUTION</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1" name="Rectangle 50"/>
          <p:cNvSpPr/>
          <p:nvPr/>
        </p:nvSpPr>
        <p:spPr>
          <a:xfrm>
            <a:off x="5088289" y="1147723"/>
            <a:ext cx="6858000" cy="338400"/>
          </a:xfrm>
          <a:prstGeom prst="rect">
            <a:avLst/>
          </a:prstGeom>
          <a:solidFill>
            <a:srgbClr val="394555"/>
          </a:solidFill>
          <a:ln w="12700" cap="flat" cmpd="sng" algn="ctr">
            <a:noFill/>
            <a:prstDash val="solid"/>
            <a:miter lim="800000"/>
          </a:ln>
          <a:effectLst/>
        </p:spPr>
        <p:txBody>
          <a:bodyPr rtlCol="0" anchor="ctr"/>
          <a:lstStyle/>
          <a:p>
            <a:pPr algn="ctr"/>
            <a:r>
              <a:rPr lang="en-US" kern="0" dirty="0">
                <a:solidFill>
                  <a:srgbClr val="FFFFFF"/>
                </a:solidFill>
                <a:latin typeface="Segoe UI" panose="020B0502040204020203" pitchFamily="34" charset="0"/>
                <a:ea typeface="Segoe UI" panose="020B0502040204020203" pitchFamily="34" charset="0"/>
                <a:cs typeface="Segoe UI" panose="020B0502040204020203" pitchFamily="34" charset="0"/>
              </a:rPr>
              <a:t>Impact</a:t>
            </a:r>
          </a:p>
        </p:txBody>
      </p:sp>
      <p:grpSp>
        <p:nvGrpSpPr>
          <p:cNvPr id="22" name="Group 21">
            <a:extLst>
              <a:ext uri="{FF2B5EF4-FFF2-40B4-BE49-F238E27FC236}">
                <a16:creationId xmlns:a16="http://schemas.microsoft.com/office/drawing/2014/main" id="{8534AD71-F17F-49E7-8BBB-07678452EDA7}"/>
              </a:ext>
            </a:extLst>
          </p:cNvPr>
          <p:cNvGrpSpPr/>
          <p:nvPr/>
        </p:nvGrpSpPr>
        <p:grpSpPr>
          <a:xfrm>
            <a:off x="238275" y="2137497"/>
            <a:ext cx="6524140" cy="3984044"/>
            <a:chOff x="961982" y="2078623"/>
            <a:chExt cx="9039458" cy="4382448"/>
          </a:xfrm>
        </p:grpSpPr>
        <p:grpSp>
          <p:nvGrpSpPr>
            <p:cNvPr id="23" name="Group 22">
              <a:extLst>
                <a:ext uri="{FF2B5EF4-FFF2-40B4-BE49-F238E27FC236}">
                  <a16:creationId xmlns:a16="http://schemas.microsoft.com/office/drawing/2014/main" id="{6E13BE7E-7ADC-424E-8194-8B99B0439696}"/>
                </a:ext>
              </a:extLst>
            </p:cNvPr>
            <p:cNvGrpSpPr/>
            <p:nvPr/>
          </p:nvGrpSpPr>
          <p:grpSpPr>
            <a:xfrm>
              <a:off x="961982" y="3130263"/>
              <a:ext cx="1098634" cy="1045786"/>
              <a:chOff x="672388" y="3420410"/>
              <a:chExt cx="1098634" cy="1045786"/>
            </a:xfrm>
          </p:grpSpPr>
          <p:sp>
            <p:nvSpPr>
              <p:cNvPr id="69" name="Rectangle 68">
                <a:extLst>
                  <a:ext uri="{FF2B5EF4-FFF2-40B4-BE49-F238E27FC236}">
                    <a16:creationId xmlns:a16="http://schemas.microsoft.com/office/drawing/2014/main" id="{4D5BF427-0FBD-4D94-8D5E-7F330B1DC35C}"/>
                  </a:ext>
                </a:extLst>
              </p:cNvPr>
              <p:cNvSpPr/>
              <p:nvPr/>
            </p:nvSpPr>
            <p:spPr>
              <a:xfrm>
                <a:off x="672388" y="3494064"/>
                <a:ext cx="1098634"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2060"/>
                    </a:solidFill>
                    <a:effectLst/>
                    <a:uLnTx/>
                    <a:uFillTx/>
                    <a:latin typeface="Calibri" panose="020F0502020204030204"/>
                    <a:ea typeface="+mn-ea"/>
                    <a:cs typeface="+mn-cs"/>
                  </a:rPr>
                  <a:t>Netezza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2060"/>
                    </a:solidFill>
                    <a:effectLst/>
                    <a:uLnTx/>
                    <a:uFillTx/>
                    <a:latin typeface="Calibri" panose="020F0502020204030204"/>
                    <a:ea typeface="+mn-ea"/>
                    <a:cs typeface="+mn-cs"/>
                  </a:rPr>
                  <a:t>Legacy System</a:t>
                </a:r>
                <a:endParaRPr kumimoji="0" lang="en-US" sz="12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sp>
            <p:nvSpPr>
              <p:cNvPr id="70" name="Rectangle: Rounded Corners 43">
                <a:extLst>
                  <a:ext uri="{FF2B5EF4-FFF2-40B4-BE49-F238E27FC236}">
                    <a16:creationId xmlns:a16="http://schemas.microsoft.com/office/drawing/2014/main" id="{5430F8CF-6E0F-42F6-82A3-CDC48CB67362}"/>
                  </a:ext>
                </a:extLst>
              </p:cNvPr>
              <p:cNvSpPr/>
              <p:nvPr/>
            </p:nvSpPr>
            <p:spPr>
              <a:xfrm>
                <a:off x="678304" y="3420410"/>
                <a:ext cx="1086803" cy="1045786"/>
              </a:xfrm>
              <a:prstGeom prst="round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24" name="Rectangle 23">
              <a:extLst>
                <a:ext uri="{FF2B5EF4-FFF2-40B4-BE49-F238E27FC236}">
                  <a16:creationId xmlns:a16="http://schemas.microsoft.com/office/drawing/2014/main" id="{4D2A11F7-0AD7-497B-8FEC-72A7C615E3B6}"/>
                </a:ext>
              </a:extLst>
            </p:cNvPr>
            <p:cNvSpPr/>
            <p:nvPr/>
          </p:nvSpPr>
          <p:spPr>
            <a:xfrm>
              <a:off x="2918305" y="2118183"/>
              <a:ext cx="1904573" cy="3385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sng" strike="noStrike" kern="1200" cap="none" spc="0" normalizeH="0" baseline="0" noProof="0" dirty="0">
                  <a:ln>
                    <a:noFill/>
                  </a:ln>
                  <a:solidFill>
                    <a:srgbClr val="002060"/>
                  </a:solidFill>
                  <a:effectLst/>
                  <a:uLnTx/>
                  <a:uFillTx/>
                  <a:latin typeface="Segoe UI" panose="020B0502040204020203" pitchFamily="34" charset="0"/>
                  <a:ea typeface="Segoe UI" panose="020B0502040204020203" pitchFamily="34" charset="0"/>
                  <a:cs typeface="Segoe UI" panose="020B0502040204020203" pitchFamily="34" charset="0"/>
                </a:rPr>
                <a:t>Data Platform</a:t>
              </a:r>
              <a:endParaRPr kumimoji="0" lang="en-US" sz="1400" b="1" i="0" u="sng" strike="noStrike" kern="1200" cap="none" spc="0" normalizeH="0" baseline="0" noProof="0" dirty="0">
                <a:ln>
                  <a:noFill/>
                </a:ln>
                <a:solidFill>
                  <a:srgbClr val="00206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25" name="Straight Arrow Connector 24">
              <a:extLst>
                <a:ext uri="{FF2B5EF4-FFF2-40B4-BE49-F238E27FC236}">
                  <a16:creationId xmlns:a16="http://schemas.microsoft.com/office/drawing/2014/main" id="{BD4180C0-05BA-47F0-BF04-B196D640B2E2}"/>
                </a:ext>
              </a:extLst>
            </p:cNvPr>
            <p:cNvCxnSpPr/>
            <p:nvPr/>
          </p:nvCxnSpPr>
          <p:spPr>
            <a:xfrm>
              <a:off x="2107284" y="3681619"/>
              <a:ext cx="786700"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A802FEED-D6D1-44B3-BF90-2E736644D9C4}"/>
                </a:ext>
              </a:extLst>
            </p:cNvPr>
            <p:cNvGrpSpPr/>
            <p:nvPr/>
          </p:nvGrpSpPr>
          <p:grpSpPr>
            <a:xfrm>
              <a:off x="3184794" y="4697825"/>
              <a:ext cx="1608877" cy="1763246"/>
              <a:chOff x="2305054" y="2092500"/>
              <a:chExt cx="1608877" cy="1763246"/>
            </a:xfrm>
          </p:grpSpPr>
          <p:sp>
            <p:nvSpPr>
              <p:cNvPr id="64" name="Rectangle 63">
                <a:extLst>
                  <a:ext uri="{FF2B5EF4-FFF2-40B4-BE49-F238E27FC236}">
                    <a16:creationId xmlns:a16="http://schemas.microsoft.com/office/drawing/2014/main" id="{51E32FA0-47E6-4DB1-A9A1-5D16335F1E89}"/>
                  </a:ext>
                </a:extLst>
              </p:cNvPr>
              <p:cNvSpPr/>
              <p:nvPr/>
            </p:nvSpPr>
            <p:spPr>
              <a:xfrm>
                <a:off x="2769224" y="3060710"/>
                <a:ext cx="724236"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2060"/>
                    </a:solidFill>
                    <a:effectLst/>
                    <a:uLnTx/>
                    <a:uFillTx/>
                    <a:latin typeface="Calibri" panose="020F0502020204030204"/>
                    <a:ea typeface="+mn-ea"/>
                    <a:cs typeface="+mn-cs"/>
                  </a:rPr>
                  <a:t>RedShift</a:t>
                </a:r>
                <a:endParaRPr kumimoji="0" lang="en-US" sz="12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grpSp>
            <p:nvGrpSpPr>
              <p:cNvPr id="65" name="Group 64">
                <a:extLst>
                  <a:ext uri="{FF2B5EF4-FFF2-40B4-BE49-F238E27FC236}">
                    <a16:creationId xmlns:a16="http://schemas.microsoft.com/office/drawing/2014/main" id="{A924AC83-B7CC-46C3-A099-B61478E013D6}"/>
                  </a:ext>
                </a:extLst>
              </p:cNvPr>
              <p:cNvGrpSpPr/>
              <p:nvPr/>
            </p:nvGrpSpPr>
            <p:grpSpPr>
              <a:xfrm>
                <a:off x="2305054" y="2092500"/>
                <a:ext cx="1608877" cy="1763246"/>
                <a:chOff x="2305054" y="2092500"/>
                <a:chExt cx="1608877" cy="1763246"/>
              </a:xfrm>
            </p:grpSpPr>
            <p:pic>
              <p:nvPicPr>
                <p:cNvPr id="66" name="Picture 65">
                  <a:extLst>
                    <a:ext uri="{FF2B5EF4-FFF2-40B4-BE49-F238E27FC236}">
                      <a16:creationId xmlns:a16="http://schemas.microsoft.com/office/drawing/2014/main" id="{A474EB75-CC06-483C-A431-2DE8056394F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596630" y="2092500"/>
                  <a:ext cx="997419" cy="1046061"/>
                </a:xfrm>
                <a:prstGeom prst="rect">
                  <a:avLst/>
                </a:prstGeom>
              </p:spPr>
            </p:pic>
            <p:sp>
              <p:nvSpPr>
                <p:cNvPr id="67" name="Rectangle: Rounded Corners 10">
                  <a:extLst>
                    <a:ext uri="{FF2B5EF4-FFF2-40B4-BE49-F238E27FC236}">
                      <a16:creationId xmlns:a16="http://schemas.microsoft.com/office/drawing/2014/main" id="{59652E03-8678-4F65-8064-C4D4F702AD84}"/>
                    </a:ext>
                  </a:extLst>
                </p:cNvPr>
                <p:cNvSpPr/>
                <p:nvPr/>
              </p:nvSpPr>
              <p:spPr>
                <a:xfrm>
                  <a:off x="2305054" y="2175972"/>
                  <a:ext cx="1583189" cy="1679774"/>
                </a:xfrm>
                <a:prstGeom prst="round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77C35D5B-0483-460A-822C-9E5BCD74D876}"/>
                    </a:ext>
                  </a:extLst>
                </p:cNvPr>
                <p:cNvSpPr/>
                <p:nvPr/>
              </p:nvSpPr>
              <p:spPr bwMode="auto">
                <a:xfrm>
                  <a:off x="2320265" y="3221014"/>
                  <a:ext cx="1593666" cy="634732"/>
                </a:xfrm>
                <a:prstGeom prst="rect">
                  <a:avLst/>
                </a:prstGeom>
                <a:noFill/>
                <a:ln w="12700" cap="flat" cmpd="sng" algn="ctr">
                  <a:noFill/>
                  <a:prstDash val="solid"/>
                  <a:miter lim="800000"/>
                  <a:headEnd/>
                  <a:tailE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Enterprise Reporting Platform</a:t>
                  </a:r>
                </a:p>
              </p:txBody>
            </p:sp>
          </p:grpSp>
        </p:grpSp>
        <p:grpSp>
          <p:nvGrpSpPr>
            <p:cNvPr id="27" name="Group 26">
              <a:extLst>
                <a:ext uri="{FF2B5EF4-FFF2-40B4-BE49-F238E27FC236}">
                  <a16:creationId xmlns:a16="http://schemas.microsoft.com/office/drawing/2014/main" id="{7D933F41-D6DB-4BBD-8AA2-C67BCAA139BB}"/>
                </a:ext>
              </a:extLst>
            </p:cNvPr>
            <p:cNvGrpSpPr/>
            <p:nvPr/>
          </p:nvGrpSpPr>
          <p:grpSpPr>
            <a:xfrm>
              <a:off x="5044473" y="2078623"/>
              <a:ext cx="4956967" cy="3843648"/>
              <a:chOff x="4918339" y="1969879"/>
              <a:chExt cx="4956967" cy="3843648"/>
            </a:xfrm>
          </p:grpSpPr>
          <p:grpSp>
            <p:nvGrpSpPr>
              <p:cNvPr id="39" name="Group 38">
                <a:extLst>
                  <a:ext uri="{FF2B5EF4-FFF2-40B4-BE49-F238E27FC236}">
                    <a16:creationId xmlns:a16="http://schemas.microsoft.com/office/drawing/2014/main" id="{EBA381C4-FB67-47A9-8009-B9521C825D17}"/>
                  </a:ext>
                </a:extLst>
              </p:cNvPr>
              <p:cNvGrpSpPr/>
              <p:nvPr/>
            </p:nvGrpSpPr>
            <p:grpSpPr>
              <a:xfrm>
                <a:off x="4918339" y="1969879"/>
                <a:ext cx="4956967" cy="3843648"/>
                <a:chOff x="4927045" y="1955072"/>
                <a:chExt cx="4956967" cy="3843648"/>
              </a:xfrm>
            </p:grpSpPr>
            <p:sp>
              <p:nvSpPr>
                <p:cNvPr id="41" name="Rectangle 40">
                  <a:extLst>
                    <a:ext uri="{FF2B5EF4-FFF2-40B4-BE49-F238E27FC236}">
                      <a16:creationId xmlns:a16="http://schemas.microsoft.com/office/drawing/2014/main" id="{081B9712-BD9B-4953-AE1E-9798A8426438}"/>
                    </a:ext>
                  </a:extLst>
                </p:cNvPr>
                <p:cNvSpPr/>
                <p:nvPr/>
              </p:nvSpPr>
              <p:spPr>
                <a:xfrm>
                  <a:off x="7828984" y="2562639"/>
                  <a:ext cx="2055028" cy="47397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Recommendation Engine</a:t>
                  </a:r>
                  <a:endParaRPr kumimoji="0" lang="en-US" sz="11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2" name="Rectangle 41">
                  <a:extLst>
                    <a:ext uri="{FF2B5EF4-FFF2-40B4-BE49-F238E27FC236}">
                      <a16:creationId xmlns:a16="http://schemas.microsoft.com/office/drawing/2014/main" id="{142D751B-89A2-4D37-8D82-D86EC98A6220}"/>
                    </a:ext>
                  </a:extLst>
                </p:cNvPr>
                <p:cNvSpPr/>
                <p:nvPr/>
              </p:nvSpPr>
              <p:spPr>
                <a:xfrm>
                  <a:off x="7782951" y="3408493"/>
                  <a:ext cx="2055028" cy="47397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Order Anomaly Detection</a:t>
                  </a:r>
                  <a:endParaRPr kumimoji="0" lang="en-US" sz="11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3" name="Rectangle 42">
                  <a:extLst>
                    <a:ext uri="{FF2B5EF4-FFF2-40B4-BE49-F238E27FC236}">
                      <a16:creationId xmlns:a16="http://schemas.microsoft.com/office/drawing/2014/main" id="{F61E533D-2B04-451C-BE7E-A24CECB05B10}"/>
                    </a:ext>
                  </a:extLst>
                </p:cNvPr>
                <p:cNvSpPr/>
                <p:nvPr/>
              </p:nvSpPr>
              <p:spPr>
                <a:xfrm>
                  <a:off x="7782951" y="4445304"/>
                  <a:ext cx="2055028" cy="47397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Product Substitution</a:t>
                  </a:r>
                  <a:endParaRPr kumimoji="0" lang="en-US" sz="11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0D4F3D71-D7B9-4D2C-89AE-46DDD08F4570}"/>
                    </a:ext>
                  </a:extLst>
                </p:cNvPr>
                <p:cNvSpPr/>
                <p:nvPr/>
              </p:nvSpPr>
              <p:spPr>
                <a:xfrm>
                  <a:off x="7782951" y="5260475"/>
                  <a:ext cx="2055028" cy="47397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Revenue Management</a:t>
                  </a:r>
                  <a:endParaRPr kumimoji="0" lang="en-US" sz="11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8" name="Rectangle 47">
                  <a:extLst>
                    <a:ext uri="{FF2B5EF4-FFF2-40B4-BE49-F238E27FC236}">
                      <a16:creationId xmlns:a16="http://schemas.microsoft.com/office/drawing/2014/main" id="{F6EC0F67-B044-4982-AE57-71DEC27F92FD}"/>
                    </a:ext>
                  </a:extLst>
                </p:cNvPr>
                <p:cNvSpPr/>
                <p:nvPr/>
              </p:nvSpPr>
              <p:spPr>
                <a:xfrm>
                  <a:off x="6450230" y="1955072"/>
                  <a:ext cx="2521753" cy="3385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sng" strike="noStrike" kern="1200" cap="none" spc="0" normalizeH="0" baseline="0" noProof="0" dirty="0">
                      <a:ln>
                        <a:noFill/>
                      </a:ln>
                      <a:solidFill>
                        <a:srgbClr val="002060"/>
                      </a:solidFill>
                      <a:effectLst/>
                      <a:uLnTx/>
                      <a:uFillTx/>
                      <a:latin typeface="Segoe UI" panose="020B0502040204020203" pitchFamily="34" charset="0"/>
                      <a:ea typeface="Segoe UI" panose="020B0502040204020203" pitchFamily="34" charset="0"/>
                      <a:cs typeface="Segoe UI" panose="020B0502040204020203" pitchFamily="34" charset="0"/>
                    </a:rPr>
                    <a:t>Analytics Use Cases</a:t>
                  </a:r>
                  <a:endParaRPr kumimoji="0" lang="en-US" sz="1400" b="1" i="0" u="sng" strike="noStrike" kern="1200" cap="none" spc="0" normalizeH="0" baseline="0" noProof="0" dirty="0">
                    <a:ln>
                      <a:noFill/>
                    </a:ln>
                    <a:solidFill>
                      <a:srgbClr val="00206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49" name="Picture 10" descr="https://d30y9cdsu7xlg0.cloudfront.net/png/7137-200.png">
                  <a:extLst>
                    <a:ext uri="{FF2B5EF4-FFF2-40B4-BE49-F238E27FC236}">
                      <a16:creationId xmlns:a16="http://schemas.microsoft.com/office/drawing/2014/main" id="{F48A39FE-01C7-4A0D-A455-F390C5A2D5A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70210" y="2426909"/>
                  <a:ext cx="778370" cy="69634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52" name="Straight Arrow Connector 51">
                  <a:extLst>
                    <a:ext uri="{FF2B5EF4-FFF2-40B4-BE49-F238E27FC236}">
                      <a16:creationId xmlns:a16="http://schemas.microsoft.com/office/drawing/2014/main" id="{6B6B2F02-E67F-4234-9E16-A3A177417627}"/>
                    </a:ext>
                  </a:extLst>
                </p:cNvPr>
                <p:cNvCxnSpPr/>
                <p:nvPr/>
              </p:nvCxnSpPr>
              <p:spPr>
                <a:xfrm>
                  <a:off x="5200476" y="4185034"/>
                  <a:ext cx="869005"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D671CBE-BADA-454A-B6B3-B42EBF85B66A}"/>
                    </a:ext>
                  </a:extLst>
                </p:cNvPr>
                <p:cNvCxnSpPr/>
                <p:nvPr/>
              </p:nvCxnSpPr>
              <p:spPr>
                <a:xfrm>
                  <a:off x="6240756" y="2769234"/>
                  <a:ext cx="0" cy="2704675"/>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4401589-FA2B-4C10-802F-C9D535C51F6B}"/>
                    </a:ext>
                  </a:extLst>
                </p:cNvPr>
                <p:cNvCxnSpPr/>
                <p:nvPr/>
              </p:nvCxnSpPr>
              <p:spPr>
                <a:xfrm>
                  <a:off x="6240756" y="2788021"/>
                  <a:ext cx="786700"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FE19D1A-1504-4C59-9599-7FB5BD24F1C3}"/>
                    </a:ext>
                  </a:extLst>
                </p:cNvPr>
                <p:cNvCxnSpPr/>
                <p:nvPr/>
              </p:nvCxnSpPr>
              <p:spPr>
                <a:xfrm>
                  <a:off x="6240756" y="3620935"/>
                  <a:ext cx="786700"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7521D58-EF85-4A25-A9CE-D84FCE0FBB77}"/>
                    </a:ext>
                  </a:extLst>
                </p:cNvPr>
                <p:cNvCxnSpPr/>
                <p:nvPr/>
              </p:nvCxnSpPr>
              <p:spPr>
                <a:xfrm>
                  <a:off x="6256928" y="4657746"/>
                  <a:ext cx="786700"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4FEA04D-BDFC-4CD8-9F1C-28A0A79E5C94}"/>
                    </a:ext>
                  </a:extLst>
                </p:cNvPr>
                <p:cNvCxnSpPr/>
                <p:nvPr/>
              </p:nvCxnSpPr>
              <p:spPr>
                <a:xfrm>
                  <a:off x="6240756" y="5511017"/>
                  <a:ext cx="786700" cy="0"/>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05BA9031-393E-4D16-BA1B-AE0E847F9D9D}"/>
                    </a:ext>
                  </a:extLst>
                </p:cNvPr>
                <p:cNvPicPr>
                  <a:picLocks noChangeAspect="1"/>
                </p:cNvPicPr>
                <p:nvPr/>
              </p:nvPicPr>
              <p:blipFill rotWithShape="1">
                <a:blip r:embed="rId6">
                  <a:extLst>
                    <a:ext uri="{28A0092B-C50C-407E-A947-70E740481C1C}">
                      <a14:useLocalDpi xmlns:a14="http://schemas.microsoft.com/office/drawing/2010/main" val="0"/>
                    </a:ext>
                  </a:extLst>
                </a:blip>
                <a:srcRect l="30605" r="29948"/>
                <a:stretch/>
              </p:blipFill>
              <p:spPr>
                <a:xfrm>
                  <a:off x="7074259" y="3264150"/>
                  <a:ext cx="636848" cy="713570"/>
                </a:xfrm>
                <a:prstGeom prst="rect">
                  <a:avLst/>
                </a:prstGeom>
              </p:spPr>
            </p:pic>
            <p:pic>
              <p:nvPicPr>
                <p:cNvPr id="61" name="Picture 60">
                  <a:extLst>
                    <a:ext uri="{FF2B5EF4-FFF2-40B4-BE49-F238E27FC236}">
                      <a16:creationId xmlns:a16="http://schemas.microsoft.com/office/drawing/2014/main" id="{2B8C9E2D-7006-4611-9829-4F02C7A6FB6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9299" y="4291986"/>
                  <a:ext cx="566087" cy="731520"/>
                </a:xfrm>
                <a:prstGeom prst="rect">
                  <a:avLst/>
                </a:prstGeom>
              </p:spPr>
            </p:pic>
            <p:pic>
              <p:nvPicPr>
                <p:cNvPr id="62" name="Picture 61">
                  <a:extLst>
                    <a:ext uri="{FF2B5EF4-FFF2-40B4-BE49-F238E27FC236}">
                      <a16:creationId xmlns:a16="http://schemas.microsoft.com/office/drawing/2014/main" id="{70EB501F-801B-4D2B-9A6B-9DF55AE02EA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99299" y="5147114"/>
                  <a:ext cx="566087" cy="651606"/>
                </a:xfrm>
                <a:prstGeom prst="rect">
                  <a:avLst/>
                </a:prstGeom>
              </p:spPr>
            </p:pic>
            <p:sp>
              <p:nvSpPr>
                <p:cNvPr id="63" name="Rectangle 62">
                  <a:extLst>
                    <a:ext uri="{FF2B5EF4-FFF2-40B4-BE49-F238E27FC236}">
                      <a16:creationId xmlns:a16="http://schemas.microsoft.com/office/drawing/2014/main" id="{5C333F48-840D-4A75-A193-288D99B5E062}"/>
                    </a:ext>
                  </a:extLst>
                </p:cNvPr>
                <p:cNvSpPr/>
                <p:nvPr/>
              </p:nvSpPr>
              <p:spPr bwMode="auto">
                <a:xfrm>
                  <a:off x="4927045" y="3264150"/>
                  <a:ext cx="1324529" cy="836405"/>
                </a:xfrm>
                <a:prstGeom prst="rect">
                  <a:avLst/>
                </a:prstGeom>
                <a:solidFill>
                  <a:srgbClr val="FFFFFF"/>
                </a:solidFill>
                <a:ln w="12700" cap="flat" cmpd="sng" algn="ctr">
                  <a:noFill/>
                  <a:prstDash val="solid"/>
                  <a:miter lim="800000"/>
                  <a:headEnd/>
                  <a:tailE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Distributed Processing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100" b="1" i="0" u="none" strike="noStrike" kern="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100" b="1" i="0" u="none" strike="noStrike" kern="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endParaRPr>
                </a:p>
              </p:txBody>
            </p:sp>
          </p:grpSp>
          <p:pic>
            <p:nvPicPr>
              <p:cNvPr id="40" name="Picture 2">
                <a:extLst>
                  <a:ext uri="{FF2B5EF4-FFF2-40B4-BE49-F238E27FC236}">
                    <a16:creationId xmlns:a16="http://schemas.microsoft.com/office/drawing/2014/main" id="{8FCA11BA-944D-425C-91EA-96CE51B76FF4}"/>
                  </a:ext>
                </a:extLst>
              </p:cNvPr>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27684" t="22025" r="30645" b="30361"/>
              <a:stretch/>
            </p:blipFill>
            <p:spPr bwMode="auto">
              <a:xfrm>
                <a:off x="5141191" y="3572875"/>
                <a:ext cx="842084" cy="4729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grpSp>
          <p:nvGrpSpPr>
            <p:cNvPr id="28" name="Group 27">
              <a:extLst>
                <a:ext uri="{FF2B5EF4-FFF2-40B4-BE49-F238E27FC236}">
                  <a16:creationId xmlns:a16="http://schemas.microsoft.com/office/drawing/2014/main" id="{7ED7BBBA-F009-47F9-9C26-0F525FC15D54}"/>
                </a:ext>
              </a:extLst>
            </p:cNvPr>
            <p:cNvGrpSpPr/>
            <p:nvPr/>
          </p:nvGrpSpPr>
          <p:grpSpPr>
            <a:xfrm>
              <a:off x="2905349" y="2686190"/>
              <a:ext cx="2150860" cy="1804007"/>
              <a:chOff x="4468170" y="2942716"/>
              <a:chExt cx="2150860" cy="1804007"/>
            </a:xfrm>
          </p:grpSpPr>
          <p:sp>
            <p:nvSpPr>
              <p:cNvPr id="31" name="Rectangle: Rounded Corners 12">
                <a:extLst>
                  <a:ext uri="{FF2B5EF4-FFF2-40B4-BE49-F238E27FC236}">
                    <a16:creationId xmlns:a16="http://schemas.microsoft.com/office/drawing/2014/main" id="{8DBB5D66-AD01-4C92-B53F-6743962F4A5E}"/>
                  </a:ext>
                </a:extLst>
              </p:cNvPr>
              <p:cNvSpPr/>
              <p:nvPr/>
            </p:nvSpPr>
            <p:spPr>
              <a:xfrm>
                <a:off x="4468170" y="2942716"/>
                <a:ext cx="2145057" cy="1804007"/>
              </a:xfrm>
              <a:prstGeom prst="round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47342B76-596D-41CC-B0FB-3FF932A99528}"/>
                  </a:ext>
                </a:extLst>
              </p:cNvPr>
              <p:cNvGrpSpPr/>
              <p:nvPr/>
            </p:nvGrpSpPr>
            <p:grpSpPr>
              <a:xfrm>
                <a:off x="4513741" y="2942717"/>
                <a:ext cx="2105289" cy="1428693"/>
                <a:chOff x="4488054" y="3017307"/>
                <a:chExt cx="2105289" cy="1428693"/>
              </a:xfrm>
            </p:grpSpPr>
            <p:sp>
              <p:nvSpPr>
                <p:cNvPr id="33" name="Rectangle 32">
                  <a:extLst>
                    <a:ext uri="{FF2B5EF4-FFF2-40B4-BE49-F238E27FC236}">
                      <a16:creationId xmlns:a16="http://schemas.microsoft.com/office/drawing/2014/main" id="{B752CE1A-8A35-4EFE-8DAF-55DE606DA7F8}"/>
                    </a:ext>
                  </a:extLst>
                </p:cNvPr>
                <p:cNvSpPr/>
                <p:nvPr/>
              </p:nvSpPr>
              <p:spPr>
                <a:xfrm>
                  <a:off x="4488054" y="4169001"/>
                  <a:ext cx="2105289"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2060"/>
                      </a:solidFill>
                      <a:effectLst/>
                      <a:uLnTx/>
                      <a:uFillTx/>
                      <a:latin typeface="Calibri" panose="020F0502020204030204"/>
                      <a:ea typeface="+mn-ea"/>
                      <a:cs typeface="+mn-cs"/>
                    </a:rPr>
                    <a:t>Centralized Data Repository</a:t>
                  </a:r>
                  <a:endParaRPr kumimoji="0" lang="en-US" sz="12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pic>
              <p:nvPicPr>
                <p:cNvPr id="35" name="Picture 34">
                  <a:extLst>
                    <a:ext uri="{FF2B5EF4-FFF2-40B4-BE49-F238E27FC236}">
                      <a16:creationId xmlns:a16="http://schemas.microsoft.com/office/drawing/2014/main" id="{6B091394-69DA-4D97-A2A7-D1F979DED40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20230" y="3017307"/>
                  <a:ext cx="827731" cy="827731"/>
                </a:xfrm>
                <a:prstGeom prst="rect">
                  <a:avLst/>
                </a:prstGeom>
              </p:spPr>
            </p:pic>
            <p:sp>
              <p:nvSpPr>
                <p:cNvPr id="38" name="TextBox 37">
                  <a:extLst>
                    <a:ext uri="{FF2B5EF4-FFF2-40B4-BE49-F238E27FC236}">
                      <a16:creationId xmlns:a16="http://schemas.microsoft.com/office/drawing/2014/main" id="{B6D23FE6-27C3-4C94-85C8-F485BA41F107}"/>
                    </a:ext>
                  </a:extLst>
                </p:cNvPr>
                <p:cNvSpPr txBox="1"/>
                <p:nvPr/>
              </p:nvSpPr>
              <p:spPr>
                <a:xfrm>
                  <a:off x="5066690" y="3790314"/>
                  <a:ext cx="82590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Amazon S3</a:t>
                  </a:r>
                </a:p>
              </p:txBody>
            </p:sp>
          </p:grpSp>
        </p:grpSp>
        <p:cxnSp>
          <p:nvCxnSpPr>
            <p:cNvPr id="29" name="Straight Arrow Connector 28">
              <a:extLst>
                <a:ext uri="{FF2B5EF4-FFF2-40B4-BE49-F238E27FC236}">
                  <a16:creationId xmlns:a16="http://schemas.microsoft.com/office/drawing/2014/main" id="{79AF182B-0E51-4690-8071-73053C9A323D}"/>
                </a:ext>
              </a:extLst>
            </p:cNvPr>
            <p:cNvCxnSpPr>
              <a:cxnSpLocks/>
            </p:cNvCxnSpPr>
            <p:nvPr/>
          </p:nvCxnSpPr>
          <p:spPr>
            <a:xfrm>
              <a:off x="3971151" y="4431005"/>
              <a:ext cx="0" cy="448003"/>
            </a:xfrm>
            <a:prstGeom prst="straightConnector1">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AADC0DA2-8CC7-43FD-ABF8-7D41C97A645E}"/>
              </a:ext>
            </a:extLst>
          </p:cNvPr>
          <p:cNvGrpSpPr/>
          <p:nvPr/>
        </p:nvGrpSpPr>
        <p:grpSpPr>
          <a:xfrm>
            <a:off x="6644001" y="2237413"/>
            <a:ext cx="2716388" cy="3970318"/>
            <a:chOff x="9178150" y="2380557"/>
            <a:chExt cx="2862688" cy="3970318"/>
          </a:xfrm>
        </p:grpSpPr>
        <p:sp>
          <p:nvSpPr>
            <p:cNvPr id="72" name="TextBox 71">
              <a:extLst>
                <a:ext uri="{FF2B5EF4-FFF2-40B4-BE49-F238E27FC236}">
                  <a16:creationId xmlns:a16="http://schemas.microsoft.com/office/drawing/2014/main" id="{CE5A6253-0E54-4533-8DF2-B0A95303EEB4}"/>
                </a:ext>
              </a:extLst>
            </p:cNvPr>
            <p:cNvSpPr txBox="1"/>
            <p:nvPr/>
          </p:nvSpPr>
          <p:spPr>
            <a:xfrm>
              <a:off x="9186377" y="2380557"/>
              <a:ext cx="2827776" cy="3970318"/>
            </a:xfrm>
            <a:prstGeom prst="rect">
              <a:avLst/>
            </a:prstGeom>
            <a:solidFill>
              <a:srgbClr val="FEF8F4"/>
            </a:solidFill>
            <a:ln w="3175">
              <a:solidFill>
                <a:schemeClr val="accent1">
                  <a:shade val="50000"/>
                </a:schemeClr>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3" name="Shape 332">
              <a:extLst>
                <a:ext uri="{FF2B5EF4-FFF2-40B4-BE49-F238E27FC236}">
                  <a16:creationId xmlns:a16="http://schemas.microsoft.com/office/drawing/2014/main" id="{4046A046-91EC-454E-A2BA-6A7341A6596E}"/>
                </a:ext>
              </a:extLst>
            </p:cNvPr>
            <p:cNvSpPr txBox="1"/>
            <p:nvPr/>
          </p:nvSpPr>
          <p:spPr>
            <a:xfrm>
              <a:off x="9178150" y="2380557"/>
              <a:ext cx="2836003" cy="567119"/>
            </a:xfrm>
            <a:prstGeom prst="rect">
              <a:avLst/>
            </a:prstGeom>
            <a:noFill/>
            <a:ln>
              <a:noFill/>
            </a:ln>
          </p:spPr>
          <p:txBody>
            <a:bodyPr lIns="91425" tIns="91425" rIns="91425" bIns="91425" anchor="ctr" anchorCtr="0">
              <a:noAutofit/>
            </a:bodyPr>
            <a:lstStyle/>
            <a:p>
              <a:pPr marR="0" lvl="0" algn="l" defTabSz="914400" rtl="0" eaLnBrk="1" fontAlgn="auto" latinLnBrk="0" hangingPunct="1">
                <a:lnSpc>
                  <a:spcPct val="100000"/>
                </a:lnSpc>
                <a:spcBef>
                  <a:spcPts val="0"/>
                </a:spcBef>
                <a:spcAft>
                  <a:spcPts val="0"/>
                </a:spcAft>
                <a:buClrTx/>
                <a:buSzTx/>
                <a:tabLst/>
                <a:defRPr/>
              </a:pPr>
              <a:r>
                <a:rPr kumimoji="0" lang="en-IN" sz="1400" b="1" i="0" u="none" strike="noStrike" kern="1200" cap="none" spc="0" normalizeH="0" baseline="0" noProof="0" dirty="0">
                  <a:ln>
                    <a:noFill/>
                  </a:ln>
                  <a:solidFill>
                    <a:srgbClr val="666666"/>
                  </a:solidFill>
                  <a:effectLst/>
                  <a:uLnTx/>
                  <a:uFillTx/>
                  <a:latin typeface="Segoe UI" panose="020B0502040204020203" pitchFamily="34" charset="0"/>
                  <a:ea typeface="Segoe UI" panose="020B0502040204020203" pitchFamily="34" charset="0"/>
                  <a:cs typeface="Segoe UI" panose="020B0502040204020203" pitchFamily="34" charset="0"/>
                  <a:sym typeface="Dosis"/>
                </a:rPr>
                <a:t>Enabled different Analytics Use Cases like</a:t>
              </a:r>
              <a:endParaRPr kumimoji="0" lang="en" sz="1400" b="1" i="0" u="none" strike="noStrike" kern="1200" cap="none" spc="0" normalizeH="0" baseline="0" noProof="0" dirty="0">
                <a:ln>
                  <a:noFill/>
                </a:ln>
                <a:solidFill>
                  <a:srgbClr val="666666"/>
                </a:solidFill>
                <a:effectLst/>
                <a:uLnTx/>
                <a:uFillTx/>
                <a:latin typeface="Segoe UI" panose="020B0502040204020203" pitchFamily="34" charset="0"/>
                <a:ea typeface="Segoe UI" panose="020B0502040204020203" pitchFamily="34" charset="0"/>
                <a:cs typeface="Segoe UI" panose="020B0502040204020203" pitchFamily="34" charset="0"/>
                <a:sym typeface="Dosis"/>
              </a:endParaRPr>
            </a:p>
          </p:txBody>
        </p:sp>
        <p:grpSp>
          <p:nvGrpSpPr>
            <p:cNvPr id="74" name="Shape 327">
              <a:extLst>
                <a:ext uri="{FF2B5EF4-FFF2-40B4-BE49-F238E27FC236}">
                  <a16:creationId xmlns:a16="http://schemas.microsoft.com/office/drawing/2014/main" id="{A6D1F23F-D1CC-4129-8BF9-BBE2B6BC10BB}"/>
                </a:ext>
              </a:extLst>
            </p:cNvPr>
            <p:cNvGrpSpPr/>
            <p:nvPr/>
          </p:nvGrpSpPr>
          <p:grpSpPr>
            <a:xfrm>
              <a:off x="9178150" y="4180837"/>
              <a:ext cx="2836004" cy="701370"/>
              <a:chOff x="3204786" y="616467"/>
              <a:chExt cx="4194714" cy="701370"/>
            </a:xfrm>
          </p:grpSpPr>
          <p:sp>
            <p:nvSpPr>
              <p:cNvPr id="76" name="Shape 328">
                <a:extLst>
                  <a:ext uri="{FF2B5EF4-FFF2-40B4-BE49-F238E27FC236}">
                    <a16:creationId xmlns:a16="http://schemas.microsoft.com/office/drawing/2014/main" id="{C6F3213D-E4E7-468D-B152-8F4699BAAE54}"/>
                  </a:ext>
                </a:extLst>
              </p:cNvPr>
              <p:cNvSpPr txBox="1"/>
              <p:nvPr/>
            </p:nvSpPr>
            <p:spPr>
              <a:xfrm>
                <a:off x="3229115" y="837068"/>
                <a:ext cx="4161915" cy="480769"/>
              </a:xfrm>
              <a:prstGeom prst="rect">
                <a:avLst/>
              </a:prstGeom>
              <a:no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66666"/>
                    </a:solidFill>
                    <a:effectLst/>
                    <a:uLnTx/>
                    <a:uFillTx/>
                    <a:latin typeface="Calibri "/>
                    <a:ea typeface="Open Sans"/>
                    <a:cs typeface="Open Sans"/>
                    <a:sym typeface="Open Sans"/>
                  </a:rPr>
                  <a:t>Automated scaling up/down based on requirement</a:t>
                </a:r>
                <a:endParaRPr kumimoji="0" lang="en" sz="1200" b="0" i="0" u="none" strike="noStrike" kern="1200" cap="none" spc="0" normalizeH="0" baseline="0" noProof="0" dirty="0">
                  <a:ln>
                    <a:noFill/>
                  </a:ln>
                  <a:solidFill>
                    <a:srgbClr val="666666"/>
                  </a:solidFill>
                  <a:effectLst/>
                  <a:uLnTx/>
                  <a:uFillTx/>
                  <a:latin typeface="Calibri "/>
                  <a:ea typeface="Open Sans"/>
                  <a:cs typeface="Open Sans"/>
                  <a:sym typeface="Open Sans"/>
                </a:endParaRPr>
              </a:p>
            </p:txBody>
          </p:sp>
          <p:sp>
            <p:nvSpPr>
              <p:cNvPr id="77" name="Shape 329">
                <a:extLst>
                  <a:ext uri="{FF2B5EF4-FFF2-40B4-BE49-F238E27FC236}">
                    <a16:creationId xmlns:a16="http://schemas.microsoft.com/office/drawing/2014/main" id="{2448E755-1F0C-4028-BDCE-56F792CBF28E}"/>
                  </a:ext>
                </a:extLst>
              </p:cNvPr>
              <p:cNvSpPr txBox="1"/>
              <p:nvPr/>
            </p:nvSpPr>
            <p:spPr>
              <a:xfrm>
                <a:off x="3204786" y="616467"/>
                <a:ext cx="4194714" cy="242696"/>
              </a:xfrm>
              <a:prstGeom prst="rect">
                <a:avLst/>
              </a:prstGeom>
              <a:noFill/>
              <a:ln>
                <a:noFill/>
              </a:ln>
            </p:spPr>
            <p:txBody>
              <a:bodyPr lIns="91425" tIns="91425" rIns="91425" bIns="91425" anchor="ctr" anchorCtr="0">
                <a:noAutofit/>
              </a:bodyPr>
              <a:lstStyle/>
              <a:p>
                <a:pPr marR="0" lvl="0" algn="l" defTabSz="914400" rtl="0" eaLnBrk="1" fontAlgn="auto" latinLnBrk="0" hangingPunct="1">
                  <a:lnSpc>
                    <a:spcPct val="100000"/>
                  </a:lnSpc>
                  <a:spcBef>
                    <a:spcPts val="0"/>
                  </a:spcBef>
                  <a:spcAft>
                    <a:spcPts val="0"/>
                  </a:spcAft>
                  <a:buClrTx/>
                  <a:buSzTx/>
                  <a:tabLst/>
                  <a:defRPr/>
                </a:pPr>
                <a:r>
                  <a:rPr kumimoji="0" lang="en-IN" sz="1400" b="1" i="0" u="none" strike="noStrike" kern="1200" cap="none" spc="0" normalizeH="0" baseline="0" noProof="0" dirty="0">
                    <a:ln>
                      <a:noFill/>
                    </a:ln>
                    <a:solidFill>
                      <a:srgbClr val="666666"/>
                    </a:solidFill>
                    <a:effectLst/>
                    <a:uLnTx/>
                    <a:uFillTx/>
                    <a:latin typeface="Segoe UI" panose="020B0502040204020203" pitchFamily="34" charset="0"/>
                    <a:ea typeface="Segoe UI" panose="020B0502040204020203" pitchFamily="34" charset="0"/>
                    <a:cs typeface="Segoe UI" panose="020B0502040204020203" pitchFamily="34" charset="0"/>
                    <a:sym typeface="Dosis"/>
                  </a:rPr>
                  <a:t>Cost Effective</a:t>
                </a:r>
                <a:endParaRPr kumimoji="0" lang="en" sz="1400" b="1" i="0" u="none" strike="noStrike" kern="1200" cap="none" spc="0" normalizeH="0" baseline="0" noProof="0" dirty="0">
                  <a:ln>
                    <a:noFill/>
                  </a:ln>
                  <a:solidFill>
                    <a:srgbClr val="666666"/>
                  </a:solidFill>
                  <a:effectLst/>
                  <a:uLnTx/>
                  <a:uFillTx/>
                  <a:latin typeface="Segoe UI" panose="020B0502040204020203" pitchFamily="34" charset="0"/>
                  <a:ea typeface="Segoe UI" panose="020B0502040204020203" pitchFamily="34" charset="0"/>
                  <a:cs typeface="Segoe UI" panose="020B0502040204020203" pitchFamily="34" charset="0"/>
                  <a:sym typeface="Dosis"/>
                </a:endParaRPr>
              </a:p>
            </p:txBody>
          </p:sp>
        </p:grpSp>
        <p:sp>
          <p:nvSpPr>
            <p:cNvPr id="75" name="Shape 332">
              <a:extLst>
                <a:ext uri="{FF2B5EF4-FFF2-40B4-BE49-F238E27FC236}">
                  <a16:creationId xmlns:a16="http://schemas.microsoft.com/office/drawing/2014/main" id="{C447A0B2-5FE1-461C-8F0A-02D44E2918E6}"/>
                </a:ext>
              </a:extLst>
            </p:cNvPr>
            <p:cNvSpPr txBox="1"/>
            <p:nvPr/>
          </p:nvSpPr>
          <p:spPr>
            <a:xfrm>
              <a:off x="9178150" y="5245859"/>
              <a:ext cx="2862688" cy="401928"/>
            </a:xfrm>
            <a:prstGeom prst="rect">
              <a:avLst/>
            </a:prstGeom>
            <a:noFill/>
            <a:ln>
              <a:noFill/>
            </a:ln>
          </p:spPr>
          <p:txBody>
            <a:bodyPr lIns="91425" tIns="91425" rIns="91425" bIns="91425" anchor="ctr" anchorCtr="0">
              <a:noAutofit/>
            </a:bodyPr>
            <a:lstStyle/>
            <a:p>
              <a:pPr marR="0" lvl="0" algn="l" defTabSz="914400" rtl="0" eaLnBrk="1" fontAlgn="auto" latinLnBrk="0" hangingPunct="1">
                <a:lnSpc>
                  <a:spcPct val="100000"/>
                </a:lnSpc>
                <a:spcBef>
                  <a:spcPts val="0"/>
                </a:spcBef>
                <a:spcAft>
                  <a:spcPts val="0"/>
                </a:spcAft>
                <a:buClrTx/>
                <a:buSzTx/>
                <a:tabLst/>
                <a:defRPr/>
              </a:pPr>
              <a:r>
                <a:rPr kumimoji="0" lang="en-IN" sz="1400" b="1" i="0" u="none" strike="noStrike" kern="1200" cap="none" spc="0" normalizeH="0" baseline="0" noProof="0" dirty="0">
                  <a:ln>
                    <a:noFill/>
                  </a:ln>
                  <a:solidFill>
                    <a:srgbClr val="666666"/>
                  </a:solidFill>
                  <a:effectLst/>
                  <a:uLnTx/>
                  <a:uFillTx/>
                  <a:latin typeface="Segoe UI" panose="020B0502040204020203" pitchFamily="34" charset="0"/>
                  <a:ea typeface="Segoe UI" panose="020B0502040204020203" pitchFamily="34" charset="0"/>
                  <a:cs typeface="Segoe UI" panose="020B0502040204020203" pitchFamily="34" charset="0"/>
                  <a:sym typeface="Dosis"/>
                </a:rPr>
                <a:t>Reusable &amp; Configurable components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 sz="1400" b="1" i="0" u="none" strike="noStrike" kern="1200" cap="none" spc="0" normalizeH="0" baseline="0" noProof="0" dirty="0">
                <a:ln>
                  <a:noFill/>
                </a:ln>
                <a:solidFill>
                  <a:srgbClr val="666666"/>
                </a:solidFill>
                <a:effectLst/>
                <a:uLnTx/>
                <a:uFillTx/>
                <a:latin typeface="Segoe UI" panose="020B0502040204020203" pitchFamily="34" charset="0"/>
                <a:ea typeface="Segoe UI" panose="020B0502040204020203" pitchFamily="34" charset="0"/>
                <a:cs typeface="Segoe UI" panose="020B0502040204020203" pitchFamily="34" charset="0"/>
                <a:sym typeface="Dosis"/>
              </a:endParaRPr>
            </a:p>
          </p:txBody>
        </p:sp>
      </p:grpSp>
      <p:sp>
        <p:nvSpPr>
          <p:cNvPr id="57" name="Rectangle 56">
            <a:extLst>
              <a:ext uri="{FF2B5EF4-FFF2-40B4-BE49-F238E27FC236}">
                <a16:creationId xmlns:a16="http://schemas.microsoft.com/office/drawing/2014/main" id="{61CCF968-EE8F-4EE4-B035-24BF192BAF0E}"/>
              </a:ext>
            </a:extLst>
          </p:cNvPr>
          <p:cNvSpPr/>
          <p:nvPr/>
        </p:nvSpPr>
        <p:spPr>
          <a:xfrm>
            <a:off x="9360389" y="2343768"/>
            <a:ext cx="2451959" cy="400110"/>
          </a:xfrm>
          <a:prstGeom prst="rect">
            <a:avLst/>
          </a:prstGeom>
        </p:spPr>
        <p:txBody>
          <a:bodyPr wrap="square">
            <a:spAutoFit/>
          </a:bodyPr>
          <a:lstStyle/>
          <a:p>
            <a:r>
              <a:rPr lang="en-IN" sz="2000" b="1" dirty="0">
                <a:solidFill>
                  <a:schemeClr val="accent1">
                    <a:lumMod val="75000"/>
                  </a:schemeClr>
                </a:solidFill>
              </a:rPr>
              <a:t>Always Open Repository</a:t>
            </a:r>
          </a:p>
        </p:txBody>
      </p:sp>
      <p:sp>
        <p:nvSpPr>
          <p:cNvPr id="60" name="Rectangle 59">
            <a:extLst>
              <a:ext uri="{FF2B5EF4-FFF2-40B4-BE49-F238E27FC236}">
                <a16:creationId xmlns:a16="http://schemas.microsoft.com/office/drawing/2014/main" id="{EA309F0C-0654-4502-8D5E-3AEF047B8289}"/>
              </a:ext>
            </a:extLst>
          </p:cNvPr>
          <p:cNvSpPr/>
          <p:nvPr/>
        </p:nvSpPr>
        <p:spPr>
          <a:xfrm>
            <a:off x="9373235" y="3236141"/>
            <a:ext cx="2451959" cy="400110"/>
          </a:xfrm>
          <a:prstGeom prst="rect">
            <a:avLst/>
          </a:prstGeom>
        </p:spPr>
        <p:txBody>
          <a:bodyPr wrap="square">
            <a:spAutoFit/>
          </a:bodyPr>
          <a:lstStyle/>
          <a:p>
            <a:r>
              <a:rPr lang="en-IN" sz="2000" b="1" dirty="0">
                <a:solidFill>
                  <a:schemeClr val="accent1">
                    <a:lumMod val="75000"/>
                  </a:schemeClr>
                </a:solidFill>
              </a:rPr>
              <a:t>Discoverable Data Sets for end users</a:t>
            </a:r>
          </a:p>
        </p:txBody>
      </p:sp>
      <p:sp>
        <p:nvSpPr>
          <p:cNvPr id="78" name="Rectangle 77">
            <a:extLst>
              <a:ext uri="{FF2B5EF4-FFF2-40B4-BE49-F238E27FC236}">
                <a16:creationId xmlns:a16="http://schemas.microsoft.com/office/drawing/2014/main" id="{B0FD8669-94B8-4778-BB81-1324CB1A3FC3}"/>
              </a:ext>
            </a:extLst>
          </p:cNvPr>
          <p:cNvSpPr/>
          <p:nvPr/>
        </p:nvSpPr>
        <p:spPr>
          <a:xfrm>
            <a:off x="9373235" y="4276026"/>
            <a:ext cx="2451959" cy="400110"/>
          </a:xfrm>
          <a:prstGeom prst="rect">
            <a:avLst/>
          </a:prstGeom>
        </p:spPr>
        <p:txBody>
          <a:bodyPr wrap="square">
            <a:spAutoFit/>
          </a:bodyPr>
          <a:lstStyle/>
          <a:p>
            <a:r>
              <a:rPr lang="en-IN" sz="2000" b="1" dirty="0" err="1">
                <a:solidFill>
                  <a:schemeClr val="accent1">
                    <a:lumMod val="75000"/>
                  </a:schemeClr>
                </a:solidFill>
              </a:rPr>
              <a:t>PySpark</a:t>
            </a:r>
            <a:r>
              <a:rPr lang="en-IN" sz="2000" b="1" dirty="0">
                <a:solidFill>
                  <a:schemeClr val="accent1">
                    <a:lumMod val="75000"/>
                  </a:schemeClr>
                </a:solidFill>
              </a:rPr>
              <a:t> + S3</a:t>
            </a:r>
          </a:p>
        </p:txBody>
      </p:sp>
      <p:sp>
        <p:nvSpPr>
          <p:cNvPr id="79" name="Rectangle 78">
            <a:extLst>
              <a:ext uri="{FF2B5EF4-FFF2-40B4-BE49-F238E27FC236}">
                <a16:creationId xmlns:a16="http://schemas.microsoft.com/office/drawing/2014/main" id="{6DF8C518-B7D4-4716-8858-377DF39CCF41}"/>
              </a:ext>
            </a:extLst>
          </p:cNvPr>
          <p:cNvSpPr/>
          <p:nvPr/>
        </p:nvSpPr>
        <p:spPr>
          <a:xfrm>
            <a:off x="9373235" y="4891552"/>
            <a:ext cx="2451959" cy="400110"/>
          </a:xfrm>
          <a:prstGeom prst="rect">
            <a:avLst/>
          </a:prstGeom>
        </p:spPr>
        <p:txBody>
          <a:bodyPr wrap="square">
            <a:spAutoFit/>
          </a:bodyPr>
          <a:lstStyle/>
          <a:p>
            <a:r>
              <a:rPr lang="en-IN" sz="2000" b="1" dirty="0">
                <a:solidFill>
                  <a:schemeClr val="accent1">
                    <a:lumMod val="75000"/>
                  </a:schemeClr>
                </a:solidFill>
              </a:rPr>
              <a:t>Optimized Data Storage – Parquet, </a:t>
            </a:r>
            <a:r>
              <a:rPr lang="en-IN" sz="2000" b="1" dirty="0" err="1">
                <a:solidFill>
                  <a:schemeClr val="accent1">
                    <a:lumMod val="75000"/>
                  </a:schemeClr>
                </a:solidFill>
              </a:rPr>
              <a:t>Gzip</a:t>
            </a:r>
            <a:r>
              <a:rPr lang="en-IN" sz="2000" b="1" dirty="0">
                <a:solidFill>
                  <a:schemeClr val="accent1">
                    <a:lumMod val="75000"/>
                  </a:schemeClr>
                </a:solidFill>
              </a:rPr>
              <a:t>, etc.</a:t>
            </a:r>
          </a:p>
        </p:txBody>
      </p:sp>
      <p:sp>
        <p:nvSpPr>
          <p:cNvPr id="2" name="Rectangle 1">
            <a:extLst>
              <a:ext uri="{FF2B5EF4-FFF2-40B4-BE49-F238E27FC236}">
                <a16:creationId xmlns:a16="http://schemas.microsoft.com/office/drawing/2014/main" id="{F7A3F92E-042D-4CDD-84CC-C9A2DDC4F54D}"/>
              </a:ext>
            </a:extLst>
          </p:cNvPr>
          <p:cNvSpPr/>
          <p:nvPr/>
        </p:nvSpPr>
        <p:spPr>
          <a:xfrm>
            <a:off x="6644001" y="5425166"/>
            <a:ext cx="2683260" cy="600164"/>
          </a:xfrm>
          <a:prstGeom prst="rect">
            <a:avLst/>
          </a:prstGeom>
        </p:spPr>
        <p:txBody>
          <a:bodyPr wrap="square">
            <a:spAutoFit/>
          </a:bodyPr>
          <a:lstStyle/>
          <a:p>
            <a:pPr lvl="0">
              <a:defRPr/>
            </a:pPr>
            <a:r>
              <a:rPr lang="en-IN" sz="1100" dirty="0">
                <a:solidFill>
                  <a:srgbClr val="666666"/>
                </a:solidFill>
                <a:latin typeface="Segoe UI" panose="020B0502040204020203" pitchFamily="34" charset="0"/>
                <a:ea typeface="Segoe UI" panose="020B0502040204020203" pitchFamily="34" charset="0"/>
                <a:cs typeface="Segoe UI" panose="020B0502040204020203" pitchFamily="34" charset="0"/>
                <a:sym typeface="Dosis"/>
              </a:rPr>
              <a:t>The gravity module is reused in other systems where data migration is done across different systems</a:t>
            </a:r>
          </a:p>
        </p:txBody>
      </p:sp>
      <p:sp>
        <p:nvSpPr>
          <p:cNvPr id="3" name="Rectangle 2">
            <a:extLst>
              <a:ext uri="{FF2B5EF4-FFF2-40B4-BE49-F238E27FC236}">
                <a16:creationId xmlns:a16="http://schemas.microsoft.com/office/drawing/2014/main" id="{FD02A4EC-2242-4E61-90C5-3945C2CC5E81}"/>
              </a:ext>
            </a:extLst>
          </p:cNvPr>
          <p:cNvSpPr/>
          <p:nvPr/>
        </p:nvSpPr>
        <p:spPr>
          <a:xfrm>
            <a:off x="6671396" y="2804532"/>
            <a:ext cx="2670025" cy="1107996"/>
          </a:xfrm>
          <a:prstGeom prst="rect">
            <a:avLst/>
          </a:prstGeom>
        </p:spPr>
        <p:txBody>
          <a:bodyPr wrap="square">
            <a:spAutoFit/>
          </a:bodyPr>
          <a:lstStyle/>
          <a:p>
            <a:pPr marL="171450" indent="-171450">
              <a:buFontTx/>
              <a:buChar char="-"/>
            </a:pPr>
            <a:r>
              <a:rPr lang="en-US" sz="1100" dirty="0">
                <a:solidFill>
                  <a:srgbClr val="666666"/>
                </a:solidFill>
                <a:latin typeface="Segoe UI" panose="020B0502040204020203" pitchFamily="34" charset="0"/>
                <a:ea typeface="Segoe UI" panose="020B0502040204020203" pitchFamily="34" charset="0"/>
                <a:cs typeface="Segoe UI" panose="020B0502040204020203" pitchFamily="34" charset="0"/>
                <a:sym typeface="Open Sans"/>
              </a:rPr>
              <a:t>Advanced Analytics ML pipelines (Product Recommendation Engine - Already deployed)</a:t>
            </a:r>
            <a:endParaRPr lang="en" sz="1100" dirty="0">
              <a:solidFill>
                <a:srgbClr val="666666"/>
              </a:solidFill>
              <a:latin typeface="Segoe UI" panose="020B0502040204020203" pitchFamily="34" charset="0"/>
              <a:ea typeface="Segoe UI" panose="020B0502040204020203" pitchFamily="34" charset="0"/>
              <a:cs typeface="Segoe UI" panose="020B0502040204020203" pitchFamily="34" charset="0"/>
              <a:sym typeface="Open Sans"/>
            </a:endParaRPr>
          </a:p>
          <a:p>
            <a:pPr marL="171450" lvl="0" indent="-171450">
              <a:buFontTx/>
              <a:buChar char="-"/>
            </a:pPr>
            <a:r>
              <a:rPr lang="en-US" sz="1100" dirty="0">
                <a:solidFill>
                  <a:srgbClr val="666666"/>
                </a:solidFill>
                <a:latin typeface="Segoe UI" panose="020B0502040204020203" pitchFamily="34" charset="0"/>
                <a:ea typeface="Segoe UI" panose="020B0502040204020203" pitchFamily="34" charset="0"/>
                <a:cs typeface="Segoe UI" panose="020B0502040204020203" pitchFamily="34" charset="0"/>
                <a:sym typeface="Open Sans"/>
              </a:rPr>
              <a:t>Reporting out of Redshift spectrum Adhoc  analysis in Athena (For Price Migration Tool)</a:t>
            </a:r>
          </a:p>
        </p:txBody>
      </p:sp>
    </p:spTree>
    <p:extLst>
      <p:ext uri="{BB962C8B-B14F-4D97-AF65-F5344CB8AC3E}">
        <p14:creationId xmlns:p14="http://schemas.microsoft.com/office/powerpoint/2010/main" val="404662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0" grpId="0"/>
      <p:bldP spid="78" grpId="0"/>
      <p:bldP spid="7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991" y="1"/>
            <a:ext cx="12231975" cy="1070152"/>
          </a:xfrm>
          <a:prstGeom prst="rect">
            <a:avLst/>
          </a:prstGeom>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3577" y="9747"/>
            <a:ext cx="1390875" cy="1031417"/>
          </a:xfrm>
          <a:prstGeom prst="rect">
            <a:avLst/>
          </a:prstGeom>
        </p:spPr>
      </p:pic>
      <p:sp>
        <p:nvSpPr>
          <p:cNvPr id="36" name="TextBox 35"/>
          <p:cNvSpPr txBox="1"/>
          <p:nvPr/>
        </p:nvSpPr>
        <p:spPr>
          <a:xfrm>
            <a:off x="385880" y="367376"/>
            <a:ext cx="5895268" cy="332399"/>
          </a:xfrm>
          <a:prstGeom prst="rect">
            <a:avLst/>
          </a:prstGeom>
        </p:spPr>
        <p:txBody>
          <a:bodyPr vert="horz" wrap="none" lIns="0" tIns="0" rIns="0" bIns="0" rtlCol="0" anchor="ctr">
            <a:spAutoFit/>
          </a:bodyPr>
          <a:lstStyle>
            <a:defPPr>
              <a:defRPr lang="en-US"/>
            </a:defPPr>
            <a:lvl1pPr>
              <a:spcBef>
                <a:spcPct val="0"/>
              </a:spcBef>
              <a:buNone/>
              <a:defRPr sz="2400" b="1" spc="300">
                <a:solidFill>
                  <a:schemeClr val="bg1"/>
                </a:solidFill>
                <a:latin typeface="Segoe UI" panose="020B0502040204020203" pitchFamily="34" charset="0"/>
                <a:cs typeface="Segoe UI" panose="020B0502040204020203" pitchFamily="34" charset="0"/>
                <a:rtl val="0"/>
              </a:defRPr>
            </a:lvl1pPr>
          </a:lstStyle>
          <a:p>
            <a:pPr>
              <a:lnSpc>
                <a:spcPct val="90000"/>
              </a:lnSpc>
              <a:defRPr/>
            </a:pPr>
            <a:r>
              <a:rPr lang="en-US" spc="0" dirty="0">
                <a:solidFill>
                  <a:srgbClr val="FFFFFF"/>
                </a:solidFill>
                <a:ea typeface="Segoe UI" panose="020B0502040204020203" pitchFamily="34" charset="0"/>
              </a:rPr>
              <a:t>Sysco: Product Recommendation Engine </a:t>
            </a:r>
          </a:p>
        </p:txBody>
      </p:sp>
      <p:sp>
        <p:nvSpPr>
          <p:cNvPr id="37" name="Slide Number Placeholder 1"/>
          <p:cNvSpPr>
            <a:spLocks noGrp="1"/>
          </p:cNvSpPr>
          <p:nvPr>
            <p:ph type="sldNum" sz="quarter" idx="4294967295"/>
          </p:nvPr>
        </p:nvSpPr>
        <p:spPr>
          <a:xfrm>
            <a:off x="11615936" y="6492883"/>
            <a:ext cx="576064" cy="365125"/>
          </a:xfrm>
          <a:prstGeom prst="rect">
            <a:avLst/>
          </a:prstGeom>
        </p:spPr>
        <p:txBody>
          <a:bodyPr/>
          <a:lstStyle/>
          <a:p>
            <a:pPr algn="ctr">
              <a:defRPr/>
            </a:pPr>
            <a:fld id="{1EB4D6C6-E9DC-4C53-84A2-C6618C29E345}" type="slidenum">
              <a:rPr lang="en-IN" smtClean="0">
                <a:solidFill>
                  <a:srgbClr val="000000">
                    <a:tint val="75000"/>
                  </a:srgbClr>
                </a:solidFill>
                <a:latin typeface="Segoe UI" panose="020B0502040204020203" pitchFamily="34" charset="0"/>
                <a:ea typeface="Segoe UI" panose="020B0502040204020203" pitchFamily="34" charset="0"/>
                <a:cs typeface="Segoe UI" panose="020B0502040204020203" pitchFamily="34" charset="0"/>
              </a:rPr>
              <a:pPr algn="ctr">
                <a:defRPr/>
              </a:pPr>
              <a:t>59</a:t>
            </a:fld>
            <a:endParaRPr lang="en-IN" dirty="0">
              <a:solidFill>
                <a:srgbClr val="000000">
                  <a:tint val="7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33" name="Notched Right Arrow 82"/>
          <p:cNvSpPr/>
          <p:nvPr/>
        </p:nvSpPr>
        <p:spPr bwMode="auto">
          <a:xfrm>
            <a:off x="3226096" y="1144392"/>
            <a:ext cx="1371600" cy="274320"/>
          </a:xfrm>
          <a:prstGeom prst="notchedRightArrow">
            <a:avLst>
              <a:gd name="adj1" fmla="val 100000"/>
              <a:gd name="adj2" fmla="val 1997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IN" sz="1000"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IMPACT</a:t>
            </a:r>
            <a:endParaRPr lang="en-US" sz="1000" b="1" kern="0" dirty="0" err="1">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endParaRPr>
          </a:p>
        </p:txBody>
      </p:sp>
      <p:sp>
        <p:nvSpPr>
          <p:cNvPr id="135" name="Notched Right Arrow 50"/>
          <p:cNvSpPr/>
          <p:nvPr/>
        </p:nvSpPr>
        <p:spPr bwMode="auto">
          <a:xfrm>
            <a:off x="1855783" y="1144392"/>
            <a:ext cx="1371600" cy="274320"/>
          </a:xfrm>
          <a:prstGeom prst="notchedRightArrow">
            <a:avLst>
              <a:gd name="adj1" fmla="val 99020"/>
              <a:gd name="adj2" fmla="val 1650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IN" sz="1000"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SOLUTION</a:t>
            </a:r>
            <a:endParaRPr lang="en-US" sz="1000" b="1" kern="0" dirty="0" err="1">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endParaRPr>
          </a:p>
        </p:txBody>
      </p:sp>
      <p:sp>
        <p:nvSpPr>
          <p:cNvPr id="141" name="Notched Right Arrow 82"/>
          <p:cNvSpPr/>
          <p:nvPr/>
        </p:nvSpPr>
        <p:spPr bwMode="auto">
          <a:xfrm>
            <a:off x="498460" y="1144392"/>
            <a:ext cx="1371600" cy="274320"/>
          </a:xfrm>
          <a:prstGeom prst="notchedRightArrow">
            <a:avLst>
              <a:gd name="adj1" fmla="val 100000"/>
              <a:gd name="adj2" fmla="val 25185"/>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lang="en-IN" sz="1000"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BOTTLENECKS</a:t>
            </a:r>
            <a:endParaRPr kumimoji="0" lang="en-US" sz="1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27" name="Rectangle 26"/>
          <p:cNvSpPr/>
          <p:nvPr/>
        </p:nvSpPr>
        <p:spPr>
          <a:xfrm>
            <a:off x="5005632" y="1119225"/>
            <a:ext cx="6858000" cy="338400"/>
          </a:xfrm>
          <a:prstGeom prst="rect">
            <a:avLst/>
          </a:prstGeom>
          <a:solidFill>
            <a:srgbClr val="394555"/>
          </a:solidFill>
          <a:ln w="12700" cap="flat" cmpd="sng" algn="ctr">
            <a:noFill/>
            <a:prstDash val="solid"/>
            <a:miter lim="800000"/>
          </a:ln>
          <a:effectLst/>
        </p:spPr>
        <p:txBody>
          <a:bodyPr rtlCol="0" anchor="ctr"/>
          <a:lstStyle/>
          <a:p>
            <a:pPr algn="ctr"/>
            <a:r>
              <a:rPr lang="en-US" kern="0" dirty="0">
                <a:solidFill>
                  <a:srgbClr val="FFFFFF"/>
                </a:solidFill>
                <a:latin typeface="Segoe UI" panose="020B0502040204020203" pitchFamily="34" charset="0"/>
                <a:ea typeface="Segoe UI" panose="020B0502040204020203" pitchFamily="34" charset="0"/>
                <a:cs typeface="Segoe UI" panose="020B0502040204020203" pitchFamily="34" charset="0"/>
              </a:rPr>
              <a:t>Bottlenecks in previous state</a:t>
            </a:r>
          </a:p>
        </p:txBody>
      </p:sp>
      <p:sp>
        <p:nvSpPr>
          <p:cNvPr id="10" name="Flowchart: Merge 9"/>
          <p:cNvSpPr/>
          <p:nvPr/>
        </p:nvSpPr>
        <p:spPr bwMode="auto">
          <a:xfrm flipV="1">
            <a:off x="1047100" y="1441435"/>
            <a:ext cx="137160" cy="137160"/>
          </a:xfrm>
          <a:prstGeom prst="flowChartMerge">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470E4245-1391-4032-BADC-50E9B6F2F349}"/>
              </a:ext>
            </a:extLst>
          </p:cNvPr>
          <p:cNvSpPr/>
          <p:nvPr/>
        </p:nvSpPr>
        <p:spPr>
          <a:xfrm>
            <a:off x="903895" y="1794867"/>
            <a:ext cx="8253264" cy="48320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Gut Based </a:t>
            </a:r>
            <a:r>
              <a:rPr lang="en-IN" sz="2000" b="1" noProof="0" dirty="0">
                <a:solidFill>
                  <a:schemeClr val="tx2"/>
                </a:solidFill>
                <a:latin typeface="Segoe UI" panose="020B0502040204020203" pitchFamily="34" charset="0"/>
                <a:ea typeface="Segoe UI" panose="020B0502040204020203" pitchFamily="34" charset="0"/>
                <a:cs typeface="Segoe UI" panose="020B0502040204020203" pitchFamily="34" charset="0"/>
              </a:rPr>
              <a:t>Product </a:t>
            </a:r>
            <a:r>
              <a:rPr kumimoji="0" lang="en-IN" sz="2000" b="1" i="0" u="none" strike="noStrike" kern="1200" cap="none" spc="0" normalizeH="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Recommendations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defRPr/>
            </a:pPr>
            <a:r>
              <a:rPr lang="en-IN"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Information Asymmetry</a:t>
            </a:r>
            <a:r>
              <a:rPr lang="en-IN" sz="1600" dirty="0">
                <a:solidFill>
                  <a:schemeClr val="tx2"/>
                </a:solidFill>
                <a:latin typeface="Segoe UI" panose="020B0502040204020203" pitchFamily="34" charset="0"/>
                <a:ea typeface="Segoe UI" panose="020B0502040204020203" pitchFamily="34" charset="0"/>
                <a:cs typeface="Segoe UI" panose="020B0502040204020203" pitchFamily="34" charset="0"/>
              </a:rPr>
              <a:t> - Sales personnel lacked information on possible product recommendations and substitutions</a:t>
            </a:r>
          </a:p>
          <a:p>
            <a:pPr marL="285750" indent="-285750">
              <a:buFont typeface="Arial" panose="020B0604020202020204" pitchFamily="34" charset="0"/>
              <a:buChar char="•"/>
              <a:defRPr/>
            </a:pPr>
            <a:endParaRPr lang="en-IN" sz="16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defRPr/>
            </a:pPr>
            <a:r>
              <a:rPr lang="en-IN"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Multi-Unit Customers </a:t>
            </a:r>
            <a:r>
              <a:rPr lang="en-IN" sz="1600" dirty="0">
                <a:solidFill>
                  <a:schemeClr val="tx2"/>
                </a:solidFill>
                <a:latin typeface="Segoe UI" panose="020B0502040204020203" pitchFamily="34" charset="0"/>
                <a:ea typeface="Segoe UI" panose="020B0502040204020203" pitchFamily="34" charset="0"/>
                <a:cs typeface="Segoe UI" panose="020B0502040204020203" pitchFamily="34" charset="0"/>
              </a:rPr>
              <a:t>– Account executives, personalized recommendations to some extent </a:t>
            </a:r>
          </a:p>
          <a:p>
            <a:pPr marL="285750" indent="-285750">
              <a:buFont typeface="Arial" panose="020B0604020202020204" pitchFamily="34" charset="0"/>
              <a:buChar char="•"/>
              <a:defRPr/>
            </a:pPr>
            <a:endParaRPr lang="en-IN" sz="1600" b="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defRPr/>
            </a:pPr>
            <a:r>
              <a:rPr lang="en-IN"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Low Margin Products -</a:t>
            </a:r>
            <a:r>
              <a:rPr lang="en-IN" sz="1600" dirty="0">
                <a:solidFill>
                  <a:schemeClr val="tx2"/>
                </a:solidFill>
                <a:latin typeface="Segoe UI" panose="020B0502040204020203" pitchFamily="34" charset="0"/>
                <a:ea typeface="Segoe UI" panose="020B0502040204020203" pitchFamily="34" charset="0"/>
                <a:cs typeface="Segoe UI" panose="020B0502040204020203" pitchFamily="34" charset="0"/>
              </a:rPr>
              <a:t> Recommendations were based on limited set of products sales agent is aware of and is often the not profitable low margin products</a:t>
            </a:r>
          </a:p>
          <a:p>
            <a:pPr marR="0" lvl="0" algn="l" defTabSz="914400" rtl="0" eaLnBrk="1" fontAlgn="auto" latinLnBrk="0" hangingPunct="1">
              <a:lnSpc>
                <a:spcPct val="100000"/>
              </a:lnSpc>
              <a:spcBef>
                <a:spcPts val="0"/>
              </a:spcBef>
              <a:spcAft>
                <a:spcPts val="0"/>
              </a:spcAft>
              <a:buClrTx/>
              <a:buSzTx/>
              <a:tabLst/>
              <a:defRPr/>
            </a:pPr>
            <a:endParaRPr kumimoji="0" lang="en-IN" sz="1600" b="0"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Local Contract / Street Customers </a:t>
            </a:r>
            <a:r>
              <a:rPr kumimoji="0" lang="en-IN" sz="1600" b="0"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 Marketing Associates, very little analysis &amp; personalization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6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defRPr/>
            </a:pPr>
            <a:r>
              <a:rPr lang="en-IN"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Lack of visibility into changing demand of customers –</a:t>
            </a:r>
            <a:r>
              <a:rPr lang="en-IN" sz="1600" dirty="0">
                <a:solidFill>
                  <a:schemeClr val="tx2"/>
                </a:solidFill>
                <a:latin typeface="Segoe UI" panose="020B0502040204020203" pitchFamily="34" charset="0"/>
                <a:ea typeface="Segoe UI" panose="020B0502040204020203" pitchFamily="34" charset="0"/>
                <a:cs typeface="Segoe UI" panose="020B0502040204020203" pitchFamily="34" charset="0"/>
              </a:rPr>
              <a:t> Lack of analytics on transaction data resulting in weaker insights about customer needs</a:t>
            </a:r>
          </a:p>
          <a:p>
            <a:pPr marL="285750" indent="-285750">
              <a:buFont typeface="Arial" panose="020B0604020202020204" pitchFamily="34" charset="0"/>
              <a:buChar char="•"/>
              <a:defRPr/>
            </a:pPr>
            <a:endParaRPr lang="en-IN" sz="16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defRPr/>
            </a:pPr>
            <a:endParaRPr lang="en-US" sz="16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endParaRPr kumimoji="0" lang="en-US" sz="1600" b="0"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22" name="Group 21">
            <a:extLst>
              <a:ext uri="{FF2B5EF4-FFF2-40B4-BE49-F238E27FC236}">
                <a16:creationId xmlns:a16="http://schemas.microsoft.com/office/drawing/2014/main" id="{42B8F88E-25C4-467D-9871-A7DE359376C0}"/>
              </a:ext>
            </a:extLst>
          </p:cNvPr>
          <p:cNvGrpSpPr/>
          <p:nvPr/>
        </p:nvGrpSpPr>
        <p:grpSpPr>
          <a:xfrm>
            <a:off x="8910560" y="3319792"/>
            <a:ext cx="1499683" cy="1310924"/>
            <a:chOff x="10059063" y="3521378"/>
            <a:chExt cx="1909359" cy="1616733"/>
          </a:xfrm>
        </p:grpSpPr>
        <p:pic>
          <p:nvPicPr>
            <p:cNvPr id="24" name="Picture 23">
              <a:extLst>
                <a:ext uri="{FF2B5EF4-FFF2-40B4-BE49-F238E27FC236}">
                  <a16:creationId xmlns:a16="http://schemas.microsoft.com/office/drawing/2014/main" id="{5041F1CA-914E-4132-B9E3-81B3009DB790}"/>
                </a:ext>
              </a:extLst>
            </p:cNvPr>
            <p:cNvPicPr>
              <a:picLocks noChangeAspect="1"/>
            </p:cNvPicPr>
            <p:nvPr/>
          </p:nvPicPr>
          <p:blipFill rotWithShape="1">
            <a:blip r:embed="rId4"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0059063" y="3627293"/>
              <a:ext cx="1909359" cy="1510818"/>
            </a:xfrm>
            <a:prstGeom prst="rect">
              <a:avLst/>
            </a:prstGeom>
          </p:spPr>
        </p:pic>
        <p:grpSp>
          <p:nvGrpSpPr>
            <p:cNvPr id="25" name="Group 24">
              <a:extLst>
                <a:ext uri="{FF2B5EF4-FFF2-40B4-BE49-F238E27FC236}">
                  <a16:creationId xmlns:a16="http://schemas.microsoft.com/office/drawing/2014/main" id="{2728AA02-ACA3-4C18-B8C4-51524E389BDD}"/>
                </a:ext>
              </a:extLst>
            </p:cNvPr>
            <p:cNvGrpSpPr/>
            <p:nvPr/>
          </p:nvGrpSpPr>
          <p:grpSpPr>
            <a:xfrm>
              <a:off x="10682571" y="3521378"/>
              <a:ext cx="935659" cy="947171"/>
              <a:chOff x="10714806" y="5319361"/>
              <a:chExt cx="935659" cy="947171"/>
            </a:xfrm>
          </p:grpSpPr>
          <p:pic>
            <p:nvPicPr>
              <p:cNvPr id="26" name="Picture 4" descr="https://d30y9cdsu7xlg0.cloudfront.net/png/230143-200.png">
                <a:extLst>
                  <a:ext uri="{FF2B5EF4-FFF2-40B4-BE49-F238E27FC236}">
                    <a16:creationId xmlns:a16="http://schemas.microsoft.com/office/drawing/2014/main" id="{ED6BD794-669D-44A9-B9B7-ABF4C24D00EE}"/>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714806" y="5574961"/>
                <a:ext cx="548772" cy="511201"/>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7" descr="https://d30y9cdsu7xlg0.cloudfront.net/png/75335-200.png">
                <a:extLst>
                  <a:ext uri="{FF2B5EF4-FFF2-40B4-BE49-F238E27FC236}">
                    <a16:creationId xmlns:a16="http://schemas.microsoft.com/office/drawing/2014/main" id="{F7E8DEED-D7D5-4808-8938-71491AEB5056}"/>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1101693" y="5319361"/>
                <a:ext cx="548772" cy="511201"/>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8" descr="https://d30y9cdsu7xlg0.cloudfront.net/png/75340-200.png">
                <a:extLst>
                  <a:ext uri="{FF2B5EF4-FFF2-40B4-BE49-F238E27FC236}">
                    <a16:creationId xmlns:a16="http://schemas.microsoft.com/office/drawing/2014/main" id="{90628908-7168-461E-969E-482151C55A18}"/>
                  </a:ext>
                </a:extLst>
              </p:cNvPr>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1024350" y="5755331"/>
                <a:ext cx="548772" cy="511201"/>
              </a:xfrm>
              <a:prstGeom prst="rect">
                <a:avLst/>
              </a:prstGeom>
              <a:noFill/>
              <a:extLst>
                <a:ext uri="{909E8E84-426E-40dd-AFC4-6F175D3DCCD1}">
                  <a14:hiddenFill xmlns="" xmlns:a14="http://schemas.microsoft.com/office/drawing/2010/main">
                    <a:solidFill>
                      <a:srgbClr val="FFFFFF"/>
                    </a:solidFill>
                  </a14:hiddenFill>
                </a:ext>
              </a:extLst>
            </p:spPr>
          </p:pic>
        </p:grpSp>
      </p:grpSp>
    </p:spTree>
    <p:extLst>
      <p:ext uri="{BB962C8B-B14F-4D97-AF65-F5344CB8AC3E}">
        <p14:creationId xmlns:p14="http://schemas.microsoft.com/office/powerpoint/2010/main" val="80497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545FD5-736D-4BD5-A7BE-5ED90F8CD96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56421" y="1295400"/>
            <a:ext cx="1281236" cy="1281236"/>
          </a:xfrm>
          <a:prstGeom prst="rect">
            <a:avLst/>
          </a:prstGeom>
        </p:spPr>
      </p:pic>
      <p:sp>
        <p:nvSpPr>
          <p:cNvPr id="8" name="Rectangle 7">
            <a:extLst>
              <a:ext uri="{FF2B5EF4-FFF2-40B4-BE49-F238E27FC236}">
                <a16:creationId xmlns:a16="http://schemas.microsoft.com/office/drawing/2014/main" id="{C735967B-B000-41CB-894E-991D6C4318E6}"/>
              </a:ext>
            </a:extLst>
          </p:cNvPr>
          <p:cNvSpPr/>
          <p:nvPr/>
        </p:nvSpPr>
        <p:spPr>
          <a:xfrm>
            <a:off x="2121252" y="1706107"/>
            <a:ext cx="3609633"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000000"/>
                </a:solidFill>
                <a:effectLst/>
                <a:uLnTx/>
                <a:uFillTx/>
                <a:latin typeface="Calibri" panose="020F0502020204030204"/>
                <a:ea typeface="+mn-ea"/>
                <a:cs typeface="+mn-cs"/>
              </a:rPr>
              <a:t>Profile </a:t>
            </a:r>
            <a:r>
              <a:rPr kumimoji="0" lang="en-US" sz="2000" b="1" i="1" u="none" strike="noStrike" kern="1200" cap="none" spc="0" normalizeH="0" baseline="0" noProof="0" dirty="0">
                <a:ln>
                  <a:noFill/>
                </a:ln>
                <a:solidFill>
                  <a:srgbClr val="000000"/>
                </a:solidFill>
                <a:effectLst/>
                <a:uLnTx/>
                <a:uFillTx/>
                <a:latin typeface="Calibri" panose="020F0502020204030204"/>
                <a:ea typeface="+mn-ea"/>
                <a:cs typeface="+mn-cs"/>
              </a:rPr>
              <a:t>Driver behavior </a:t>
            </a:r>
            <a:r>
              <a:rPr kumimoji="0" lang="en-US" sz="2000" b="0" i="1" u="none" strike="noStrike" kern="1200" cap="none" spc="0" normalizeH="0" baseline="0" noProof="0" dirty="0">
                <a:ln>
                  <a:noFill/>
                </a:ln>
                <a:solidFill>
                  <a:srgbClr val="000000"/>
                </a:solidFill>
                <a:effectLst/>
                <a:uLnTx/>
                <a:uFillTx/>
                <a:latin typeface="Calibri" panose="020F0502020204030204"/>
                <a:ea typeface="+mn-ea"/>
                <a:cs typeface="+mn-cs"/>
              </a:rPr>
              <a:t>to predict vehicle risks </a:t>
            </a:r>
          </a:p>
        </p:txBody>
      </p:sp>
      <p:sp>
        <p:nvSpPr>
          <p:cNvPr id="13" name="Rectangle 12">
            <a:hlinkClick r:id="" action="ppaction://noaction"/>
            <a:extLst>
              <a:ext uri="{FF2B5EF4-FFF2-40B4-BE49-F238E27FC236}">
                <a16:creationId xmlns:a16="http://schemas.microsoft.com/office/drawing/2014/main" id="{37BC57DD-4041-472D-9369-A7660CE165D3}"/>
              </a:ext>
            </a:extLst>
          </p:cNvPr>
          <p:cNvSpPr/>
          <p:nvPr/>
        </p:nvSpPr>
        <p:spPr>
          <a:xfrm>
            <a:off x="7556018" y="1834079"/>
            <a:ext cx="397956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A </a:t>
            </a:r>
            <a:r>
              <a:rPr kumimoji="0" lang="en-US" sz="1800" b="1" i="1"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real-time</a:t>
            </a:r>
            <a:r>
              <a:rPr kumimoji="0" lang="en-US" sz="1800" b="0" i="1"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800" b="1" i="1"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platform </a:t>
            </a:r>
            <a:r>
              <a:rPr kumimoji="0" lang="en-IN" sz="1800" b="0" i="1"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designed to increase transactions</a:t>
            </a:r>
            <a:endParaRPr kumimoji="0" lang="en-US" sz="1800" b="0" i="1"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4" name="Picture 36" descr="Image result for ebay logo transparent">
            <a:hlinkClick r:id="" action="ppaction://noaction"/>
            <a:extLst>
              <a:ext uri="{FF2B5EF4-FFF2-40B4-BE49-F238E27FC236}">
                <a16:creationId xmlns:a16="http://schemas.microsoft.com/office/drawing/2014/main" id="{E3C71704-4A2A-4C64-88DE-ED4706879F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5475" y="1472861"/>
            <a:ext cx="1650001" cy="72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8FE213C-20E1-416D-95F9-FDBF6B276D9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8229" y="3359702"/>
            <a:ext cx="3326609" cy="921926"/>
          </a:xfrm>
          <a:prstGeom prst="rect">
            <a:avLst/>
          </a:prstGeom>
          <a:noFill/>
        </p:spPr>
      </p:pic>
      <p:sp>
        <p:nvSpPr>
          <p:cNvPr id="2" name="Rectangle 1">
            <a:extLst>
              <a:ext uri="{FF2B5EF4-FFF2-40B4-BE49-F238E27FC236}">
                <a16:creationId xmlns:a16="http://schemas.microsoft.com/office/drawing/2014/main" id="{D65A6F0B-6ACB-43D0-A8DC-1B87CCA6D255}"/>
              </a:ext>
            </a:extLst>
          </p:cNvPr>
          <p:cNvSpPr/>
          <p:nvPr/>
        </p:nvSpPr>
        <p:spPr>
          <a:xfrm>
            <a:off x="7240231" y="4281628"/>
            <a:ext cx="406945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1"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Mining </a:t>
            </a:r>
            <a:r>
              <a:rPr kumimoji="0" lang="en-IN" sz="1800" b="1" i="1"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unconventional data sources </a:t>
            </a:r>
            <a:r>
              <a:rPr kumimoji="0" lang="en-IN" sz="18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for smarter insights</a:t>
            </a:r>
            <a:endParaRPr kumimoji="0" lang="en-IN" sz="1800" b="1" i="1"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2" name="Picture 11">
            <a:extLst>
              <a:ext uri="{FF2B5EF4-FFF2-40B4-BE49-F238E27FC236}">
                <a16:creationId xmlns:a16="http://schemas.microsoft.com/office/drawing/2014/main" id="{FE4A3185-A44B-4E03-A460-348C1BB9447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56421" y="3432161"/>
            <a:ext cx="2022220" cy="1109062"/>
          </a:xfrm>
          <a:prstGeom prst="rect">
            <a:avLst/>
          </a:prstGeom>
        </p:spPr>
      </p:pic>
      <p:sp>
        <p:nvSpPr>
          <p:cNvPr id="17" name="Rectangle 16">
            <a:extLst>
              <a:ext uri="{FF2B5EF4-FFF2-40B4-BE49-F238E27FC236}">
                <a16:creationId xmlns:a16="http://schemas.microsoft.com/office/drawing/2014/main" id="{C1594E30-E825-4E81-A790-A8C3A3B1FBDC}"/>
              </a:ext>
            </a:extLst>
          </p:cNvPr>
          <p:cNvSpPr/>
          <p:nvPr/>
        </p:nvSpPr>
        <p:spPr>
          <a:xfrm>
            <a:off x="1500166" y="4300010"/>
            <a:ext cx="3758441"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000000"/>
                </a:solidFill>
                <a:effectLst/>
                <a:uLnTx/>
                <a:uFillTx/>
                <a:latin typeface="Calibri" panose="020F0502020204030204"/>
                <a:ea typeface="+mn-ea"/>
                <a:cs typeface="+mn-cs"/>
              </a:rPr>
              <a:t>Leverage analytics for </a:t>
            </a:r>
            <a:r>
              <a:rPr kumimoji="0" lang="en-US" sz="2000" b="1" i="1" u="none" strike="noStrike" kern="1200" cap="none" spc="0" normalizeH="0" baseline="0" noProof="0" dirty="0">
                <a:ln>
                  <a:noFill/>
                </a:ln>
                <a:solidFill>
                  <a:srgbClr val="000000"/>
                </a:solidFill>
                <a:effectLst/>
                <a:uLnTx/>
                <a:uFillTx/>
                <a:latin typeface="Calibri" panose="020F0502020204030204"/>
                <a:ea typeface="+mn-ea"/>
                <a:cs typeface="+mn-cs"/>
              </a:rPr>
              <a:t>personalization at scale</a:t>
            </a:r>
          </a:p>
        </p:txBody>
      </p:sp>
      <p:sp>
        <p:nvSpPr>
          <p:cNvPr id="18" name="Slide Number Placeholder 1">
            <a:extLst>
              <a:ext uri="{FF2B5EF4-FFF2-40B4-BE49-F238E27FC236}">
                <a16:creationId xmlns:a16="http://schemas.microsoft.com/office/drawing/2014/main" id="{4B4D2E4F-5D7B-4C38-92E2-2C60C1E03410}"/>
              </a:ext>
            </a:extLst>
          </p:cNvPr>
          <p:cNvSpPr>
            <a:spLocks noGrp="1"/>
          </p:cNvSpPr>
          <p:nvPr>
            <p:ph type="sldNum" sz="quarter" idx="12"/>
          </p:nvPr>
        </p:nvSpPr>
        <p:spPr>
          <a:xfrm>
            <a:off x="9448800" y="6602506"/>
            <a:ext cx="2743200" cy="239992"/>
          </a:xfrm>
        </p:spPr>
        <p:txBody>
          <a:bodyPr vert="horz" lIns="91440" tIns="45720" rIns="91440" bIns="45720" rtlCol="0" anchor="ctr"/>
          <a:lstStyle/>
          <a:p>
            <a:fld id="{70B2C2F8-CC18-47EA-B40B-1FF889930AA6}" type="slidenum">
              <a:rPr lang="en-US" sz="900">
                <a:solidFill>
                  <a:prstClr val="black">
                    <a:tint val="75000"/>
                  </a:prstClr>
                </a:solidFill>
                <a:latin typeface="Segoe UI" panose="020B0502040204020203" pitchFamily="34" charset="0"/>
                <a:cs typeface="Segoe UI" panose="020B0502040204020203" pitchFamily="34" charset="0"/>
              </a:rPr>
              <a:pPr/>
              <a:t>6</a:t>
            </a:fld>
            <a:endParaRPr lang="en-US" sz="900" dirty="0">
              <a:solidFill>
                <a:prstClr val="black">
                  <a:tint val="75000"/>
                </a:prstClr>
              </a:solidFill>
              <a:latin typeface="Segoe UI" panose="020B0502040204020203" pitchFamily="34" charset="0"/>
              <a:cs typeface="Segoe UI" panose="020B0502040204020203" pitchFamily="34" charset="0"/>
            </a:endParaRPr>
          </a:p>
        </p:txBody>
      </p:sp>
      <p:sp>
        <p:nvSpPr>
          <p:cNvPr id="21" name="Title 2">
            <a:extLst>
              <a:ext uri="{FF2B5EF4-FFF2-40B4-BE49-F238E27FC236}">
                <a16:creationId xmlns:a16="http://schemas.microsoft.com/office/drawing/2014/main" id="{DC436816-E5B3-4FAC-B38F-91223AE55C38}"/>
              </a:ext>
            </a:extLst>
          </p:cNvPr>
          <p:cNvSpPr txBox="1">
            <a:spLocks/>
          </p:cNvSpPr>
          <p:nvPr/>
        </p:nvSpPr>
        <p:spPr>
          <a:xfrm>
            <a:off x="229018" y="134592"/>
            <a:ext cx="10552679" cy="400110"/>
          </a:xfrm>
          <a:prstGeom prst="rect">
            <a:avLst/>
          </a:prstGeom>
          <a:solidFill>
            <a:schemeClr val="bg1"/>
          </a:solidFill>
        </p:spPr>
        <p:txBody>
          <a:bodyPr vert="horz" wrap="none" lIns="72000" tIns="0" rIns="72000" bIns="0" rtlCol="0" anchor="b">
            <a:spAutoFit/>
          </a:bodyPr>
          <a:lstStyle>
            <a:lvl1pPr algn="ctr" defTabSz="914400" rtl="0" eaLnBrk="1" latinLnBrk="0" hangingPunct="1">
              <a:lnSpc>
                <a:spcPct val="100000"/>
              </a:lnSpc>
              <a:spcBef>
                <a:spcPct val="0"/>
              </a:spcBef>
              <a:buNone/>
              <a:defRPr sz="5998" kern="1200">
                <a:solidFill>
                  <a:srgbClr val="095879"/>
                </a:solidFill>
                <a:latin typeface="Segoe UI Semibold" panose="020B0702040204020203" pitchFamily="34" charset="0"/>
                <a:ea typeface="+mj-ea"/>
                <a:cs typeface="+mj-cs"/>
              </a:defRPr>
            </a:lvl1pPr>
          </a:lstStyle>
          <a:p>
            <a:pPr algn="l"/>
            <a:r>
              <a:rPr lang="en-IN" sz="2600" dirty="0"/>
              <a:t>Key customer highlights                                                                          </a:t>
            </a:r>
            <a:endParaRPr lang="en-US" sz="2600" dirty="0"/>
          </a:p>
        </p:txBody>
      </p:sp>
    </p:spTree>
    <p:extLst>
      <p:ext uri="{BB962C8B-B14F-4D97-AF65-F5344CB8AC3E}">
        <p14:creationId xmlns:p14="http://schemas.microsoft.com/office/powerpoint/2010/main" val="21832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991" y="1"/>
            <a:ext cx="12231975" cy="1070152"/>
          </a:xfrm>
          <a:prstGeom prst="rect">
            <a:avLst/>
          </a:prstGeom>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3577" y="9747"/>
            <a:ext cx="1390875" cy="1031417"/>
          </a:xfrm>
          <a:prstGeom prst="rect">
            <a:avLst/>
          </a:prstGeom>
        </p:spPr>
      </p:pic>
      <p:sp>
        <p:nvSpPr>
          <p:cNvPr id="36" name="TextBox 35"/>
          <p:cNvSpPr txBox="1"/>
          <p:nvPr/>
        </p:nvSpPr>
        <p:spPr>
          <a:xfrm>
            <a:off x="385880" y="367376"/>
            <a:ext cx="5895268" cy="332399"/>
          </a:xfrm>
          <a:prstGeom prst="rect">
            <a:avLst/>
          </a:prstGeom>
        </p:spPr>
        <p:txBody>
          <a:bodyPr vert="horz" wrap="none" lIns="0" tIns="0" rIns="0" bIns="0" rtlCol="0" anchor="ctr">
            <a:spAutoFit/>
          </a:bodyPr>
          <a:lstStyle>
            <a:defPPr>
              <a:defRPr lang="en-US"/>
            </a:defPPr>
            <a:lvl1pPr>
              <a:spcBef>
                <a:spcPct val="0"/>
              </a:spcBef>
              <a:buNone/>
              <a:defRPr sz="2400" b="1" spc="300">
                <a:solidFill>
                  <a:schemeClr val="bg1"/>
                </a:solidFill>
                <a:latin typeface="Segoe UI" panose="020B0502040204020203" pitchFamily="34" charset="0"/>
                <a:cs typeface="Segoe UI" panose="020B0502040204020203" pitchFamily="34" charset="0"/>
                <a:rtl val="0"/>
              </a:defRPr>
            </a:lvl1pPr>
          </a:lstStyle>
          <a:p>
            <a:pPr>
              <a:lnSpc>
                <a:spcPct val="90000"/>
              </a:lnSpc>
              <a:defRPr/>
            </a:pPr>
            <a:r>
              <a:rPr lang="en-US" spc="0" dirty="0">
                <a:solidFill>
                  <a:srgbClr val="FFFFFF"/>
                </a:solidFill>
                <a:ea typeface="Segoe UI" panose="020B0502040204020203" pitchFamily="34" charset="0"/>
              </a:rPr>
              <a:t>Sysco: Product Recommendation Engine </a:t>
            </a:r>
          </a:p>
        </p:txBody>
      </p:sp>
      <p:sp>
        <p:nvSpPr>
          <p:cNvPr id="37" name="Slide Number Placeholder 1"/>
          <p:cNvSpPr>
            <a:spLocks noGrp="1"/>
          </p:cNvSpPr>
          <p:nvPr>
            <p:ph type="sldNum" sz="quarter" idx="4294967295"/>
          </p:nvPr>
        </p:nvSpPr>
        <p:spPr>
          <a:xfrm>
            <a:off x="11615936" y="6492883"/>
            <a:ext cx="576064" cy="365125"/>
          </a:xfrm>
          <a:prstGeom prst="rect">
            <a:avLst/>
          </a:prstGeom>
        </p:spPr>
        <p:txBody>
          <a:bodyPr/>
          <a:lstStyle/>
          <a:p>
            <a:pPr algn="ctr">
              <a:defRPr/>
            </a:pPr>
            <a:fld id="{1EB4D6C6-E9DC-4C53-84A2-C6618C29E345}" type="slidenum">
              <a:rPr lang="en-IN" smtClean="0">
                <a:solidFill>
                  <a:srgbClr val="000000">
                    <a:tint val="75000"/>
                  </a:srgbClr>
                </a:solidFill>
                <a:latin typeface="Segoe UI" panose="020B0502040204020203" pitchFamily="34" charset="0"/>
                <a:ea typeface="Segoe UI" panose="020B0502040204020203" pitchFamily="34" charset="0"/>
                <a:cs typeface="Segoe UI" panose="020B0502040204020203" pitchFamily="34" charset="0"/>
              </a:rPr>
              <a:pPr algn="ctr">
                <a:defRPr/>
              </a:pPr>
              <a:t>60</a:t>
            </a:fld>
            <a:endParaRPr lang="en-IN" dirty="0">
              <a:solidFill>
                <a:srgbClr val="000000">
                  <a:tint val="7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14" name="Rectangle 113"/>
          <p:cNvSpPr/>
          <p:nvPr/>
        </p:nvSpPr>
        <p:spPr>
          <a:xfrm>
            <a:off x="4933256" y="1155250"/>
            <a:ext cx="6858000" cy="338400"/>
          </a:xfrm>
          <a:prstGeom prst="rect">
            <a:avLst/>
          </a:prstGeom>
          <a:solidFill>
            <a:srgbClr val="394555"/>
          </a:solidFill>
          <a:ln w="12700" cap="flat" cmpd="sng" algn="ctr">
            <a:noFill/>
            <a:prstDash val="solid"/>
            <a:miter lim="800000"/>
          </a:ln>
          <a:effectLst/>
        </p:spPr>
        <p:txBody>
          <a:bodyPr rtlCol="0" anchor="ctr"/>
          <a:lstStyle/>
          <a:p>
            <a:pPr algn="ctr"/>
            <a:r>
              <a:rPr lang="en-US" kern="0" dirty="0">
                <a:solidFill>
                  <a:srgbClr val="FFFFFF"/>
                </a:solidFill>
                <a:latin typeface="Segoe UI" panose="020B0502040204020203" pitchFamily="34" charset="0"/>
                <a:ea typeface="Segoe UI" panose="020B0502040204020203" pitchFamily="34" charset="0"/>
                <a:cs typeface="Segoe UI" panose="020B0502040204020203" pitchFamily="34" charset="0"/>
              </a:rPr>
              <a:t>Solution Framework</a:t>
            </a:r>
          </a:p>
        </p:txBody>
      </p:sp>
      <p:sp>
        <p:nvSpPr>
          <p:cNvPr id="44" name="Notched Right Arrow 82"/>
          <p:cNvSpPr/>
          <p:nvPr/>
        </p:nvSpPr>
        <p:spPr bwMode="auto">
          <a:xfrm>
            <a:off x="3278381" y="1144392"/>
            <a:ext cx="1371600" cy="274320"/>
          </a:xfrm>
          <a:prstGeom prst="notchedRightArrow">
            <a:avLst>
              <a:gd name="adj1" fmla="val 100000"/>
              <a:gd name="adj2" fmla="val 1997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IMPACT</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5" name="Notched Right Arrow 50"/>
          <p:cNvSpPr/>
          <p:nvPr/>
        </p:nvSpPr>
        <p:spPr bwMode="auto">
          <a:xfrm>
            <a:off x="535181" y="1144392"/>
            <a:ext cx="1371600" cy="274320"/>
          </a:xfrm>
          <a:prstGeom prst="notchedRightArrow">
            <a:avLst>
              <a:gd name="adj1" fmla="val 99020"/>
              <a:gd name="adj2" fmla="val 1650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BOTTLENECKS</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6" name="Flowchart: Merge 45"/>
          <p:cNvSpPr/>
          <p:nvPr/>
        </p:nvSpPr>
        <p:spPr bwMode="auto">
          <a:xfrm flipV="1">
            <a:off x="2524001" y="1473554"/>
            <a:ext cx="137160" cy="137160"/>
          </a:xfrm>
          <a:prstGeom prst="flowChartMerge">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7" name="Notched Right Arrow 82"/>
          <p:cNvSpPr/>
          <p:nvPr/>
        </p:nvSpPr>
        <p:spPr bwMode="auto">
          <a:xfrm>
            <a:off x="1906781" y="1144392"/>
            <a:ext cx="1371600" cy="274320"/>
          </a:xfrm>
          <a:prstGeom prst="notchedRightArrow">
            <a:avLst>
              <a:gd name="adj1" fmla="val 100000"/>
              <a:gd name="adj2" fmla="val 25185"/>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IN" sz="1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SOLUTION</a:t>
            </a:r>
            <a:endParaRPr kumimoji="0" lang="en-US" sz="1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70" name="Group 69"/>
          <p:cNvGrpSpPr/>
          <p:nvPr/>
        </p:nvGrpSpPr>
        <p:grpSpPr>
          <a:xfrm>
            <a:off x="385880" y="2588655"/>
            <a:ext cx="5270895" cy="2575774"/>
            <a:chOff x="395809" y="1696257"/>
            <a:chExt cx="4723974" cy="2513151"/>
          </a:xfrm>
        </p:grpSpPr>
        <p:sp>
          <p:nvSpPr>
            <p:cNvPr id="71" name="Rectangle 70"/>
            <p:cNvSpPr/>
            <p:nvPr/>
          </p:nvSpPr>
          <p:spPr>
            <a:xfrm>
              <a:off x="395809" y="1696257"/>
              <a:ext cx="4691545" cy="2513151"/>
            </a:xfrm>
            <a:prstGeom prst="rect">
              <a:avLst/>
            </a:prstGeom>
            <a:solidFill>
              <a:srgbClr val="7F7F7F">
                <a:alpha val="16863"/>
              </a:srgbClr>
            </a:solidFill>
            <a:ln w="3175" cap="flat" cmpd="sng" algn="ctr">
              <a:solidFill>
                <a:sysClr val="window" lastClr="FFFFFF">
                  <a:lumMod val="50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72" name="Picture 2" descr="http://simpleicon.com/wp-content/uploads/shop-4-256x256.png"/>
            <p:cNvPicPr>
              <a:picLocks noChangeAspect="1" noChangeArrowheads="1"/>
            </p:cNvPicPr>
            <p:nvPr/>
          </p:nvPicPr>
          <p:blipFill>
            <a:blip r:embed="rId4" cstate="screen">
              <a:duotone>
                <a:srgbClr val="ED7D31">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370012" y="2118554"/>
              <a:ext cx="498744" cy="498744"/>
            </a:xfrm>
            <a:prstGeom prst="rect">
              <a:avLst/>
            </a:prstGeom>
            <a:noFill/>
            <a:extLst>
              <a:ext uri="{909E8E84-426E-40dd-AFC4-6F175D3DCCD1}">
                <a14:hiddenFill xmlns="" xmlns:a14="http://schemas.microsoft.com/office/drawing/2010/main">
                  <a:solidFill>
                    <a:srgbClr val="FFFFFF"/>
                  </a:solidFill>
                </a14:hiddenFill>
              </a:ext>
            </a:extLst>
          </p:spPr>
        </p:pic>
        <p:sp>
          <p:nvSpPr>
            <p:cNvPr id="73" name="TextBox 72"/>
            <p:cNvSpPr txBox="1"/>
            <p:nvPr/>
          </p:nvSpPr>
          <p:spPr>
            <a:xfrm>
              <a:off x="1188124" y="2538310"/>
              <a:ext cx="1007660" cy="2818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E7E6E6">
                      <a:lumMod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Customer A</a:t>
              </a:r>
            </a:p>
          </p:txBody>
        </p:sp>
        <p:cxnSp>
          <p:nvCxnSpPr>
            <p:cNvPr id="74" name="Straight Arrow Connector 73"/>
            <p:cNvCxnSpPr/>
            <p:nvPr/>
          </p:nvCxnSpPr>
          <p:spPr>
            <a:xfrm flipV="1">
              <a:off x="2020803" y="2376866"/>
              <a:ext cx="1003766" cy="2476"/>
            </a:xfrm>
            <a:prstGeom prst="straightConnector1">
              <a:avLst/>
            </a:prstGeom>
            <a:noFill/>
            <a:ln w="6350" cap="flat" cmpd="sng" algn="ctr">
              <a:solidFill>
                <a:srgbClr val="5B9BD5"/>
              </a:solidFill>
              <a:prstDash val="solid"/>
              <a:miter lim="800000"/>
              <a:headEnd type="triangle"/>
              <a:tailEnd type="triangle"/>
            </a:ln>
            <a:effectLst/>
          </p:spPr>
        </p:cxnSp>
        <p:sp>
          <p:nvSpPr>
            <p:cNvPr id="75" name="TextBox 74"/>
            <p:cNvSpPr txBox="1"/>
            <p:nvPr/>
          </p:nvSpPr>
          <p:spPr>
            <a:xfrm>
              <a:off x="2022128" y="2090928"/>
              <a:ext cx="968990" cy="2984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E7E6E6">
                      <a:lumMod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Similar</a:t>
              </a:r>
            </a:p>
          </p:txBody>
        </p:sp>
        <p:sp>
          <p:nvSpPr>
            <p:cNvPr id="76" name="TextBox 75"/>
            <p:cNvSpPr txBox="1"/>
            <p:nvPr/>
          </p:nvSpPr>
          <p:spPr>
            <a:xfrm>
              <a:off x="2205187" y="3045914"/>
              <a:ext cx="1682212" cy="298430"/>
            </a:xfrm>
            <a:prstGeom prst="rect">
              <a:avLst/>
            </a:prstGeom>
            <a:solidFill>
              <a:srgbClr val="579384">
                <a:alpha val="5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E7E6E6">
                      <a:lumMod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Recommend Bread</a:t>
              </a:r>
            </a:p>
          </p:txBody>
        </p:sp>
        <p:cxnSp>
          <p:nvCxnSpPr>
            <p:cNvPr id="77" name="Elbow Connector 76"/>
            <p:cNvCxnSpPr/>
            <p:nvPr/>
          </p:nvCxnSpPr>
          <p:spPr>
            <a:xfrm rot="5400000">
              <a:off x="3007267" y="1480001"/>
              <a:ext cx="78052" cy="2853818"/>
            </a:xfrm>
            <a:prstGeom prst="bentConnector3">
              <a:avLst>
                <a:gd name="adj1" fmla="val 607387"/>
              </a:avLst>
            </a:prstGeom>
            <a:noFill/>
            <a:ln w="6350" cap="flat" cmpd="sng" algn="ctr">
              <a:solidFill>
                <a:srgbClr val="5B9BD5"/>
              </a:solidFill>
              <a:prstDash val="solid"/>
              <a:miter lim="800000"/>
              <a:tailEnd type="triangle"/>
            </a:ln>
            <a:effectLst/>
          </p:spPr>
        </p:cxnSp>
        <p:sp>
          <p:nvSpPr>
            <p:cNvPr id="78" name="TextBox 77"/>
            <p:cNvSpPr txBox="1"/>
            <p:nvPr/>
          </p:nvSpPr>
          <p:spPr>
            <a:xfrm>
              <a:off x="478136" y="3510982"/>
              <a:ext cx="4609219" cy="49738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User-User Similarity - </a:t>
              </a:r>
              <a:r>
                <a:rPr kumimoji="0" lang="en-US" sz="1200" b="0" i="0" u="none" strike="noStrike" kern="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 Similarity is calculated between customers within a </a:t>
              </a:r>
              <a:r>
                <a:rPr kumimoji="0" lang="en-US" sz="1200" b="1" i="0" u="none" strike="noStrike" kern="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segment</a:t>
              </a:r>
              <a:r>
                <a:rPr kumimoji="0" lang="en-US" sz="1200" b="0" i="0" u="none" strike="noStrike" kern="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 based on common products in basket using </a:t>
              </a:r>
              <a:r>
                <a:rPr kumimoji="0" lang="en-US" sz="1200" b="1" i="0" u="none" strike="noStrike" kern="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Cosine Similarity</a:t>
              </a:r>
            </a:p>
          </p:txBody>
        </p:sp>
        <p:grpSp>
          <p:nvGrpSpPr>
            <p:cNvPr id="79" name="Group 78"/>
            <p:cNvGrpSpPr/>
            <p:nvPr/>
          </p:nvGrpSpPr>
          <p:grpSpPr>
            <a:xfrm>
              <a:off x="4150793" y="1930077"/>
              <a:ext cx="968990" cy="965093"/>
              <a:chOff x="309363" y="3133269"/>
              <a:chExt cx="968990" cy="965093"/>
            </a:xfrm>
          </p:grpSpPr>
          <p:sp>
            <p:nvSpPr>
              <p:cNvPr id="92" name="Rectangle 91"/>
              <p:cNvSpPr/>
              <p:nvPr/>
            </p:nvSpPr>
            <p:spPr>
              <a:xfrm>
                <a:off x="439459" y="3148643"/>
                <a:ext cx="689651" cy="910142"/>
              </a:xfrm>
              <a:prstGeom prst="rect">
                <a:avLst/>
              </a:prstGeom>
              <a:solidFill>
                <a:srgbClr val="24725E">
                  <a:alpha val="50000"/>
                </a:srgbClr>
              </a:solid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E7E6E6">
                      <a:lumMod val="2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93" name="Group 92"/>
              <p:cNvGrpSpPr/>
              <p:nvPr/>
            </p:nvGrpSpPr>
            <p:grpSpPr>
              <a:xfrm>
                <a:off x="309363" y="3133269"/>
                <a:ext cx="968990" cy="965093"/>
                <a:chOff x="441454" y="3092377"/>
                <a:chExt cx="968990" cy="965093"/>
              </a:xfrm>
            </p:grpSpPr>
            <p:sp>
              <p:nvSpPr>
                <p:cNvPr id="94" name="TextBox 93"/>
                <p:cNvSpPr txBox="1"/>
                <p:nvPr/>
              </p:nvSpPr>
              <p:spPr>
                <a:xfrm>
                  <a:off x="441454" y="3092377"/>
                  <a:ext cx="968990" cy="46422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345159"/>
                      </a:solidFill>
                      <a:effectLst/>
                      <a:uLnTx/>
                      <a:uFillTx/>
                      <a:latin typeface="Segoe UI" panose="020B0502040204020203" pitchFamily="34" charset="0"/>
                      <a:ea typeface="Segoe UI" panose="020B0502040204020203" pitchFamily="34" charset="0"/>
                      <a:cs typeface="Segoe UI" panose="020B0502040204020203" pitchFamily="34" charset="0"/>
                    </a:rPr>
                    <a:t>Items Purchased:</a:t>
                  </a:r>
                </a:p>
              </p:txBody>
            </p:sp>
            <p:sp>
              <p:nvSpPr>
                <p:cNvPr id="95" name="TextBox 94"/>
                <p:cNvSpPr txBox="1"/>
                <p:nvPr/>
              </p:nvSpPr>
              <p:spPr>
                <a:xfrm>
                  <a:off x="662661" y="3435741"/>
                  <a:ext cx="744135" cy="6217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345159"/>
                      </a:solidFill>
                      <a:effectLst/>
                      <a:uLnTx/>
                      <a:uFillTx/>
                      <a:latin typeface="Segoe UI" panose="020B0502040204020203" pitchFamily="34" charset="0"/>
                      <a:ea typeface="Segoe UI" panose="020B0502040204020203" pitchFamily="34" charset="0"/>
                      <a:cs typeface="Segoe UI" panose="020B0502040204020203" pitchFamily="34" charset="0"/>
                    </a:rPr>
                    <a:t>Milk</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345159"/>
                      </a:solidFill>
                      <a:effectLst/>
                      <a:uLnTx/>
                      <a:uFillTx/>
                      <a:latin typeface="Segoe UI" panose="020B0502040204020203" pitchFamily="34" charset="0"/>
                      <a:ea typeface="Segoe UI" panose="020B0502040204020203" pitchFamily="34" charset="0"/>
                      <a:cs typeface="Segoe UI" panose="020B0502040204020203" pitchFamily="34" charset="0"/>
                    </a:rPr>
                    <a:t>Eggs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345159"/>
                      </a:solidFill>
                      <a:effectLst/>
                      <a:uLnTx/>
                      <a:uFillTx/>
                      <a:latin typeface="Segoe UI" panose="020B0502040204020203" pitchFamily="34" charset="0"/>
                      <a:ea typeface="Segoe UI" panose="020B0502040204020203" pitchFamily="34" charset="0"/>
                      <a:cs typeface="Segoe UI" panose="020B0502040204020203" pitchFamily="34" charset="0"/>
                    </a:rPr>
                    <a:t>Bread</a:t>
                  </a:r>
                </a:p>
              </p:txBody>
            </p:sp>
          </p:grpSp>
        </p:grpSp>
        <p:grpSp>
          <p:nvGrpSpPr>
            <p:cNvPr id="80" name="Group 79"/>
            <p:cNvGrpSpPr/>
            <p:nvPr/>
          </p:nvGrpSpPr>
          <p:grpSpPr>
            <a:xfrm>
              <a:off x="3227928" y="1904894"/>
              <a:ext cx="1037663" cy="1088638"/>
              <a:chOff x="2834019" y="3082975"/>
              <a:chExt cx="1037663" cy="1088638"/>
            </a:xfrm>
          </p:grpSpPr>
          <p:grpSp>
            <p:nvGrpSpPr>
              <p:cNvPr id="86" name="Group 85"/>
              <p:cNvGrpSpPr/>
              <p:nvPr/>
            </p:nvGrpSpPr>
            <p:grpSpPr>
              <a:xfrm>
                <a:off x="2864022" y="3082975"/>
                <a:ext cx="1007660" cy="532257"/>
                <a:chOff x="2689854" y="3242629"/>
                <a:chExt cx="1007660" cy="532257"/>
              </a:xfrm>
            </p:grpSpPr>
            <p:pic>
              <p:nvPicPr>
                <p:cNvPr id="90" name="Picture 2" descr="http://simpleicon.com/wp-content/uploads/shop-4-256x256.png"/>
                <p:cNvPicPr>
                  <a:picLocks noChangeAspect="1" noChangeArrowheads="1"/>
                </p:cNvPicPr>
                <p:nvPr/>
              </p:nvPicPr>
              <p:blipFill>
                <a:blip r:embed="rId5" cstate="screen">
                  <a:duotone>
                    <a:srgbClr val="ED7D31">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946591" y="3242629"/>
                  <a:ext cx="305367" cy="305367"/>
                </a:xfrm>
                <a:prstGeom prst="rect">
                  <a:avLst/>
                </a:prstGeom>
                <a:noFill/>
                <a:extLst>
                  <a:ext uri="{909E8E84-426E-40dd-AFC4-6F175D3DCCD1}">
                    <a14:hiddenFill xmlns="" xmlns:a14="http://schemas.microsoft.com/office/drawing/2010/main">
                      <a:solidFill>
                        <a:srgbClr val="FFFFFF"/>
                      </a:solidFill>
                    </a14:hiddenFill>
                  </a:ext>
                </a:extLst>
              </p:spPr>
            </p:pic>
            <p:sp>
              <p:nvSpPr>
                <p:cNvPr id="91" name="TextBox 90"/>
                <p:cNvSpPr txBox="1"/>
                <p:nvPr/>
              </p:nvSpPr>
              <p:spPr>
                <a:xfrm>
                  <a:off x="2689854" y="3493035"/>
                  <a:ext cx="1007660" cy="2818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E7E6E6">
                          <a:lumMod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Customer B</a:t>
                  </a:r>
                </a:p>
              </p:txBody>
            </p:sp>
          </p:grpSp>
          <p:grpSp>
            <p:nvGrpSpPr>
              <p:cNvPr id="87" name="Group 86"/>
              <p:cNvGrpSpPr/>
              <p:nvPr/>
            </p:nvGrpSpPr>
            <p:grpSpPr>
              <a:xfrm>
                <a:off x="2834019" y="3628555"/>
                <a:ext cx="1007660" cy="543058"/>
                <a:chOff x="2682653" y="3242629"/>
                <a:chExt cx="1007660" cy="543058"/>
              </a:xfrm>
            </p:grpSpPr>
            <p:pic>
              <p:nvPicPr>
                <p:cNvPr id="88" name="Picture 2" descr="http://simpleicon.com/wp-content/uploads/shop-4-256x256.png"/>
                <p:cNvPicPr>
                  <a:picLocks noChangeAspect="1" noChangeArrowheads="1"/>
                </p:cNvPicPr>
                <p:nvPr/>
              </p:nvPicPr>
              <p:blipFill>
                <a:blip r:embed="rId5" cstate="screen">
                  <a:duotone>
                    <a:srgbClr val="ED7D31">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946591" y="3242629"/>
                  <a:ext cx="305367" cy="305367"/>
                </a:xfrm>
                <a:prstGeom prst="rect">
                  <a:avLst/>
                </a:prstGeom>
                <a:noFill/>
                <a:extLst>
                  <a:ext uri="{909E8E84-426E-40dd-AFC4-6F175D3DCCD1}">
                    <a14:hiddenFill xmlns="" xmlns:a14="http://schemas.microsoft.com/office/drawing/2010/main">
                      <a:solidFill>
                        <a:srgbClr val="FFFFFF"/>
                      </a:solidFill>
                    </a14:hiddenFill>
                  </a:ext>
                </a:extLst>
              </p:spPr>
            </p:pic>
            <p:sp>
              <p:nvSpPr>
                <p:cNvPr id="89" name="TextBox 88"/>
                <p:cNvSpPr txBox="1"/>
                <p:nvPr/>
              </p:nvSpPr>
              <p:spPr>
                <a:xfrm>
                  <a:off x="2682653" y="3503837"/>
                  <a:ext cx="1007660" cy="28185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E7E6E6">
                          <a:lumMod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Customer C</a:t>
                  </a:r>
                </a:p>
              </p:txBody>
            </p:sp>
          </p:grpSp>
        </p:grpSp>
        <p:grpSp>
          <p:nvGrpSpPr>
            <p:cNvPr id="81" name="Group 80"/>
            <p:cNvGrpSpPr/>
            <p:nvPr/>
          </p:nvGrpSpPr>
          <p:grpSpPr>
            <a:xfrm>
              <a:off x="395809" y="1966948"/>
              <a:ext cx="1007979" cy="1029941"/>
              <a:chOff x="235947" y="3118823"/>
              <a:chExt cx="1007979" cy="1029941"/>
            </a:xfrm>
          </p:grpSpPr>
          <p:sp>
            <p:nvSpPr>
              <p:cNvPr id="82" name="Rectangle 81"/>
              <p:cNvSpPr/>
              <p:nvPr/>
            </p:nvSpPr>
            <p:spPr>
              <a:xfrm>
                <a:off x="376945" y="3118823"/>
                <a:ext cx="679833" cy="939962"/>
              </a:xfrm>
              <a:prstGeom prst="rect">
                <a:avLst/>
              </a:prstGeom>
              <a:solidFill>
                <a:srgbClr val="24725E">
                  <a:alpha val="50000"/>
                </a:srgbClr>
              </a:solid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E7E6E6">
                      <a:lumMod val="2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83" name="Group 82"/>
              <p:cNvGrpSpPr/>
              <p:nvPr/>
            </p:nvGrpSpPr>
            <p:grpSpPr>
              <a:xfrm>
                <a:off x="235947" y="3123174"/>
                <a:ext cx="1007979" cy="1025590"/>
                <a:chOff x="368038" y="3082282"/>
                <a:chExt cx="1007979" cy="1025590"/>
              </a:xfrm>
            </p:grpSpPr>
            <p:sp>
              <p:nvSpPr>
                <p:cNvPr id="84" name="TextBox 83"/>
                <p:cNvSpPr txBox="1"/>
                <p:nvPr/>
              </p:nvSpPr>
              <p:spPr>
                <a:xfrm>
                  <a:off x="368038" y="3082282"/>
                  <a:ext cx="968990" cy="46422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345159"/>
                      </a:solidFill>
                      <a:effectLst/>
                      <a:uLnTx/>
                      <a:uFillTx/>
                      <a:latin typeface="Segoe UI" panose="020B0502040204020203" pitchFamily="34" charset="0"/>
                      <a:ea typeface="Segoe UI" panose="020B0502040204020203" pitchFamily="34" charset="0"/>
                      <a:cs typeface="Segoe UI" panose="020B0502040204020203" pitchFamily="34" charset="0"/>
                    </a:rPr>
                    <a:t>Items Purchased:</a:t>
                  </a:r>
                </a:p>
              </p:txBody>
            </p:sp>
            <p:sp>
              <p:nvSpPr>
                <p:cNvPr id="85" name="TextBox 84"/>
                <p:cNvSpPr txBox="1"/>
                <p:nvPr/>
              </p:nvSpPr>
              <p:spPr>
                <a:xfrm>
                  <a:off x="631882" y="3486143"/>
                  <a:ext cx="744135" cy="6217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345159"/>
                      </a:solidFill>
                      <a:effectLst/>
                      <a:uLnTx/>
                      <a:uFillTx/>
                      <a:latin typeface="Segoe UI" panose="020B0502040204020203" pitchFamily="34" charset="0"/>
                      <a:ea typeface="Segoe UI" panose="020B0502040204020203" pitchFamily="34" charset="0"/>
                      <a:cs typeface="Segoe UI" panose="020B0502040204020203" pitchFamily="34" charset="0"/>
                    </a:rPr>
                    <a:t>Milk</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345159"/>
                      </a:solidFill>
                      <a:effectLst/>
                      <a:uLnTx/>
                      <a:uFillTx/>
                      <a:latin typeface="Segoe UI" panose="020B0502040204020203" pitchFamily="34" charset="0"/>
                      <a:ea typeface="Segoe UI" panose="020B0502040204020203" pitchFamily="34" charset="0"/>
                      <a:cs typeface="Segoe UI" panose="020B0502040204020203" pitchFamily="34" charset="0"/>
                    </a:rPr>
                    <a:t>Eggs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345159"/>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sp>
        <p:nvSpPr>
          <p:cNvPr id="96" name="TextBox 95"/>
          <p:cNvSpPr txBox="1"/>
          <p:nvPr/>
        </p:nvSpPr>
        <p:spPr>
          <a:xfrm>
            <a:off x="1751734" y="2199394"/>
            <a:ext cx="2114093" cy="276999"/>
          </a:xfrm>
          <a:prstGeom prst="rect">
            <a:avLst/>
          </a:prstGeom>
          <a:noFill/>
          <a:ln>
            <a:solidFill>
              <a:srgbClr val="5B9BD5"/>
            </a:solidFill>
            <a:prstDash val="sysDash"/>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E7E6E6">
                    <a:lumMod val="25000"/>
                  </a:srgbClr>
                </a:solidFill>
                <a:effectLst/>
                <a:uLnTx/>
                <a:uFillTx/>
              </a:rPr>
              <a:t>Collaborative Filtering</a:t>
            </a:r>
          </a:p>
        </p:txBody>
      </p:sp>
      <p:sp>
        <p:nvSpPr>
          <p:cNvPr id="97" name="Rectangle 96"/>
          <p:cNvSpPr/>
          <p:nvPr/>
        </p:nvSpPr>
        <p:spPr>
          <a:xfrm>
            <a:off x="6409821" y="2588964"/>
            <a:ext cx="5381435" cy="2575465"/>
          </a:xfrm>
          <a:prstGeom prst="rect">
            <a:avLst/>
          </a:prstGeom>
          <a:solidFill>
            <a:srgbClr val="7F7F7F">
              <a:alpha val="16863"/>
            </a:srgbClr>
          </a:solidFill>
          <a:ln w="3175" cap="flat" cmpd="sng" algn="ctr">
            <a:solidFill>
              <a:sysClr val="window" lastClr="FFFFFF">
                <a:lumMod val="50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8" name="TextBox 97"/>
          <p:cNvSpPr txBox="1"/>
          <p:nvPr/>
        </p:nvSpPr>
        <p:spPr>
          <a:xfrm>
            <a:off x="8208698" y="2215028"/>
            <a:ext cx="2132251" cy="276999"/>
          </a:xfrm>
          <a:prstGeom prst="rect">
            <a:avLst/>
          </a:prstGeom>
          <a:noFill/>
          <a:ln>
            <a:solidFill>
              <a:srgbClr val="5B9BD5"/>
            </a:solidFill>
            <a:prstDash val="sysDash"/>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E7E6E6">
                    <a:lumMod val="25000"/>
                  </a:srgbClr>
                </a:solidFill>
                <a:effectLst/>
                <a:uLnTx/>
                <a:uFillTx/>
              </a:rPr>
              <a:t>Market Basket Analysis</a:t>
            </a:r>
          </a:p>
        </p:txBody>
      </p:sp>
      <p:sp>
        <p:nvSpPr>
          <p:cNvPr id="99" name="TextBox 98"/>
          <p:cNvSpPr txBox="1"/>
          <p:nvPr/>
        </p:nvSpPr>
        <p:spPr>
          <a:xfrm>
            <a:off x="6539940" y="2703953"/>
            <a:ext cx="5240929" cy="646331"/>
          </a:xfrm>
          <a:prstGeom prst="rect">
            <a:avLst/>
          </a:prstGeom>
          <a:noFill/>
        </p:spPr>
        <p:txBody>
          <a:bodyPr wrap="square" rtlCol="0">
            <a:spAutoFit/>
          </a:bodyPr>
          <a:lstStyle/>
          <a:p>
            <a:r>
              <a:rPr lang="en-US" sz="1200" b="1" dirty="0">
                <a:solidFill>
                  <a:srgbClr val="000000">
                    <a:lumMod val="50000"/>
                    <a:lumOff val="50000"/>
                  </a:srgbClr>
                </a:solidFill>
                <a:latin typeface="Segoe UI" panose="020B0502040204020203" pitchFamily="34" charset="0"/>
                <a:ea typeface="Segoe UI" panose="020B0502040204020203" pitchFamily="34" charset="0"/>
                <a:cs typeface="Segoe UI" panose="020B0502040204020203" pitchFamily="34" charset="0"/>
              </a:rPr>
              <a:t>Market Basket Analysis </a:t>
            </a:r>
            <a:r>
              <a:rPr lang="en-US" sz="1200" dirty="0">
                <a:solidFill>
                  <a:srgbClr val="000000">
                    <a:lumMod val="50000"/>
                    <a:lumOff val="50000"/>
                  </a:srgbClr>
                </a:solidFill>
                <a:latin typeface="Segoe UI" panose="020B0502040204020203" pitchFamily="34" charset="0"/>
                <a:ea typeface="Segoe UI" panose="020B0502040204020203" pitchFamily="34" charset="0"/>
                <a:cs typeface="Segoe UI" panose="020B0502040204020203" pitchFamily="34" charset="0"/>
              </a:rPr>
              <a:t>performed for all products bought by customers in a segment. Select the product with highest likelihood to co-occur in the basket</a:t>
            </a:r>
          </a:p>
        </p:txBody>
      </p:sp>
      <p:pic>
        <p:nvPicPr>
          <p:cNvPr id="100" name="Picture 2" descr="http://icons.iconarchive.com/icons/iconsmind/outline/512/Shopping-Basket-icon.png"/>
          <p:cNvPicPr>
            <a:picLocks noChangeAspect="1" noChangeArrowheads="1"/>
          </p:cNvPicPr>
          <p:nvPr/>
        </p:nvPicPr>
        <p:blipFill>
          <a:blip r:embed="rId6" cstate="print">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35841" y="3262819"/>
            <a:ext cx="1066797" cy="1066797"/>
          </a:xfrm>
          <a:prstGeom prst="rect">
            <a:avLst/>
          </a:prstGeom>
          <a:noFill/>
          <a:extLst>
            <a:ext uri="{909E8E84-426E-40dd-AFC4-6F175D3DCCD1}">
              <a14:hiddenFill xmlns="" xmlns:a14="http://schemas.microsoft.com/office/drawing/2010/main">
                <a:solidFill>
                  <a:srgbClr val="FFFFFF"/>
                </a:solidFill>
              </a14:hiddenFill>
            </a:ext>
          </a:extLst>
        </p:spPr>
      </p:pic>
      <p:sp>
        <p:nvSpPr>
          <p:cNvPr id="101" name="TextBox 100"/>
          <p:cNvSpPr txBox="1"/>
          <p:nvPr/>
        </p:nvSpPr>
        <p:spPr>
          <a:xfrm>
            <a:off x="7033253" y="3603085"/>
            <a:ext cx="1046338" cy="461665"/>
          </a:xfrm>
          <a:prstGeom prst="rect">
            <a:avLst/>
          </a:prstGeom>
          <a:noFill/>
        </p:spPr>
        <p:txBody>
          <a:bodyPr wrap="square" rtlCol="0">
            <a:spAutoFit/>
          </a:bodyPr>
          <a:lstStyle/>
          <a:p>
            <a:pPr algn="ctr"/>
            <a:endParaRPr lang="en-US" sz="800" dirty="0">
              <a:solidFill>
                <a:srgbClr val="E7E6E6">
                  <a:lumMod val="25000"/>
                </a:srgbClr>
              </a:solidFill>
            </a:endParaRPr>
          </a:p>
          <a:p>
            <a:pPr algn="ctr"/>
            <a:r>
              <a:rPr lang="en-US" sz="800" dirty="0">
                <a:solidFill>
                  <a:srgbClr val="E7E6E6">
                    <a:lumMod val="25000"/>
                  </a:srgbClr>
                </a:solidFill>
              </a:rPr>
              <a:t>Milk</a:t>
            </a:r>
          </a:p>
          <a:p>
            <a:pPr algn="ctr"/>
            <a:r>
              <a:rPr lang="en-US" sz="800" dirty="0">
                <a:solidFill>
                  <a:srgbClr val="E7E6E6">
                    <a:lumMod val="25000"/>
                  </a:srgbClr>
                </a:solidFill>
              </a:rPr>
              <a:t>Eggs</a:t>
            </a:r>
          </a:p>
        </p:txBody>
      </p:sp>
      <p:sp>
        <p:nvSpPr>
          <p:cNvPr id="102" name="TextBox 101"/>
          <p:cNvSpPr txBox="1"/>
          <p:nvPr/>
        </p:nvSpPr>
        <p:spPr>
          <a:xfrm>
            <a:off x="6925868" y="4241955"/>
            <a:ext cx="1282830" cy="461665"/>
          </a:xfrm>
          <a:prstGeom prst="rect">
            <a:avLst/>
          </a:prstGeom>
          <a:solidFill>
            <a:srgbClr val="579384">
              <a:alpha val="50000"/>
            </a:srgbClr>
          </a:solidFill>
        </p:spPr>
        <p:txBody>
          <a:bodyPr wrap="square" rtlCol="0">
            <a:spAutoFit/>
          </a:bodyPr>
          <a:lstStyle/>
          <a:p>
            <a:pPr algn="ctr"/>
            <a:r>
              <a:rPr lang="en-US" sz="1200" b="1" dirty="0">
                <a:solidFill>
                  <a:srgbClr val="E7E6E6">
                    <a:lumMod val="25000"/>
                  </a:srgbClr>
                </a:solidFill>
                <a:latin typeface="Segoe UI" panose="020B0502040204020203" pitchFamily="34" charset="0"/>
                <a:ea typeface="Segoe UI" panose="020B0502040204020203" pitchFamily="34" charset="0"/>
                <a:cs typeface="Segoe UI" panose="020B0502040204020203" pitchFamily="34" charset="0"/>
              </a:rPr>
              <a:t>Recommended </a:t>
            </a:r>
          </a:p>
          <a:p>
            <a:pPr algn="ctr"/>
            <a:r>
              <a:rPr lang="en-US" sz="1200" b="1" dirty="0">
                <a:solidFill>
                  <a:srgbClr val="E7E6E6">
                    <a:lumMod val="25000"/>
                  </a:srgbClr>
                </a:solidFill>
                <a:latin typeface="Segoe UI" panose="020B0502040204020203" pitchFamily="34" charset="0"/>
                <a:ea typeface="Segoe UI" panose="020B0502040204020203" pitchFamily="34" charset="0"/>
                <a:cs typeface="Segoe UI" panose="020B0502040204020203" pitchFamily="34" charset="0"/>
              </a:rPr>
              <a:t>Bread</a:t>
            </a:r>
          </a:p>
        </p:txBody>
      </p:sp>
      <p:graphicFrame>
        <p:nvGraphicFramePr>
          <p:cNvPr id="103" name="Table 102"/>
          <p:cNvGraphicFramePr>
            <a:graphicFrameLocks noGrp="1"/>
          </p:cNvGraphicFramePr>
          <p:nvPr>
            <p:extLst/>
          </p:nvPr>
        </p:nvGraphicFramePr>
        <p:xfrm>
          <a:off x="8805295" y="3193189"/>
          <a:ext cx="2715528" cy="1713088"/>
        </p:xfrm>
        <a:graphic>
          <a:graphicData uri="http://schemas.openxmlformats.org/drawingml/2006/table">
            <a:tbl>
              <a:tblPr firstRow="1" bandRow="1"/>
              <a:tblGrid>
                <a:gridCol w="678882">
                  <a:extLst>
                    <a:ext uri="{9D8B030D-6E8A-4147-A177-3AD203B41FA5}">
                      <a16:colId xmlns:a16="http://schemas.microsoft.com/office/drawing/2014/main" val="20000"/>
                    </a:ext>
                  </a:extLst>
                </a:gridCol>
                <a:gridCol w="678882">
                  <a:extLst>
                    <a:ext uri="{9D8B030D-6E8A-4147-A177-3AD203B41FA5}">
                      <a16:colId xmlns:a16="http://schemas.microsoft.com/office/drawing/2014/main" val="20001"/>
                    </a:ext>
                  </a:extLst>
                </a:gridCol>
                <a:gridCol w="678882">
                  <a:extLst>
                    <a:ext uri="{9D8B030D-6E8A-4147-A177-3AD203B41FA5}">
                      <a16:colId xmlns:a16="http://schemas.microsoft.com/office/drawing/2014/main" val="20002"/>
                    </a:ext>
                  </a:extLst>
                </a:gridCol>
                <a:gridCol w="678882">
                  <a:extLst>
                    <a:ext uri="{9D8B030D-6E8A-4147-A177-3AD203B41FA5}">
                      <a16:colId xmlns:a16="http://schemas.microsoft.com/office/drawing/2014/main" val="20003"/>
                    </a:ext>
                  </a:extLst>
                </a:gridCol>
              </a:tblGrid>
              <a:tr h="30023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100" dirty="0">
                          <a:solidFill>
                            <a:schemeClr val="bg2">
                              <a:lumMod val="75000"/>
                            </a:schemeClr>
                          </a:solidFill>
                          <a:latin typeface="Segoe UI Light" panose="020B0502040204020203" pitchFamily="34" charset="0"/>
                        </a:rPr>
                        <a:t>MILK</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100" dirty="0">
                          <a:solidFill>
                            <a:schemeClr val="bg2">
                              <a:lumMod val="75000"/>
                            </a:schemeClr>
                          </a:solidFill>
                          <a:latin typeface="Segoe UI Light" panose="020B0502040204020203" pitchFamily="34" charset="0"/>
                        </a:rPr>
                        <a:t>EGGS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100" b="0" dirty="0">
                          <a:solidFill>
                            <a:schemeClr val="bg2">
                              <a:lumMod val="75000"/>
                            </a:schemeClr>
                          </a:solidFill>
                          <a:latin typeface="Segoe UI Light" panose="020B0502040204020203" pitchFamily="34" charset="0"/>
                        </a:rPr>
                        <a:t>OLIVES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100" b="0" dirty="0">
                          <a:solidFill>
                            <a:schemeClr val="bg2">
                              <a:lumMod val="75000"/>
                            </a:schemeClr>
                          </a:solidFill>
                          <a:latin typeface="Segoe UI Light" panose="020B0502040204020203" pitchFamily="34" charset="0"/>
                        </a:rPr>
                        <a:t>BREAD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321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extLst>
                  <a:ext uri="{0D108BD9-81ED-4DB2-BD59-A6C34878D82A}">
                    <a16:rowId xmlns:a16="http://schemas.microsoft.com/office/drawing/2014/main" val="10001"/>
                  </a:ext>
                </a:extLst>
              </a:tr>
              <a:tr h="35321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solidFill>
                          <a:srgbClr val="00B05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2"/>
                  </a:ext>
                </a:extLst>
              </a:tr>
              <a:tr h="35321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extLst>
                  <a:ext uri="{0D108BD9-81ED-4DB2-BD59-A6C34878D82A}">
                    <a16:rowId xmlns:a16="http://schemas.microsoft.com/office/drawing/2014/main" val="10003"/>
                  </a:ext>
                </a:extLst>
              </a:tr>
              <a:tr h="35321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solidFill>
                          <a:srgbClr val="00B05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4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lumMod val="60000"/>
                        <a:lumOff val="40000"/>
                      </a:srgbClr>
                    </a:solidFill>
                  </a:tcPr>
                </a:tc>
                <a:extLst>
                  <a:ext uri="{0D108BD9-81ED-4DB2-BD59-A6C34878D82A}">
                    <a16:rowId xmlns:a16="http://schemas.microsoft.com/office/drawing/2014/main" val="10004"/>
                  </a:ext>
                </a:extLst>
              </a:tr>
            </a:tbl>
          </a:graphicData>
        </a:graphic>
      </p:graphicFrame>
      <p:sp>
        <p:nvSpPr>
          <p:cNvPr id="104" name="TextBox 103"/>
          <p:cNvSpPr txBox="1"/>
          <p:nvPr/>
        </p:nvSpPr>
        <p:spPr>
          <a:xfrm>
            <a:off x="8251468" y="3447221"/>
            <a:ext cx="581696" cy="261610"/>
          </a:xfrm>
          <a:prstGeom prst="rect">
            <a:avLst/>
          </a:prstGeom>
          <a:noFill/>
        </p:spPr>
        <p:txBody>
          <a:bodyPr wrap="square" rtlCol="0">
            <a:spAutoFit/>
          </a:bodyPr>
          <a:lstStyle/>
          <a:p>
            <a:pPr algn="ctr"/>
            <a:r>
              <a:rPr lang="en-US" sz="1100" dirty="0">
                <a:solidFill>
                  <a:srgbClr val="345159"/>
                </a:solidFill>
              </a:rPr>
              <a:t>TRX1</a:t>
            </a:r>
          </a:p>
        </p:txBody>
      </p:sp>
      <p:sp>
        <p:nvSpPr>
          <p:cNvPr id="105" name="TextBox 104"/>
          <p:cNvSpPr txBox="1"/>
          <p:nvPr/>
        </p:nvSpPr>
        <p:spPr>
          <a:xfrm>
            <a:off x="8250815" y="3755639"/>
            <a:ext cx="583105" cy="261610"/>
          </a:xfrm>
          <a:prstGeom prst="rect">
            <a:avLst/>
          </a:prstGeom>
          <a:noFill/>
        </p:spPr>
        <p:txBody>
          <a:bodyPr wrap="square" rtlCol="0">
            <a:spAutoFit/>
          </a:bodyPr>
          <a:lstStyle/>
          <a:p>
            <a:pPr algn="ctr"/>
            <a:r>
              <a:rPr lang="en-US" sz="1100" dirty="0">
                <a:solidFill>
                  <a:srgbClr val="E7E6E6">
                    <a:lumMod val="25000"/>
                  </a:srgbClr>
                </a:solidFill>
              </a:rPr>
              <a:t>TRX2</a:t>
            </a:r>
          </a:p>
        </p:txBody>
      </p:sp>
      <p:sp>
        <p:nvSpPr>
          <p:cNvPr id="106" name="TextBox 105"/>
          <p:cNvSpPr txBox="1"/>
          <p:nvPr/>
        </p:nvSpPr>
        <p:spPr>
          <a:xfrm>
            <a:off x="8250162" y="4070877"/>
            <a:ext cx="583105" cy="261610"/>
          </a:xfrm>
          <a:prstGeom prst="rect">
            <a:avLst/>
          </a:prstGeom>
          <a:noFill/>
        </p:spPr>
        <p:txBody>
          <a:bodyPr wrap="square" rtlCol="0">
            <a:spAutoFit/>
          </a:bodyPr>
          <a:lstStyle/>
          <a:p>
            <a:pPr algn="ctr"/>
            <a:r>
              <a:rPr lang="en-US" sz="1100" dirty="0">
                <a:solidFill>
                  <a:srgbClr val="345159"/>
                </a:solidFill>
              </a:rPr>
              <a:t>TRX3</a:t>
            </a:r>
          </a:p>
        </p:txBody>
      </p:sp>
      <p:sp>
        <p:nvSpPr>
          <p:cNvPr id="107" name="TextBox 106"/>
          <p:cNvSpPr txBox="1"/>
          <p:nvPr/>
        </p:nvSpPr>
        <p:spPr>
          <a:xfrm>
            <a:off x="8250162" y="4413918"/>
            <a:ext cx="583105" cy="261610"/>
          </a:xfrm>
          <a:prstGeom prst="rect">
            <a:avLst/>
          </a:prstGeom>
          <a:noFill/>
        </p:spPr>
        <p:txBody>
          <a:bodyPr wrap="square" rtlCol="0">
            <a:spAutoFit/>
          </a:bodyPr>
          <a:lstStyle/>
          <a:p>
            <a:pPr algn="ctr"/>
            <a:r>
              <a:rPr lang="en-US" sz="1100" dirty="0">
                <a:solidFill>
                  <a:srgbClr val="E7E6E6">
                    <a:lumMod val="25000"/>
                  </a:srgbClr>
                </a:solidFill>
              </a:rPr>
              <a:t>TRX4</a:t>
            </a:r>
          </a:p>
        </p:txBody>
      </p:sp>
      <p:cxnSp>
        <p:nvCxnSpPr>
          <p:cNvPr id="109" name="Straight Connector 108"/>
          <p:cNvCxnSpPr>
            <a:stCxn id="71" idx="2"/>
          </p:cNvCxnSpPr>
          <p:nvPr/>
        </p:nvCxnSpPr>
        <p:spPr>
          <a:xfrm>
            <a:off x="3003236" y="5164429"/>
            <a:ext cx="0" cy="484632"/>
          </a:xfrm>
          <a:prstGeom prst="line">
            <a:avLst/>
          </a:prstGeom>
          <a:noFill/>
          <a:ln w="6350" cap="flat" cmpd="sng" algn="ctr">
            <a:solidFill>
              <a:srgbClr val="5B9BD5"/>
            </a:solidFill>
            <a:prstDash val="solid"/>
            <a:miter lim="800000"/>
          </a:ln>
          <a:effectLst/>
        </p:spPr>
      </p:cxnSp>
      <p:cxnSp>
        <p:nvCxnSpPr>
          <p:cNvPr id="110" name="Straight Connector 109"/>
          <p:cNvCxnSpPr>
            <a:stCxn id="97" idx="2"/>
          </p:cNvCxnSpPr>
          <p:nvPr/>
        </p:nvCxnSpPr>
        <p:spPr>
          <a:xfrm flipH="1">
            <a:off x="9100538" y="5164429"/>
            <a:ext cx="1" cy="485320"/>
          </a:xfrm>
          <a:prstGeom prst="line">
            <a:avLst/>
          </a:prstGeom>
          <a:noFill/>
          <a:ln w="6350" cap="flat" cmpd="sng" algn="ctr">
            <a:solidFill>
              <a:srgbClr val="5B9BD5"/>
            </a:solidFill>
            <a:prstDash val="solid"/>
            <a:miter lim="800000"/>
          </a:ln>
          <a:effectLst/>
        </p:spPr>
      </p:cxnSp>
      <p:cxnSp>
        <p:nvCxnSpPr>
          <p:cNvPr id="111" name="Straight Connector 110"/>
          <p:cNvCxnSpPr/>
          <p:nvPr/>
        </p:nvCxnSpPr>
        <p:spPr>
          <a:xfrm flipV="1">
            <a:off x="3003236" y="5649749"/>
            <a:ext cx="6097302" cy="0"/>
          </a:xfrm>
          <a:prstGeom prst="line">
            <a:avLst/>
          </a:prstGeom>
          <a:noFill/>
          <a:ln w="6350" cap="flat" cmpd="sng" algn="ctr">
            <a:solidFill>
              <a:srgbClr val="5B9BD5"/>
            </a:solidFill>
            <a:prstDash val="solid"/>
            <a:miter lim="800000"/>
          </a:ln>
          <a:effectLst/>
        </p:spPr>
      </p:cxnSp>
      <p:cxnSp>
        <p:nvCxnSpPr>
          <p:cNvPr id="112" name="Straight Arrow Connector 111"/>
          <p:cNvCxnSpPr>
            <a:endCxn id="116" idx="0"/>
          </p:cNvCxnSpPr>
          <p:nvPr/>
        </p:nvCxnSpPr>
        <p:spPr>
          <a:xfrm>
            <a:off x="6016580" y="5670541"/>
            <a:ext cx="0" cy="380702"/>
          </a:xfrm>
          <a:prstGeom prst="straightConnector1">
            <a:avLst/>
          </a:prstGeom>
          <a:noFill/>
          <a:ln w="6350" cap="flat" cmpd="sng" algn="ctr">
            <a:solidFill>
              <a:srgbClr val="5B9BD5"/>
            </a:solidFill>
            <a:prstDash val="solid"/>
            <a:miter lim="800000"/>
            <a:tailEnd type="triangle"/>
          </a:ln>
          <a:effectLst/>
        </p:spPr>
      </p:cxnSp>
      <p:pic>
        <p:nvPicPr>
          <p:cNvPr id="113" name="Picture 10" descr="https://d30y9cdsu7xlg0.cloudfront.net/png/7137-200.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742319" y="5035551"/>
            <a:ext cx="634334" cy="439150"/>
          </a:xfrm>
          <a:prstGeom prst="rect">
            <a:avLst/>
          </a:prstGeom>
          <a:noFill/>
          <a:extLst>
            <a:ext uri="{909E8E84-426E-40dd-AFC4-6F175D3DCCD1}">
              <a14:hiddenFill xmlns="" xmlns:a14="http://schemas.microsoft.com/office/drawing/2010/main">
                <a:solidFill>
                  <a:srgbClr val="FFFFFF"/>
                </a:solidFill>
              </a14:hiddenFill>
            </a:ext>
          </a:extLst>
        </p:spPr>
      </p:pic>
      <p:sp>
        <p:nvSpPr>
          <p:cNvPr id="115" name="TextBox 114"/>
          <p:cNvSpPr txBox="1"/>
          <p:nvPr/>
        </p:nvSpPr>
        <p:spPr>
          <a:xfrm>
            <a:off x="4933118" y="5326851"/>
            <a:ext cx="2114093" cy="253916"/>
          </a:xfrm>
          <a:prstGeom prst="rect">
            <a:avLst/>
          </a:prstGeom>
          <a:noFill/>
        </p:spPr>
        <p:txBody>
          <a:bodyPr wrap="square" rtlCol="0">
            <a:spAutoFit/>
          </a:bodyPr>
          <a:lstStyle/>
          <a:p>
            <a:pPr algn="ctr"/>
            <a:r>
              <a:rPr lang="en-US" sz="1050" b="1" dirty="0">
                <a:solidFill>
                  <a:srgbClr val="E7E6E6">
                    <a:lumMod val="25000"/>
                  </a:srgbClr>
                </a:solidFill>
              </a:rPr>
              <a:t>Recommendation Engine</a:t>
            </a:r>
          </a:p>
        </p:txBody>
      </p:sp>
      <p:sp>
        <p:nvSpPr>
          <p:cNvPr id="116" name="Rectangle 115"/>
          <p:cNvSpPr/>
          <p:nvPr/>
        </p:nvSpPr>
        <p:spPr>
          <a:xfrm>
            <a:off x="4076661" y="6051243"/>
            <a:ext cx="3879838" cy="461665"/>
          </a:xfrm>
          <a:prstGeom prst="rect">
            <a:avLst/>
          </a:prstGeom>
          <a:solidFill>
            <a:srgbClr val="2F758F">
              <a:alpha val="50000"/>
            </a:srgbClr>
          </a:solidFill>
        </p:spPr>
        <p:txBody>
          <a:bodyPr wrap="square" rtlCol="0">
            <a:spAutoFit/>
          </a:bodyPr>
          <a:lstStyle/>
          <a:p>
            <a:pPr algn="ctr"/>
            <a:r>
              <a:rPr lang="en-US" sz="1200" b="1" dirty="0">
                <a:solidFill>
                  <a:prstClr val="black">
                    <a:lumMod val="75000"/>
                    <a:lumOff val="25000"/>
                  </a:prstClr>
                </a:solidFill>
                <a:latin typeface="Segoe UI" panose="020B0502040204020203" pitchFamily="34" charset="0"/>
                <a:ea typeface="Segoe UI" panose="020B0502040204020203" pitchFamily="34" charset="0"/>
                <a:cs typeface="Segoe UI" panose="020B0502040204020203" pitchFamily="34" charset="0"/>
              </a:rPr>
              <a:t>Combine the recommendations from the 2 algorithms to generate the final recommendation</a:t>
            </a:r>
          </a:p>
        </p:txBody>
      </p:sp>
      <p:sp>
        <p:nvSpPr>
          <p:cNvPr id="117" name="TextBox 116"/>
          <p:cNvSpPr txBox="1"/>
          <p:nvPr/>
        </p:nvSpPr>
        <p:spPr>
          <a:xfrm>
            <a:off x="8169931" y="6031218"/>
            <a:ext cx="3325779" cy="461665"/>
          </a:xfrm>
          <a:prstGeom prst="rect">
            <a:avLst/>
          </a:prstGeom>
          <a:noFill/>
        </p:spPr>
        <p:txBody>
          <a:bodyPr wrap="square" rtlCol="0">
            <a:spAutoFit/>
          </a:bodyPr>
          <a:lstStyle/>
          <a:p>
            <a:r>
              <a:rPr lang="en-US" sz="1200" dirty="0">
                <a:solidFill>
                  <a:srgbClr val="000000">
                    <a:lumMod val="50000"/>
                    <a:lumOff val="50000"/>
                  </a:srgbClr>
                </a:solidFill>
                <a:cs typeface="Segoe UI Light" panose="020B0502040204020203" pitchFamily="34" charset="0"/>
              </a:rPr>
              <a:t>For a Customer who purchases Milk &amp; Eggs, the product with highest affinity is Bread</a:t>
            </a:r>
            <a:endParaRPr lang="en-US" sz="1200" b="1" dirty="0">
              <a:solidFill>
                <a:srgbClr val="000000">
                  <a:lumMod val="50000"/>
                  <a:lumOff val="50000"/>
                </a:srgbClr>
              </a:solidFill>
              <a:cs typeface="Segoe UI Light" panose="020B0502040204020203" pitchFamily="34" charset="0"/>
            </a:endParaRPr>
          </a:p>
        </p:txBody>
      </p:sp>
    </p:spTree>
    <p:extLst>
      <p:ext uri="{BB962C8B-B14F-4D97-AF65-F5344CB8AC3E}">
        <p14:creationId xmlns:p14="http://schemas.microsoft.com/office/powerpoint/2010/main" val="9137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991" y="1"/>
            <a:ext cx="12231975" cy="1070152"/>
          </a:xfrm>
          <a:prstGeom prst="rect">
            <a:avLst/>
          </a:prstGeom>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3577" y="9747"/>
            <a:ext cx="1390875" cy="1031417"/>
          </a:xfrm>
          <a:prstGeom prst="rect">
            <a:avLst/>
          </a:prstGeom>
        </p:spPr>
      </p:pic>
      <p:sp>
        <p:nvSpPr>
          <p:cNvPr id="36" name="TextBox 35"/>
          <p:cNvSpPr txBox="1"/>
          <p:nvPr/>
        </p:nvSpPr>
        <p:spPr>
          <a:xfrm>
            <a:off x="385880" y="367376"/>
            <a:ext cx="5895268" cy="332399"/>
          </a:xfrm>
          <a:prstGeom prst="rect">
            <a:avLst/>
          </a:prstGeom>
        </p:spPr>
        <p:txBody>
          <a:bodyPr vert="horz" wrap="none" lIns="0" tIns="0" rIns="0" bIns="0" rtlCol="0" anchor="ctr">
            <a:spAutoFit/>
          </a:bodyPr>
          <a:lstStyle>
            <a:defPPr>
              <a:defRPr lang="en-US"/>
            </a:defPPr>
            <a:lvl1pPr>
              <a:spcBef>
                <a:spcPct val="0"/>
              </a:spcBef>
              <a:buNone/>
              <a:defRPr sz="2400" b="1" spc="300">
                <a:solidFill>
                  <a:schemeClr val="bg1"/>
                </a:solidFill>
                <a:latin typeface="Segoe UI" panose="020B0502040204020203" pitchFamily="34" charset="0"/>
                <a:cs typeface="Segoe UI" panose="020B0502040204020203" pitchFamily="34" charset="0"/>
                <a:rtl val="0"/>
              </a:defRPr>
            </a:lvl1pPr>
          </a:lstStyle>
          <a:p>
            <a:pPr>
              <a:lnSpc>
                <a:spcPct val="90000"/>
              </a:lnSpc>
              <a:defRPr/>
            </a:pPr>
            <a:r>
              <a:rPr lang="en-US" spc="0" dirty="0">
                <a:solidFill>
                  <a:srgbClr val="FFFFFF"/>
                </a:solidFill>
                <a:ea typeface="Segoe UI" panose="020B0502040204020203" pitchFamily="34" charset="0"/>
              </a:rPr>
              <a:t>Sysco: Product Recommendation Engine </a:t>
            </a:r>
          </a:p>
        </p:txBody>
      </p:sp>
      <p:sp>
        <p:nvSpPr>
          <p:cNvPr id="37" name="Slide Number Placeholder 1"/>
          <p:cNvSpPr>
            <a:spLocks noGrp="1"/>
          </p:cNvSpPr>
          <p:nvPr>
            <p:ph type="sldNum" sz="quarter" idx="4294967295"/>
          </p:nvPr>
        </p:nvSpPr>
        <p:spPr>
          <a:xfrm>
            <a:off x="11615936" y="6492883"/>
            <a:ext cx="576064" cy="365125"/>
          </a:xfrm>
          <a:prstGeom prst="rect">
            <a:avLst/>
          </a:prstGeom>
        </p:spPr>
        <p:txBody>
          <a:bodyPr/>
          <a:lstStyle/>
          <a:p>
            <a:pPr algn="ctr">
              <a:defRPr/>
            </a:pPr>
            <a:fld id="{1EB4D6C6-E9DC-4C53-84A2-C6618C29E345}" type="slidenum">
              <a:rPr lang="en-IN" smtClean="0">
                <a:solidFill>
                  <a:srgbClr val="000000">
                    <a:tint val="75000"/>
                  </a:srgbClr>
                </a:solidFill>
                <a:latin typeface="Segoe UI" panose="020B0502040204020203" pitchFamily="34" charset="0"/>
                <a:ea typeface="Segoe UI" panose="020B0502040204020203" pitchFamily="34" charset="0"/>
                <a:cs typeface="Segoe UI" panose="020B0502040204020203" pitchFamily="34" charset="0"/>
              </a:rPr>
              <a:pPr algn="ctr">
                <a:defRPr/>
              </a:pPr>
              <a:t>61</a:t>
            </a:fld>
            <a:endParaRPr lang="en-IN" dirty="0">
              <a:solidFill>
                <a:srgbClr val="000000">
                  <a:tint val="7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5" name="Notched Right Arrow 50"/>
          <p:cNvSpPr/>
          <p:nvPr/>
        </p:nvSpPr>
        <p:spPr bwMode="auto">
          <a:xfrm>
            <a:off x="535181" y="1144392"/>
            <a:ext cx="1371600" cy="274320"/>
          </a:xfrm>
          <a:prstGeom prst="notchedRightArrow">
            <a:avLst>
              <a:gd name="adj1" fmla="val 99020"/>
              <a:gd name="adj2" fmla="val 1650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BOTTLENECKS</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6" name="Flowchart: Merge 45"/>
          <p:cNvSpPr/>
          <p:nvPr/>
        </p:nvSpPr>
        <p:spPr bwMode="auto">
          <a:xfrm flipV="1">
            <a:off x="3902637" y="1473554"/>
            <a:ext cx="137160" cy="137160"/>
          </a:xfrm>
          <a:prstGeom prst="flowChartMerge">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7" name="Notched Right Arrow 82"/>
          <p:cNvSpPr/>
          <p:nvPr/>
        </p:nvSpPr>
        <p:spPr bwMode="auto">
          <a:xfrm>
            <a:off x="3263233" y="1144392"/>
            <a:ext cx="1371600" cy="274320"/>
          </a:xfrm>
          <a:prstGeom prst="notchedRightArrow">
            <a:avLst>
              <a:gd name="adj1" fmla="val 100000"/>
              <a:gd name="adj2" fmla="val 25185"/>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IN" sz="1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IMPACT</a:t>
            </a:r>
            <a:endParaRPr kumimoji="0" lang="en-US" sz="1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0" name="Notched Right Arrow 82"/>
          <p:cNvSpPr/>
          <p:nvPr/>
        </p:nvSpPr>
        <p:spPr bwMode="auto">
          <a:xfrm>
            <a:off x="1906781" y="1144392"/>
            <a:ext cx="1371600" cy="274320"/>
          </a:xfrm>
          <a:prstGeom prst="notchedRightArrow">
            <a:avLst>
              <a:gd name="adj1" fmla="val 100000"/>
              <a:gd name="adj2" fmla="val 1997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SOLUTION</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1" name="Rectangle 50"/>
          <p:cNvSpPr/>
          <p:nvPr/>
        </p:nvSpPr>
        <p:spPr>
          <a:xfrm>
            <a:off x="520033" y="1704132"/>
            <a:ext cx="11160000" cy="338400"/>
          </a:xfrm>
          <a:prstGeom prst="rect">
            <a:avLst/>
          </a:prstGeom>
          <a:solidFill>
            <a:srgbClr val="394555"/>
          </a:solidFill>
          <a:ln w="12700" cap="flat" cmpd="sng" algn="ctr">
            <a:noFill/>
            <a:prstDash val="solid"/>
            <a:miter lim="800000"/>
          </a:ln>
          <a:effectLst/>
        </p:spPr>
        <p:txBody>
          <a:bodyPr rtlCol="0" anchor="ctr"/>
          <a:lstStyle/>
          <a:p>
            <a:pPr algn="ctr"/>
            <a:r>
              <a:rPr lang="en-US" kern="0" dirty="0">
                <a:solidFill>
                  <a:srgbClr val="FFFFFF"/>
                </a:solidFill>
                <a:latin typeface="Segoe UI" panose="020B0502040204020203" pitchFamily="34" charset="0"/>
                <a:ea typeface="Segoe UI" panose="020B0502040204020203" pitchFamily="34" charset="0"/>
                <a:cs typeface="Segoe UI" panose="020B0502040204020203" pitchFamily="34" charset="0"/>
              </a:rPr>
              <a:t>Impact</a:t>
            </a:r>
          </a:p>
        </p:txBody>
      </p:sp>
      <p:grpSp>
        <p:nvGrpSpPr>
          <p:cNvPr id="13" name="Group 12">
            <a:extLst>
              <a:ext uri="{FF2B5EF4-FFF2-40B4-BE49-F238E27FC236}">
                <a16:creationId xmlns:a16="http://schemas.microsoft.com/office/drawing/2014/main" id="{19164189-622C-4581-B236-7B020BC9879C}"/>
              </a:ext>
            </a:extLst>
          </p:cNvPr>
          <p:cNvGrpSpPr/>
          <p:nvPr/>
        </p:nvGrpSpPr>
        <p:grpSpPr>
          <a:xfrm>
            <a:off x="560740" y="4819295"/>
            <a:ext cx="3479057" cy="1262615"/>
            <a:chOff x="8679716" y="1445977"/>
            <a:chExt cx="3479057" cy="1262615"/>
          </a:xfrm>
        </p:grpSpPr>
        <p:sp>
          <p:nvSpPr>
            <p:cNvPr id="14" name="Rectangle 13">
              <a:extLst>
                <a:ext uri="{FF2B5EF4-FFF2-40B4-BE49-F238E27FC236}">
                  <a16:creationId xmlns:a16="http://schemas.microsoft.com/office/drawing/2014/main" id="{1B426A7F-CC02-4E54-9D88-4324B464FD25}"/>
                </a:ext>
              </a:extLst>
            </p:cNvPr>
            <p:cNvSpPr/>
            <p:nvPr/>
          </p:nvSpPr>
          <p:spPr>
            <a:xfrm>
              <a:off x="8679716" y="1445977"/>
              <a:ext cx="3479057" cy="400110"/>
            </a:xfrm>
            <a:prstGeom prst="rect">
              <a:avLst/>
            </a:prstGeom>
            <a:noFill/>
            <a:ln>
              <a:noFill/>
            </a:ln>
            <a:effectLst/>
            <a:scene3d>
              <a:camera prst="orthographicFront">
                <a:rot lat="0" lon="0" rev="0"/>
              </a:camera>
              <a:lightRig rig="balanced" dir="t">
                <a:rot lat="0" lon="0" rev="8700000"/>
              </a:lightRig>
            </a:scene3d>
            <a:sp3d>
              <a:bevelT w="190500" h="38100"/>
            </a:sp3d>
          </p:spPr>
          <p:txBody>
            <a:bodyPr wrap="square" lIns="91440" tIns="45720" rIns="91440" bIns="45720">
              <a:spAutoFit/>
            </a:bodyPr>
            <a:lstStyle/>
            <a:p>
              <a:r>
                <a:rPr lang="en-US" sz="2000" b="1" dirty="0">
                  <a:solidFill>
                    <a:srgbClr val="00B050"/>
                  </a:solidFill>
                  <a:latin typeface="Segoe UI" panose="020B0502040204020203" pitchFamily="34" charset="0"/>
                  <a:ea typeface="Segoe UI" panose="020B0502040204020203" pitchFamily="34" charset="0"/>
                  <a:cs typeface="Segoe UI" panose="020B0502040204020203" pitchFamily="34" charset="0"/>
                </a:rPr>
                <a:t>Increased Sales</a:t>
              </a:r>
            </a:p>
          </p:txBody>
        </p:sp>
        <p:sp>
          <p:nvSpPr>
            <p:cNvPr id="15" name="TextBox 14">
              <a:extLst>
                <a:ext uri="{FF2B5EF4-FFF2-40B4-BE49-F238E27FC236}">
                  <a16:creationId xmlns:a16="http://schemas.microsoft.com/office/drawing/2014/main" id="{5F9238FF-FC7D-4D4F-8BE7-2988F8F11A55}"/>
                </a:ext>
              </a:extLst>
            </p:cNvPr>
            <p:cNvSpPr txBox="1"/>
            <p:nvPr/>
          </p:nvSpPr>
          <p:spPr>
            <a:xfrm>
              <a:off x="8679719" y="1877595"/>
              <a:ext cx="2702490" cy="830997"/>
            </a:xfrm>
            <a:prstGeom prst="rect">
              <a:avLst/>
            </a:prstGeom>
            <a:noFill/>
          </p:spPr>
          <p:txBody>
            <a:bodyPr wrap="square" rtlCol="0" anchor="ctr">
              <a:spAutoFit/>
            </a:bodyPr>
            <a:lstStyle/>
            <a:p>
              <a:r>
                <a:rPr lang="en-IN" sz="1600" dirty="0">
                  <a:solidFill>
                    <a:srgbClr val="00B050"/>
                  </a:solidFill>
                  <a:latin typeface="Segoe UI" panose="020B0502040204020203" pitchFamily="34" charset="0"/>
                  <a:ea typeface="Segoe UI" panose="020B0502040204020203" pitchFamily="34" charset="0"/>
                  <a:cs typeface="Segoe UI" panose="020B0502040204020203" pitchFamily="34" charset="0"/>
                </a:rPr>
                <a:t>20% increase in value of new orders from existing customers</a:t>
              </a:r>
            </a:p>
          </p:txBody>
        </p:sp>
      </p:grpSp>
      <p:pic>
        <p:nvPicPr>
          <p:cNvPr id="19" name="Picture 18">
            <a:extLst>
              <a:ext uri="{FF2B5EF4-FFF2-40B4-BE49-F238E27FC236}">
                <a16:creationId xmlns:a16="http://schemas.microsoft.com/office/drawing/2014/main" id="{79DDF969-2765-4F4F-8835-31E951D63E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4427" y="5131920"/>
            <a:ext cx="944880" cy="965421"/>
          </a:xfrm>
          <a:prstGeom prst="rect">
            <a:avLst/>
          </a:prstGeom>
        </p:spPr>
      </p:pic>
      <p:grpSp>
        <p:nvGrpSpPr>
          <p:cNvPr id="21" name="Group 20">
            <a:extLst>
              <a:ext uri="{FF2B5EF4-FFF2-40B4-BE49-F238E27FC236}">
                <a16:creationId xmlns:a16="http://schemas.microsoft.com/office/drawing/2014/main" id="{E379BE2E-6E29-4BDB-80F3-3EA3AB6FF8B9}"/>
              </a:ext>
            </a:extLst>
          </p:cNvPr>
          <p:cNvGrpSpPr/>
          <p:nvPr/>
        </p:nvGrpSpPr>
        <p:grpSpPr>
          <a:xfrm>
            <a:off x="6145905" y="4814825"/>
            <a:ext cx="4048838" cy="1322554"/>
            <a:chOff x="6145905" y="4814825"/>
            <a:chExt cx="4048838" cy="1322554"/>
          </a:xfrm>
        </p:grpSpPr>
        <p:sp>
          <p:nvSpPr>
            <p:cNvPr id="22" name="Rectangle 21">
              <a:extLst>
                <a:ext uri="{FF2B5EF4-FFF2-40B4-BE49-F238E27FC236}">
                  <a16:creationId xmlns:a16="http://schemas.microsoft.com/office/drawing/2014/main" id="{77889425-6A93-43B2-9A23-A6F04CB110AB}"/>
                </a:ext>
              </a:extLst>
            </p:cNvPr>
            <p:cNvSpPr/>
            <p:nvPr/>
          </p:nvSpPr>
          <p:spPr>
            <a:xfrm>
              <a:off x="7025419" y="4814825"/>
              <a:ext cx="3164912" cy="553998"/>
            </a:xfrm>
            <a:prstGeom prst="rect">
              <a:avLst/>
            </a:prstGeom>
          </p:spPr>
          <p:txBody>
            <a:bodyPr wrap="square">
              <a:spAutoFit/>
            </a:bodyPr>
            <a:lstStyle/>
            <a:p>
              <a:pPr algn="r">
                <a:spcAft>
                  <a:spcPts val="600"/>
                </a:spcAft>
              </a:pPr>
              <a:r>
                <a:rPr lang="en-US" sz="2000" b="1" dirty="0">
                  <a:solidFill>
                    <a:srgbClr val="708191"/>
                  </a:solidFill>
                  <a:latin typeface="Segoe UI" panose="020B0502040204020203" pitchFamily="34" charset="0"/>
                  <a:ea typeface="Segoe UI" panose="020B0502040204020203" pitchFamily="34" charset="0"/>
                  <a:cs typeface="Segoe UI" panose="020B0502040204020203" pitchFamily="34" charset="0"/>
                </a:rPr>
                <a:t>Customer Satisfaction</a:t>
              </a:r>
            </a:p>
            <a:p>
              <a:pPr>
                <a:spcAft>
                  <a:spcPts val="600"/>
                </a:spcAft>
              </a:pPr>
              <a:endParaRPr lang="en-US" sz="500" dirty="0">
                <a:solidFill>
                  <a:srgbClr val="708191"/>
                </a:solidFill>
                <a:latin typeface="Segoe UI" panose="020B0502040204020203" pitchFamily="34" charset="0"/>
                <a:ea typeface="Segoe UI" panose="020B0502040204020203" pitchFamily="34" charset="0"/>
                <a:cs typeface="Segoe UI" panose="020B0502040204020203" pitchFamily="34" charset="0"/>
              </a:endParaRPr>
            </a:p>
          </p:txBody>
        </p:sp>
        <p:pic>
          <p:nvPicPr>
            <p:cNvPr id="23" name="Picture 22">
              <a:extLst>
                <a:ext uri="{FF2B5EF4-FFF2-40B4-BE49-F238E27FC236}">
                  <a16:creationId xmlns:a16="http://schemas.microsoft.com/office/drawing/2014/main" id="{87326704-FD0A-46F0-86CB-2446193E0306}"/>
                </a:ext>
              </a:extLst>
            </p:cNvPr>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258872" y="5201508"/>
              <a:ext cx="935871" cy="935871"/>
            </a:xfrm>
            <a:prstGeom prst="rect">
              <a:avLst/>
            </a:prstGeom>
          </p:spPr>
        </p:pic>
        <p:sp>
          <p:nvSpPr>
            <p:cNvPr id="24" name="Rectangle 23">
              <a:extLst>
                <a:ext uri="{FF2B5EF4-FFF2-40B4-BE49-F238E27FC236}">
                  <a16:creationId xmlns:a16="http://schemas.microsoft.com/office/drawing/2014/main" id="{88BEA1E3-AFAC-4035-850B-301C89A8F3AC}"/>
                </a:ext>
              </a:extLst>
            </p:cNvPr>
            <p:cNvSpPr/>
            <p:nvPr/>
          </p:nvSpPr>
          <p:spPr>
            <a:xfrm>
              <a:off x="6145905" y="5247701"/>
              <a:ext cx="3164912" cy="584775"/>
            </a:xfrm>
            <a:prstGeom prst="rect">
              <a:avLst/>
            </a:prstGeom>
          </p:spPr>
          <p:txBody>
            <a:bodyPr wrap="square">
              <a:spAutoFit/>
            </a:bodyPr>
            <a:lstStyle/>
            <a:p>
              <a:pPr algn="r">
                <a:spcAft>
                  <a:spcPts val="600"/>
                </a:spcAft>
              </a:pPr>
              <a:r>
                <a:rPr lang="en-IN" sz="1600" dirty="0">
                  <a:solidFill>
                    <a:srgbClr val="708191"/>
                  </a:solidFill>
                  <a:latin typeface="Segoe UI" panose="020B0502040204020203" pitchFamily="34" charset="0"/>
                  <a:ea typeface="Segoe UI" panose="020B0502040204020203" pitchFamily="34" charset="0"/>
                  <a:cs typeface="Segoe UI" panose="020B0502040204020203" pitchFamily="34" charset="0"/>
                </a:rPr>
                <a:t>Higher customer satisfaction due to precise recommendations</a:t>
              </a:r>
            </a:p>
          </p:txBody>
        </p:sp>
      </p:grpSp>
      <p:grpSp>
        <p:nvGrpSpPr>
          <p:cNvPr id="25" name="Group 24">
            <a:extLst>
              <a:ext uri="{FF2B5EF4-FFF2-40B4-BE49-F238E27FC236}">
                <a16:creationId xmlns:a16="http://schemas.microsoft.com/office/drawing/2014/main" id="{662E2918-55D4-467A-93B2-F9DD96676FB4}"/>
              </a:ext>
            </a:extLst>
          </p:cNvPr>
          <p:cNvGrpSpPr/>
          <p:nvPr/>
        </p:nvGrpSpPr>
        <p:grpSpPr>
          <a:xfrm>
            <a:off x="1010125" y="2336598"/>
            <a:ext cx="3850712" cy="1320811"/>
            <a:chOff x="1010125" y="4922646"/>
            <a:chExt cx="3850712" cy="1320811"/>
          </a:xfrm>
        </p:grpSpPr>
        <p:sp>
          <p:nvSpPr>
            <p:cNvPr id="26" name="Rectangle 25">
              <a:extLst>
                <a:ext uri="{FF2B5EF4-FFF2-40B4-BE49-F238E27FC236}">
                  <a16:creationId xmlns:a16="http://schemas.microsoft.com/office/drawing/2014/main" id="{BD5D6993-77D9-4C05-A580-EC63714DD3BE}"/>
                </a:ext>
              </a:extLst>
            </p:cNvPr>
            <p:cNvSpPr/>
            <p:nvPr/>
          </p:nvSpPr>
          <p:spPr>
            <a:xfrm>
              <a:off x="1010125" y="4922646"/>
              <a:ext cx="3624708" cy="400110"/>
            </a:xfrm>
            <a:prstGeom prst="rect">
              <a:avLst/>
            </a:prstGeom>
          </p:spPr>
          <p:txBody>
            <a:bodyPr wrap="square">
              <a:spAutoFit/>
            </a:bodyPr>
            <a:lstStyle/>
            <a:p>
              <a:pPr>
                <a:spcAft>
                  <a:spcPts val="600"/>
                </a:spcAft>
              </a:pPr>
              <a:r>
                <a:rPr lang="en-US" sz="2000" b="1" dirty="0">
                  <a:solidFill>
                    <a:srgbClr val="7030A0"/>
                  </a:solidFill>
                  <a:latin typeface="Segoe UI" panose="020B0502040204020203" pitchFamily="34" charset="0"/>
                  <a:ea typeface="Segoe UI" panose="020B0502040204020203" pitchFamily="34" charset="0"/>
                  <a:cs typeface="Segoe UI" panose="020B0502040204020203" pitchFamily="34" charset="0"/>
                </a:rPr>
                <a:t>Real time recommendations</a:t>
              </a:r>
              <a:endParaRPr lang="en-US" sz="1600" dirty="0">
                <a:solidFill>
                  <a:srgbClr val="7030A0"/>
                </a:solidFill>
                <a:latin typeface="Segoe UI" panose="020B0502040204020203" pitchFamily="34" charset="0"/>
                <a:ea typeface="Segoe UI" panose="020B0502040204020203" pitchFamily="34" charset="0"/>
                <a:cs typeface="Segoe UI" panose="020B0502040204020203" pitchFamily="34" charset="0"/>
              </a:endParaRPr>
            </a:p>
          </p:txBody>
        </p:sp>
        <p:pic>
          <p:nvPicPr>
            <p:cNvPr id="27" name="Picture 26">
              <a:extLst>
                <a:ext uri="{FF2B5EF4-FFF2-40B4-BE49-F238E27FC236}">
                  <a16:creationId xmlns:a16="http://schemas.microsoft.com/office/drawing/2014/main" id="{72D12498-8A61-4E74-88A4-4CA99F33207E}"/>
                </a:ext>
              </a:extLst>
            </p:cNvPr>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85145" y="5475674"/>
              <a:ext cx="595632" cy="595632"/>
            </a:xfrm>
            <a:prstGeom prst="rect">
              <a:avLst/>
            </a:prstGeom>
          </p:spPr>
        </p:pic>
        <p:sp>
          <p:nvSpPr>
            <p:cNvPr id="28" name="Rectangle 27">
              <a:extLst>
                <a:ext uri="{FF2B5EF4-FFF2-40B4-BE49-F238E27FC236}">
                  <a16:creationId xmlns:a16="http://schemas.microsoft.com/office/drawing/2014/main" id="{59F7758C-9A70-48C6-B181-78149354526D}"/>
                </a:ext>
              </a:extLst>
            </p:cNvPr>
            <p:cNvSpPr/>
            <p:nvPr/>
          </p:nvSpPr>
          <p:spPr>
            <a:xfrm>
              <a:off x="1695925" y="5412460"/>
              <a:ext cx="3164912" cy="830997"/>
            </a:xfrm>
            <a:prstGeom prst="rect">
              <a:avLst/>
            </a:prstGeom>
          </p:spPr>
          <p:txBody>
            <a:bodyPr wrap="square">
              <a:spAutoFit/>
            </a:bodyPr>
            <a:lstStyle/>
            <a:p>
              <a:pPr>
                <a:spcAft>
                  <a:spcPts val="600"/>
                </a:spcAft>
              </a:pPr>
              <a:r>
                <a:rPr lang="en-IN" sz="1600" dirty="0">
                  <a:solidFill>
                    <a:srgbClr val="7030A0"/>
                  </a:solidFill>
                  <a:latin typeface="Segoe UI" panose="020B0502040204020203" pitchFamily="34" charset="0"/>
                  <a:ea typeface="Segoe UI" panose="020B0502040204020203" pitchFamily="34" charset="0"/>
                  <a:cs typeface="Segoe UI" panose="020B0502040204020203" pitchFamily="34" charset="0"/>
                </a:rPr>
                <a:t>Real time recommendation to assist the Marketing Associates to make better decisions</a:t>
              </a:r>
            </a:p>
          </p:txBody>
        </p:sp>
      </p:grpSp>
      <p:grpSp>
        <p:nvGrpSpPr>
          <p:cNvPr id="4" name="Group 3">
            <a:extLst>
              <a:ext uri="{FF2B5EF4-FFF2-40B4-BE49-F238E27FC236}">
                <a16:creationId xmlns:a16="http://schemas.microsoft.com/office/drawing/2014/main" id="{5F410150-84C4-477F-B8B6-E1EB92B4333F}"/>
              </a:ext>
            </a:extLst>
          </p:cNvPr>
          <p:cNvGrpSpPr/>
          <p:nvPr/>
        </p:nvGrpSpPr>
        <p:grpSpPr>
          <a:xfrm>
            <a:off x="6571805" y="2550690"/>
            <a:ext cx="3913327" cy="1345443"/>
            <a:chOff x="6571805" y="2550690"/>
            <a:chExt cx="3913327" cy="1345443"/>
          </a:xfrm>
        </p:grpSpPr>
        <p:grpSp>
          <p:nvGrpSpPr>
            <p:cNvPr id="16" name="Group 45">
              <a:extLst>
                <a:ext uri="{FF2B5EF4-FFF2-40B4-BE49-F238E27FC236}">
                  <a16:creationId xmlns:a16="http://schemas.microsoft.com/office/drawing/2014/main" id="{2C20D6A8-A5F3-497E-9219-9743E8405BA0}"/>
                </a:ext>
              </a:extLst>
            </p:cNvPr>
            <p:cNvGrpSpPr>
              <a:grpSpLocks noChangeAspect="1"/>
            </p:cNvGrpSpPr>
            <p:nvPr/>
          </p:nvGrpSpPr>
          <p:grpSpPr>
            <a:xfrm>
              <a:off x="7320214" y="2550690"/>
              <a:ext cx="3164918" cy="1345443"/>
              <a:chOff x="-25878" y="-6605"/>
              <a:chExt cx="2754270" cy="1185992"/>
            </a:xfrm>
          </p:grpSpPr>
          <p:sp>
            <p:nvSpPr>
              <p:cNvPr id="17" name="Rectangle 16">
                <a:extLst>
                  <a:ext uri="{FF2B5EF4-FFF2-40B4-BE49-F238E27FC236}">
                    <a16:creationId xmlns:a16="http://schemas.microsoft.com/office/drawing/2014/main" id="{206AE3D5-B407-453A-8E24-5DBAA05654A3}"/>
                  </a:ext>
                </a:extLst>
              </p:cNvPr>
              <p:cNvSpPr/>
              <p:nvPr/>
            </p:nvSpPr>
            <p:spPr>
              <a:xfrm>
                <a:off x="602870" y="-6605"/>
                <a:ext cx="2104461" cy="352692"/>
              </a:xfrm>
              <a:prstGeom prst="rect">
                <a:avLst/>
              </a:prstGeom>
              <a:noFill/>
              <a:ln>
                <a:noFill/>
              </a:ln>
              <a:effectLst/>
              <a:scene3d>
                <a:camera prst="orthographicFront">
                  <a:rot lat="0" lon="0" rev="0"/>
                </a:camera>
                <a:lightRig rig="balanced" dir="t">
                  <a:rot lat="0" lon="0" rev="8700000"/>
                </a:lightRig>
              </a:scene3d>
              <a:sp3d>
                <a:bevelT w="190500" h="38100"/>
              </a:sp3d>
            </p:spPr>
            <p:txBody>
              <a:bodyPr wrap="none" lIns="91440" tIns="45720" rIns="91440" bIns="45720">
                <a:spAutoFit/>
              </a:bodyPr>
              <a:lstStyle/>
              <a:p>
                <a:pPr algn="ctr"/>
                <a:r>
                  <a:rPr lang="en-US" sz="2000" b="1" dirty="0">
                    <a:solidFill>
                      <a:schemeClr val="accent5">
                        <a:lumMod val="75000"/>
                      </a:schemeClr>
                    </a:solidFill>
                    <a:latin typeface="Segoe UI" panose="020B0502040204020203" pitchFamily="34" charset="0"/>
                    <a:ea typeface="Segoe UI" panose="020B0502040204020203" pitchFamily="34" charset="0"/>
                    <a:cs typeface="Segoe UI" panose="020B0502040204020203" pitchFamily="34" charset="0"/>
                  </a:rPr>
                  <a:t>Easier Conversions</a:t>
                </a:r>
                <a:endParaRPr lang="en-US" sz="3200" b="1" dirty="0">
                  <a:solidFill>
                    <a:schemeClr val="accent5">
                      <a:lumMod val="7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516D6A90-1049-4354-B233-A0383EC7FAD7}"/>
                  </a:ext>
                </a:extLst>
              </p:cNvPr>
              <p:cNvSpPr txBox="1"/>
              <p:nvPr/>
            </p:nvSpPr>
            <p:spPr>
              <a:xfrm>
                <a:off x="-25878" y="446871"/>
                <a:ext cx="2754270" cy="732516"/>
              </a:xfrm>
              <a:prstGeom prst="rect">
                <a:avLst/>
              </a:prstGeom>
              <a:noFill/>
            </p:spPr>
            <p:txBody>
              <a:bodyPr wrap="square" rtlCol="0" anchor="ctr">
                <a:spAutoFit/>
              </a:bodyPr>
              <a:lstStyle/>
              <a:p>
                <a:pPr algn="r"/>
                <a:r>
                  <a:rPr lang="en-IN" sz="1600" dirty="0">
                    <a:solidFill>
                      <a:schemeClr val="accent5">
                        <a:lumMod val="75000"/>
                      </a:schemeClr>
                    </a:solidFill>
                    <a:latin typeface="Segoe UI" panose="020B0502040204020203" pitchFamily="34" charset="0"/>
                    <a:ea typeface="Segoe UI" panose="020B0502040204020203" pitchFamily="34" charset="0"/>
                    <a:cs typeface="Segoe UI" panose="020B0502040204020203" pitchFamily="34" charset="0"/>
                  </a:rPr>
                  <a:t>Sales Team has data based insights which make it easier to sell new products to customers</a:t>
                </a:r>
              </a:p>
            </p:txBody>
          </p:sp>
        </p:grpSp>
        <p:pic>
          <p:nvPicPr>
            <p:cNvPr id="3" name="Picture 2">
              <a:extLst>
                <a:ext uri="{FF2B5EF4-FFF2-40B4-BE49-F238E27FC236}">
                  <a16:creationId xmlns:a16="http://schemas.microsoft.com/office/drawing/2014/main" id="{A68C2884-DE24-48C6-9824-B73878DC092C}"/>
                </a:ext>
              </a:extLst>
            </p:cNvPr>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571805" y="2705114"/>
              <a:ext cx="1044809" cy="1044809"/>
            </a:xfrm>
            <a:prstGeom prst="rect">
              <a:avLst/>
            </a:prstGeom>
          </p:spPr>
        </p:pic>
      </p:grpSp>
    </p:spTree>
    <p:extLst>
      <p:ext uri="{BB962C8B-B14F-4D97-AF65-F5344CB8AC3E}">
        <p14:creationId xmlns:p14="http://schemas.microsoft.com/office/powerpoint/2010/main" val="43391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3DE5B18-CBD8-4B98-862D-67BB054FF93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5985"/>
          <a:stretch/>
        </p:blipFill>
        <p:spPr>
          <a:xfrm>
            <a:off x="865" y="487"/>
            <a:ext cx="12190271" cy="6849995"/>
          </a:xfrm>
          <a:prstGeom prst="rect">
            <a:avLst/>
          </a:prstGeom>
        </p:spPr>
      </p:pic>
      <p:sp>
        <p:nvSpPr>
          <p:cNvPr id="4" name="Slide Number Placeholder 3">
            <a:extLst>
              <a:ext uri="{FF2B5EF4-FFF2-40B4-BE49-F238E27FC236}">
                <a16:creationId xmlns:a16="http://schemas.microsoft.com/office/drawing/2014/main" id="{099D1821-1175-423E-930D-AA3425CCEE70}"/>
              </a:ext>
            </a:extLst>
          </p:cNvPr>
          <p:cNvSpPr>
            <a:spLocks noGrp="1"/>
          </p:cNvSpPr>
          <p:nvPr>
            <p:ph type="sldNum" sz="quarter" idx="4294967295"/>
          </p:nvPr>
        </p:nvSpPr>
        <p:spPr>
          <a:xfrm>
            <a:off x="9448800" y="6356350"/>
            <a:ext cx="2743200" cy="365125"/>
          </a:xfrm>
        </p:spPr>
        <p:txBody>
          <a:bodyPr/>
          <a:lstStyle/>
          <a:p>
            <a:fld id="{70B2C2F8-CC18-47EA-B40B-1FF889930AA6}" type="slidenum">
              <a:rPr lang="en-US" smtClean="0">
                <a:solidFill>
                  <a:prstClr val="black">
                    <a:tint val="75000"/>
                  </a:prstClr>
                </a:solidFill>
              </a:rPr>
              <a:pPr/>
              <a:t>62</a:t>
            </a:fld>
            <a:endParaRPr lang="en-US" dirty="0">
              <a:solidFill>
                <a:prstClr val="black">
                  <a:tint val="75000"/>
                </a:prstClr>
              </a:solidFill>
            </a:endParaRPr>
          </a:p>
        </p:txBody>
      </p:sp>
      <p:sp>
        <p:nvSpPr>
          <p:cNvPr id="5" name="Rectangle 4">
            <a:extLst>
              <a:ext uri="{FF2B5EF4-FFF2-40B4-BE49-F238E27FC236}">
                <a16:creationId xmlns:a16="http://schemas.microsoft.com/office/drawing/2014/main" id="{A6689989-E403-469F-993A-ACE33600E0AE}"/>
              </a:ext>
            </a:extLst>
          </p:cNvPr>
          <p:cNvSpPr/>
          <p:nvPr/>
        </p:nvSpPr>
        <p:spPr>
          <a:xfrm>
            <a:off x="0" y="-27738"/>
            <a:ext cx="12191136" cy="6885738"/>
          </a:xfrm>
          <a:prstGeom prst="rect">
            <a:avLst/>
          </a:prstGeom>
          <a:solidFill>
            <a:srgbClr val="44546A">
              <a:lumMod val="75000"/>
              <a:alpha val="95000"/>
            </a:srgbClr>
          </a:solidFill>
          <a:ln w="12700" cap="flat" cmpd="sng" algn="ctr">
            <a:noFill/>
            <a:prstDash val="solid"/>
            <a:miter lim="800000"/>
          </a:ln>
          <a:effectLst>
            <a:outerShdw blurRad="50800" dist="50800" dir="5400000" algn="ctr" rotWithShape="0">
              <a:srgbClr val="000000">
                <a:alpha val="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 name="Title 3">
            <a:extLst>
              <a:ext uri="{FF2B5EF4-FFF2-40B4-BE49-F238E27FC236}">
                <a16:creationId xmlns:a16="http://schemas.microsoft.com/office/drawing/2014/main" id="{BA9A928E-F98F-4D1E-BD52-687F743EF5F3}"/>
              </a:ext>
            </a:extLst>
          </p:cNvPr>
          <p:cNvSpPr txBox="1">
            <a:spLocks/>
          </p:cNvSpPr>
          <p:nvPr/>
        </p:nvSpPr>
        <p:spPr>
          <a:xfrm>
            <a:off x="11605" y="2568232"/>
            <a:ext cx="12179530" cy="2677656"/>
          </a:xfrm>
          <a:prstGeom prst="rect">
            <a:avLst/>
          </a:prstGeom>
          <a:noFill/>
        </p:spPr>
        <p:txBody>
          <a:bodyPr vert="horz" wrap="square" lIns="72000" tIns="91440" rIns="72000" bIns="91440" rtlCol="0" anchor="t" anchorCtr="0">
            <a:spAutoFit/>
          </a:bodyPr>
          <a:lstStyle>
            <a:lvl1pPr algn="l" defTabSz="914400" rtl="0" eaLnBrk="1" latinLnBrk="0" hangingPunct="1">
              <a:lnSpc>
                <a:spcPct val="100000"/>
              </a:lnSpc>
              <a:spcBef>
                <a:spcPct val="0"/>
              </a:spcBef>
              <a:buNone/>
              <a:defRPr sz="5400" kern="1200" spc="-98" baseline="0">
                <a:gradFill>
                  <a:gsLst>
                    <a:gs pos="100000">
                      <a:schemeClr val="tx1"/>
                    </a:gs>
                    <a:gs pos="0">
                      <a:schemeClr val="tx1"/>
                    </a:gs>
                  </a:gsLst>
                  <a:lin ang="5400000" scaled="0"/>
                </a:gradFill>
                <a:latin typeface="Segoe UI Light" panose="020B0502040204020203" pitchFamily="34" charset="0"/>
                <a:ea typeface="+mj-ea"/>
                <a:cs typeface="+mj-cs"/>
              </a:defRPr>
            </a:lvl1pPr>
          </a:lstStyle>
          <a:p>
            <a:r>
              <a:rPr lang="en-IN" kern="0" dirty="0">
                <a:solidFill>
                  <a:schemeClr val="bg1"/>
                </a:solidFill>
                <a:ea typeface="Segoe UI" panose="020B0502040204020203" pitchFamily="34" charset="0"/>
                <a:cs typeface="Segoe UI" panose="020B0502040204020203" pitchFamily="34" charset="0"/>
              </a:rPr>
              <a:t>Case Study in Detail: BMW Warranty Claims</a:t>
            </a:r>
          </a:p>
          <a:p>
            <a:endParaRPr lang="en-IN" kern="0" dirty="0">
              <a:solidFill>
                <a:schemeClr val="bg1"/>
              </a:solidFill>
              <a:ea typeface="Segoe UI" panose="020B0502040204020203" pitchFamily="34" charset="0"/>
              <a:cs typeface="Segoe UI" panose="020B0502040204020203" pitchFamily="34" charset="0"/>
            </a:endParaRPr>
          </a:p>
          <a:p>
            <a:r>
              <a:rPr lang="en-IN" kern="0" dirty="0">
                <a:solidFill>
                  <a:schemeClr val="bg1"/>
                </a:solidFill>
                <a:ea typeface="Segoe UI" panose="020B0502040204020203" pitchFamily="34" charset="0"/>
                <a:cs typeface="Segoe UI" panose="020B0502040204020203" pitchFamily="34" charset="0"/>
              </a:rPr>
              <a:t>Appendix</a:t>
            </a:r>
            <a:endParaRPr lang="en-US" dirty="0">
              <a:solidFill>
                <a:schemeClr val="bg1"/>
              </a:solidFill>
            </a:endParaRPr>
          </a:p>
        </p:txBody>
      </p:sp>
      <p:pic>
        <p:nvPicPr>
          <p:cNvPr id="7" name="Picture 6">
            <a:extLst>
              <a:ext uri="{FF2B5EF4-FFF2-40B4-BE49-F238E27FC236}">
                <a16:creationId xmlns:a16="http://schemas.microsoft.com/office/drawing/2014/main" id="{7DE066A1-3659-4EDD-A018-1C07A43A41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251" y="-16221"/>
            <a:ext cx="1127357" cy="797171"/>
          </a:xfrm>
          <a:prstGeom prst="rect">
            <a:avLst/>
          </a:prstGeom>
        </p:spPr>
      </p:pic>
    </p:spTree>
    <p:extLst>
      <p:ext uri="{BB962C8B-B14F-4D97-AF65-F5344CB8AC3E}">
        <p14:creationId xmlns:p14="http://schemas.microsoft.com/office/powerpoint/2010/main" val="13831943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31"/>
          <p:cNvSpPr/>
          <p:nvPr/>
        </p:nvSpPr>
        <p:spPr>
          <a:xfrm>
            <a:off x="2551426" y="2392169"/>
            <a:ext cx="4232446" cy="457200"/>
          </a:xfrm>
          <a:prstGeom prst="homePlate">
            <a:avLst>
              <a:gd name="adj" fmla="val 35402"/>
            </a:avLst>
          </a:prstGeom>
          <a:solidFill>
            <a:schemeClr val="bg1">
              <a:lumMod val="85000"/>
            </a:schemeClr>
          </a:solidFill>
          <a:ln w="38100">
            <a:solidFill>
              <a:schemeClr val="bg2">
                <a:lumMod val="25000"/>
              </a:schemeClr>
            </a:solidFill>
          </a:ln>
        </p:spPr>
        <p:style>
          <a:lnRef idx="2">
            <a:schemeClr val="dk1"/>
          </a:lnRef>
          <a:fillRef idx="1">
            <a:schemeClr val="lt1"/>
          </a:fillRef>
          <a:effectRef idx="0">
            <a:schemeClr val="dk1"/>
          </a:effectRef>
          <a:fontRef idx="minor">
            <a:schemeClr val="dk1"/>
          </a:fontRef>
        </p:style>
        <p:txBody>
          <a:bodyPr rtlCol="0" anchor="ctr"/>
          <a:lstStyle/>
          <a:p>
            <a:pPr lvl="0" algn="ctr">
              <a:defRPr/>
            </a:pPr>
            <a:r>
              <a:rPr lang="en-IN" sz="1200" b="1" kern="0" dirty="0">
                <a:solidFill>
                  <a:schemeClr val="tx2"/>
                </a:solidFill>
                <a:latin typeface="Segoe UI" panose="020B0502040204020203" pitchFamily="34" charset="0"/>
                <a:ea typeface="Segoe UI" panose="020B0502040204020203" pitchFamily="34" charset="0"/>
                <a:cs typeface="Segoe UI" panose="020B0502040204020203" pitchFamily="34" charset="0"/>
                <a:rtl val="0"/>
              </a:rPr>
              <a:t>Product Design &amp; Testing</a:t>
            </a:r>
          </a:p>
        </p:txBody>
      </p:sp>
      <p:sp>
        <p:nvSpPr>
          <p:cNvPr id="7" name="Freeform 33"/>
          <p:cNvSpPr/>
          <p:nvPr/>
        </p:nvSpPr>
        <p:spPr>
          <a:xfrm>
            <a:off x="6900864" y="2399673"/>
            <a:ext cx="2547938" cy="457200"/>
          </a:xfrm>
          <a:prstGeom prst="homePlate">
            <a:avLst/>
          </a:prstGeom>
          <a:solidFill>
            <a:schemeClr val="accent1">
              <a:lumMod val="20000"/>
              <a:lumOff val="80000"/>
            </a:schemeClr>
          </a:solidFill>
          <a:ln w="38100">
            <a:solidFill>
              <a:schemeClr val="bg2">
                <a:lumMod val="25000"/>
              </a:schemeClr>
            </a:solidFill>
          </a:ln>
        </p:spPr>
        <p:style>
          <a:lnRef idx="2">
            <a:schemeClr val="dk1"/>
          </a:lnRef>
          <a:fillRef idx="1">
            <a:schemeClr val="lt1"/>
          </a:fillRef>
          <a:effectRef idx="0">
            <a:schemeClr val="dk1"/>
          </a:effectRef>
          <a:fontRef idx="minor">
            <a:schemeClr val="dk1"/>
          </a:fontRef>
        </p:style>
        <p:txBody>
          <a:bodyPr rtlCol="0" anchor="ctr"/>
          <a:lstStyle/>
          <a:p>
            <a:pPr lvl="0" algn="ctr">
              <a:defRPr/>
            </a:pPr>
            <a:r>
              <a:rPr lang="en-IN" sz="1200" b="1" kern="0" dirty="0">
                <a:solidFill>
                  <a:schemeClr val="tx2"/>
                </a:solidFill>
                <a:latin typeface="Segoe UI" panose="020B0502040204020203" pitchFamily="34" charset="0"/>
                <a:ea typeface="Segoe UI" panose="020B0502040204020203" pitchFamily="34" charset="0"/>
                <a:cs typeface="Segoe UI" panose="020B0502040204020203" pitchFamily="34" charset="0"/>
                <a:rtl val="0"/>
              </a:rPr>
              <a:t>Post Sales Service &amp; Maintenance, CRM</a:t>
            </a:r>
            <a:endParaRPr lang="en-US" sz="1200" b="1" kern="0" dirty="0">
              <a:solidFill>
                <a:schemeClr val="tx2"/>
              </a:solidFill>
              <a:latin typeface="Segoe UI" panose="020B0502040204020203" pitchFamily="34" charset="0"/>
              <a:ea typeface="Segoe UI" panose="020B0502040204020203" pitchFamily="34" charset="0"/>
              <a:cs typeface="Segoe UI" panose="020B0502040204020203" pitchFamily="34" charset="0"/>
              <a:rtl val="0"/>
            </a:endParaRPr>
          </a:p>
        </p:txBody>
      </p:sp>
      <p:sp>
        <p:nvSpPr>
          <p:cNvPr id="9" name="Rectangle 8"/>
          <p:cNvSpPr/>
          <p:nvPr/>
        </p:nvSpPr>
        <p:spPr>
          <a:xfrm>
            <a:off x="183802" y="1826792"/>
            <a:ext cx="2286000" cy="307777"/>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33F50"/>
                </a:solidFill>
                <a:effectLst/>
                <a:uLnTx/>
                <a:uFillTx/>
                <a:latin typeface="Segoe UI" panose="020B0502040204020203" pitchFamily="34" charset="0"/>
                <a:cs typeface="Segoe UI" panose="020B0502040204020203" pitchFamily="34" charset="0"/>
              </a:rPr>
              <a:t>Goal</a:t>
            </a:r>
          </a:p>
        </p:txBody>
      </p:sp>
      <p:sp>
        <p:nvSpPr>
          <p:cNvPr id="10" name="Rectangle 9"/>
          <p:cNvSpPr/>
          <p:nvPr/>
        </p:nvSpPr>
        <p:spPr>
          <a:xfrm>
            <a:off x="183802" y="2490237"/>
            <a:ext cx="2286000" cy="307777"/>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33F50"/>
                </a:solidFill>
                <a:effectLst/>
                <a:uLnTx/>
                <a:uFillTx/>
                <a:latin typeface="Segoe UI" panose="020B0502040204020203" pitchFamily="34" charset="0"/>
                <a:cs typeface="Segoe UI" panose="020B0502040204020203" pitchFamily="34" charset="0"/>
              </a:rPr>
              <a:t>Business Process</a:t>
            </a:r>
          </a:p>
        </p:txBody>
      </p:sp>
      <p:sp>
        <p:nvSpPr>
          <p:cNvPr id="12" name="Rectangle 11"/>
          <p:cNvSpPr/>
          <p:nvPr/>
        </p:nvSpPr>
        <p:spPr>
          <a:xfrm>
            <a:off x="2904894" y="1709030"/>
            <a:ext cx="8487184" cy="683335"/>
          </a:xfrm>
          <a:prstGeom prst="rect">
            <a:avLst/>
          </a:prstGeom>
          <a:no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32" name="Rectangle 31"/>
          <p:cNvSpPr/>
          <p:nvPr/>
        </p:nvSpPr>
        <p:spPr>
          <a:xfrm>
            <a:off x="183802" y="3268517"/>
            <a:ext cx="2286000" cy="307777"/>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33F50"/>
                </a:solidFill>
                <a:effectLst/>
                <a:uLnTx/>
                <a:uFillTx/>
                <a:latin typeface="Segoe UI" panose="020B0502040204020203" pitchFamily="34" charset="0"/>
                <a:cs typeface="Segoe UI" panose="020B0502040204020203" pitchFamily="34" charset="0"/>
              </a:rPr>
              <a:t>Identify Drivers</a:t>
            </a:r>
          </a:p>
        </p:txBody>
      </p:sp>
      <p:sp>
        <p:nvSpPr>
          <p:cNvPr id="23" name="Rectangle 22"/>
          <p:cNvSpPr/>
          <p:nvPr/>
        </p:nvSpPr>
        <p:spPr>
          <a:xfrm>
            <a:off x="83819" y="4444574"/>
            <a:ext cx="2485959" cy="523220"/>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33F50"/>
                </a:solidFill>
                <a:effectLst/>
                <a:uLnTx/>
                <a:uFillTx/>
                <a:latin typeface="Segoe UI" panose="020B0502040204020203" pitchFamily="34" charset="0"/>
                <a:cs typeface="Segoe UI" panose="020B0502040204020203" pitchFamily="34" charset="0"/>
              </a:rPr>
              <a:t>Analytics Powered Solutions</a:t>
            </a:r>
          </a:p>
        </p:txBody>
      </p:sp>
      <p:sp>
        <p:nvSpPr>
          <p:cNvPr id="2" name="Rectangle 1"/>
          <p:cNvSpPr/>
          <p:nvPr/>
        </p:nvSpPr>
        <p:spPr bwMode="auto">
          <a:xfrm>
            <a:off x="2516307" y="4248984"/>
            <a:ext cx="4267564" cy="1061578"/>
          </a:xfrm>
          <a:prstGeom prst="rect">
            <a:avLst/>
          </a:prstGeom>
          <a:solidFill>
            <a:schemeClr val="bg2">
              <a:lumMod val="50000"/>
            </a:schemeClr>
          </a:solidFill>
          <a:ln>
            <a:noFill/>
          </a:ln>
        </p:spPr>
        <p:style>
          <a:lnRef idx="1">
            <a:schemeClr val="accent2"/>
          </a:lnRef>
          <a:fillRef idx="1001">
            <a:schemeClr val="dk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IN" sz="1400" b="1" u="sng" dirty="0">
                <a:solidFill>
                  <a:schemeClr val="bg1"/>
                </a:solidFill>
              </a:rPr>
              <a:t>Driving Styles</a:t>
            </a:r>
          </a:p>
          <a:p>
            <a:pPr algn="ctr"/>
            <a:r>
              <a:rPr lang="en-AU" sz="1200" dirty="0">
                <a:solidFill>
                  <a:schemeClr val="bg1"/>
                </a:solidFill>
                <a:latin typeface="Segoe UI" panose="020B0502040204020203" pitchFamily="34" charset="0"/>
                <a:ea typeface="Segoe UI" panose="020B0502040204020203" pitchFamily="34" charset="0"/>
                <a:cs typeface="Segoe UI" panose="020B0502040204020203" pitchFamily="34" charset="0"/>
              </a:rPr>
              <a:t>Identify key driving styles using the vehicle controller data</a:t>
            </a:r>
          </a:p>
          <a:p>
            <a:endParaRPr lang="en-IN" sz="1400" b="1" u="sng" dirty="0">
              <a:solidFill>
                <a:schemeClr val="tx1"/>
              </a:solidFill>
            </a:endParaRPr>
          </a:p>
        </p:txBody>
      </p:sp>
      <p:sp>
        <p:nvSpPr>
          <p:cNvPr id="26" name="Rectangle 25"/>
          <p:cNvSpPr/>
          <p:nvPr/>
        </p:nvSpPr>
        <p:spPr bwMode="auto">
          <a:xfrm>
            <a:off x="6865494" y="4262497"/>
            <a:ext cx="4946054" cy="1048065"/>
          </a:xfrm>
          <a:prstGeom prst="rect">
            <a:avLst/>
          </a:prstGeom>
          <a:solidFill>
            <a:schemeClr val="accent1">
              <a:lumMod val="60000"/>
              <a:lumOff val="40000"/>
            </a:schemeClr>
          </a:solidFill>
          <a:ln>
            <a:noFill/>
          </a:ln>
        </p:spPr>
        <p:style>
          <a:lnRef idx="1">
            <a:schemeClr val="accent2"/>
          </a:lnRef>
          <a:fillRef idx="1001">
            <a:schemeClr val="dk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IN" sz="1400" b="1" u="sng" dirty="0">
                <a:solidFill>
                  <a:schemeClr val="bg1"/>
                </a:solidFill>
              </a:rPr>
              <a:t>Warranty Claims and Automated Hypothesis Testing</a:t>
            </a:r>
          </a:p>
          <a:p>
            <a:pPr marL="0" lvl="2" algn="ctr" defTabSz="932472" fontAlgn="base">
              <a:lnSpc>
                <a:spcPct val="90000"/>
              </a:lnSpc>
              <a:spcBef>
                <a:spcPct val="0"/>
              </a:spcBef>
              <a:spcAft>
                <a:spcPct val="0"/>
              </a:spcAft>
              <a:defRPr/>
            </a:pPr>
            <a:r>
              <a:rPr lang="en-AU" sz="1200" dirty="0">
                <a:solidFill>
                  <a:schemeClr val="bg1"/>
                </a:solidFill>
                <a:latin typeface="Segoe UI" panose="020B0502040204020203" pitchFamily="34" charset="0"/>
                <a:ea typeface="Segoe UI" panose="020B0502040204020203" pitchFamily="34" charset="0"/>
                <a:cs typeface="Segoe UI" panose="020B0502040204020203" pitchFamily="34" charset="0"/>
              </a:rPr>
              <a:t>Compare driving styles with warranty claims data. Use the tool to identify risk groups by dynamic profiling</a:t>
            </a:r>
          </a:p>
          <a:p>
            <a:pPr marL="0" lvl="2" algn="ctr" defTabSz="932472" fontAlgn="base">
              <a:lnSpc>
                <a:spcPct val="90000"/>
              </a:lnSpc>
              <a:spcBef>
                <a:spcPct val="0"/>
              </a:spcBef>
              <a:spcAft>
                <a:spcPct val="0"/>
              </a:spcAft>
              <a:defRPr/>
            </a:pPr>
            <a:endParaRPr lang="en-AU"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0" lvl="2" algn="ctr" defTabSz="932472" fontAlgn="base">
              <a:lnSpc>
                <a:spcPct val="90000"/>
              </a:lnSpc>
              <a:spcBef>
                <a:spcPct val="0"/>
              </a:spcBef>
              <a:spcAft>
                <a:spcPct val="0"/>
              </a:spcAft>
              <a:defRPr/>
            </a:pPr>
            <a:endParaRPr lang="en-IN" sz="1200" i="1" kern="0" dirty="0">
              <a:solidFill>
                <a:prstClr val="white"/>
              </a:solidFill>
              <a:latin typeface="Segoe UI" panose="020B0502040204020203" pitchFamily="34" charset="0"/>
              <a:ea typeface="Segoe UI" panose="020B0502040204020203" pitchFamily="34" charset="0"/>
              <a:cs typeface="Segoe UI" panose="020B0502040204020203" pitchFamily="34" charset="0"/>
              <a:rtl val="0"/>
            </a:endParaRPr>
          </a:p>
        </p:txBody>
      </p:sp>
      <p:sp>
        <p:nvSpPr>
          <p:cNvPr id="38" name="Rectangle 37"/>
          <p:cNvSpPr/>
          <p:nvPr/>
        </p:nvSpPr>
        <p:spPr bwMode="auto">
          <a:xfrm>
            <a:off x="2516305" y="5578483"/>
            <a:ext cx="4267564" cy="914400"/>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spcBef>
                <a:spcPts val="600"/>
              </a:spcBef>
            </a:pPr>
            <a:r>
              <a:rPr lang="en-US" sz="1600" dirty="0"/>
              <a:t>Cross functional &amp; Cross BU interests in potential business cases</a:t>
            </a:r>
          </a:p>
        </p:txBody>
      </p:sp>
      <p:sp>
        <p:nvSpPr>
          <p:cNvPr id="41" name="Rectangle 40"/>
          <p:cNvSpPr/>
          <p:nvPr/>
        </p:nvSpPr>
        <p:spPr bwMode="auto">
          <a:xfrm>
            <a:off x="6865494" y="5578483"/>
            <a:ext cx="4961479" cy="914400"/>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spcBef>
                <a:spcPts val="600"/>
              </a:spcBef>
            </a:pPr>
            <a:r>
              <a:rPr lang="en-US" sz="1600" dirty="0"/>
              <a:t>90% of risky neighbors to warranty claimed cars were identified</a:t>
            </a:r>
          </a:p>
        </p:txBody>
      </p:sp>
      <p:sp>
        <p:nvSpPr>
          <p:cNvPr id="42" name="Rectangle 41"/>
          <p:cNvSpPr/>
          <p:nvPr/>
        </p:nvSpPr>
        <p:spPr>
          <a:xfrm>
            <a:off x="183802" y="5881803"/>
            <a:ext cx="2286000" cy="307777"/>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333F50"/>
                </a:solidFill>
                <a:effectLst/>
                <a:uLnTx/>
                <a:uFillTx/>
                <a:latin typeface="Segoe UI" panose="020B0502040204020203" pitchFamily="34" charset="0"/>
                <a:cs typeface="Segoe UI" panose="020B0502040204020203" pitchFamily="34" charset="0"/>
              </a:rPr>
              <a:t>Impact</a:t>
            </a:r>
            <a:endParaRPr kumimoji="0" lang="en-US" sz="1400" b="1" i="0" u="none" strike="noStrike" kern="1200" cap="none" spc="0" normalizeH="0" baseline="0" noProof="0" dirty="0">
              <a:ln>
                <a:noFill/>
              </a:ln>
              <a:solidFill>
                <a:srgbClr val="333F50"/>
              </a:solidFill>
              <a:effectLst/>
              <a:uLnTx/>
              <a:uFillTx/>
              <a:latin typeface="Segoe UI" panose="020B0502040204020203" pitchFamily="34" charset="0"/>
              <a:cs typeface="Segoe UI" panose="020B0502040204020203" pitchFamily="34" charset="0"/>
            </a:endParaRPr>
          </a:p>
        </p:txBody>
      </p:sp>
      <p:sp>
        <p:nvSpPr>
          <p:cNvPr id="44" name="Rectangle 43"/>
          <p:cNvSpPr/>
          <p:nvPr/>
        </p:nvSpPr>
        <p:spPr bwMode="auto">
          <a:xfrm>
            <a:off x="2551426" y="3119094"/>
            <a:ext cx="4232444" cy="914400"/>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lvl="2" algn="ctr" defTabSz="932472" fontAlgn="base">
              <a:lnSpc>
                <a:spcPct val="90000"/>
              </a:lnSpc>
              <a:spcBef>
                <a:spcPct val="0"/>
              </a:spcBef>
              <a:spcAft>
                <a:spcPct val="0"/>
              </a:spcAft>
              <a:defRPr/>
            </a:pPr>
            <a:r>
              <a:rPr lang="en-IN" sz="1200" i="1" kern="0" dirty="0">
                <a:solidFill>
                  <a:prstClr val="black"/>
                </a:solidFill>
                <a:latin typeface="Segoe UI" panose="020B0502040204020203" pitchFamily="34" charset="0"/>
                <a:ea typeface="Segoe UI" panose="020B0502040204020203" pitchFamily="34" charset="0"/>
                <a:cs typeface="Segoe UI" panose="020B0502040204020203" pitchFamily="34" charset="0"/>
                <a:rtl val="0"/>
              </a:rPr>
              <a:t>Connect Product Usage with Warranty </a:t>
            </a:r>
          </a:p>
          <a:p>
            <a:pPr marL="0" lvl="2" algn="ctr" defTabSz="932472" fontAlgn="base">
              <a:lnSpc>
                <a:spcPct val="90000"/>
              </a:lnSpc>
              <a:spcBef>
                <a:spcPct val="0"/>
              </a:spcBef>
              <a:spcAft>
                <a:spcPct val="0"/>
              </a:spcAft>
              <a:defRPr/>
            </a:pPr>
            <a:r>
              <a:rPr lang="en-US" sz="1200" i="1" kern="0" dirty="0">
                <a:solidFill>
                  <a:prstClr val="black"/>
                </a:solidFill>
                <a:latin typeface="Segoe UI" panose="020B0502040204020203" pitchFamily="34" charset="0"/>
                <a:ea typeface="Segoe UI" panose="020B0502040204020203" pitchFamily="34" charset="0"/>
                <a:cs typeface="Segoe UI" panose="020B0502040204020203" pitchFamily="34" charset="0"/>
                <a:rtl val="0"/>
              </a:rPr>
              <a:t>Repairs &amp; Failures</a:t>
            </a:r>
          </a:p>
          <a:p>
            <a:pPr marL="0" lvl="2" algn="ctr" defTabSz="932472" fontAlgn="base">
              <a:lnSpc>
                <a:spcPct val="90000"/>
              </a:lnSpc>
              <a:spcBef>
                <a:spcPct val="0"/>
              </a:spcBef>
              <a:spcAft>
                <a:spcPct val="0"/>
              </a:spcAft>
              <a:defRPr/>
            </a:pPr>
            <a:endParaRPr lang="en-IN" sz="1200" i="1" kern="0" dirty="0">
              <a:solidFill>
                <a:prstClr val="black"/>
              </a:solidFill>
              <a:latin typeface="Segoe UI" panose="020B0502040204020203" pitchFamily="34" charset="0"/>
              <a:ea typeface="Segoe UI" panose="020B0502040204020203" pitchFamily="34" charset="0"/>
              <a:cs typeface="Segoe UI" panose="020B0502040204020203" pitchFamily="34" charset="0"/>
              <a:rtl val="0"/>
            </a:endParaRPr>
          </a:p>
        </p:txBody>
      </p:sp>
      <p:sp>
        <p:nvSpPr>
          <p:cNvPr id="45" name="Rectangle 44"/>
          <p:cNvSpPr/>
          <p:nvPr/>
        </p:nvSpPr>
        <p:spPr bwMode="auto">
          <a:xfrm>
            <a:off x="6865494" y="3115620"/>
            <a:ext cx="4946054" cy="914400"/>
          </a:xfrm>
          <a:prstGeom prst="rect">
            <a:avLst/>
          </a:prstGeom>
          <a:solidFill>
            <a:schemeClr val="accent1">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lvl="2" algn="ctr" defTabSz="932472" fontAlgn="base">
              <a:lnSpc>
                <a:spcPct val="90000"/>
              </a:lnSpc>
              <a:spcBef>
                <a:spcPct val="0"/>
              </a:spcBef>
              <a:spcAft>
                <a:spcPct val="0"/>
              </a:spcAft>
              <a:defRPr/>
            </a:pPr>
            <a:r>
              <a:rPr lang="en-US" sz="1200" i="1" kern="0" dirty="0">
                <a:solidFill>
                  <a:prstClr val="black"/>
                </a:solidFill>
                <a:latin typeface="Segoe UI" panose="020B0502040204020203" pitchFamily="34" charset="0"/>
                <a:ea typeface="Segoe UI" panose="020B0502040204020203" pitchFamily="34" charset="0"/>
                <a:cs typeface="Segoe UI" panose="020B0502040204020203" pitchFamily="34" charset="0"/>
                <a:rtl val="0"/>
              </a:rPr>
              <a:t>Predicting Risk For Similar Profiles</a:t>
            </a:r>
          </a:p>
        </p:txBody>
      </p:sp>
      <p:sp>
        <p:nvSpPr>
          <p:cNvPr id="76" name="Slide Number Placeholder 7"/>
          <p:cNvSpPr txBox="1">
            <a:spLocks/>
          </p:cNvSpPr>
          <p:nvPr/>
        </p:nvSpPr>
        <p:spPr>
          <a:xfrm>
            <a:off x="11642729" y="6492883"/>
            <a:ext cx="549275" cy="365125"/>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cs typeface="Segoe UI" panose="020B0502040204020203" pitchFamily="34" charset="0"/>
            </a:endParaRPr>
          </a:p>
        </p:txBody>
      </p:sp>
      <p:sp>
        <p:nvSpPr>
          <p:cNvPr id="78" name="Flowchart: Merge 77"/>
          <p:cNvSpPr/>
          <p:nvPr/>
        </p:nvSpPr>
        <p:spPr bwMode="auto">
          <a:xfrm flipV="1">
            <a:off x="712474" y="539115"/>
            <a:ext cx="137160" cy="137160"/>
          </a:xfrm>
          <a:prstGeom prst="flowChartMerg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0" name="Flowchart: Merge 79"/>
          <p:cNvSpPr/>
          <p:nvPr/>
        </p:nvSpPr>
        <p:spPr bwMode="auto">
          <a:xfrm flipV="1">
            <a:off x="1929292" y="539115"/>
            <a:ext cx="137160" cy="137160"/>
          </a:xfrm>
          <a:prstGeom prst="flowChartMerg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3" name="Notched Right Arrow 92"/>
          <p:cNvSpPr/>
          <p:nvPr/>
        </p:nvSpPr>
        <p:spPr bwMode="auto">
          <a:xfrm>
            <a:off x="9861803" y="240985"/>
            <a:ext cx="1880921" cy="365120"/>
          </a:xfrm>
          <a:prstGeom prst="notchedRightArrow">
            <a:avLst>
              <a:gd name="adj1" fmla="val 100000"/>
              <a:gd name="adj2" fmla="val 2344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9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RESULT</a:t>
            </a:r>
            <a:endParaRPr kumimoji="0" lang="en-US" sz="9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91" name="Notched Right Arrow 90"/>
          <p:cNvSpPr/>
          <p:nvPr/>
        </p:nvSpPr>
        <p:spPr bwMode="auto">
          <a:xfrm>
            <a:off x="7979294" y="240985"/>
            <a:ext cx="1880921" cy="365120"/>
          </a:xfrm>
          <a:prstGeom prst="notchedRightArrow">
            <a:avLst>
              <a:gd name="adj1" fmla="val 100000"/>
              <a:gd name="adj2" fmla="val 22734"/>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9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IMPACT</a:t>
            </a:r>
            <a:endParaRPr kumimoji="0" lang="en-US" sz="9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89" name="Notched Right Arrow 88"/>
          <p:cNvSpPr/>
          <p:nvPr/>
        </p:nvSpPr>
        <p:spPr bwMode="auto">
          <a:xfrm>
            <a:off x="6096783" y="240985"/>
            <a:ext cx="1880921" cy="365120"/>
          </a:xfrm>
          <a:prstGeom prst="notchedRightArrow">
            <a:avLst>
              <a:gd name="adj1" fmla="val 100000"/>
              <a:gd name="adj2" fmla="val 199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9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ANALYTICS SOLUTION</a:t>
            </a:r>
            <a:endParaRPr kumimoji="0" lang="en-US" sz="9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87" name="Notched Right Arrow 86"/>
          <p:cNvSpPr/>
          <p:nvPr/>
        </p:nvSpPr>
        <p:spPr bwMode="auto">
          <a:xfrm>
            <a:off x="4214272" y="240985"/>
            <a:ext cx="1880921" cy="365120"/>
          </a:xfrm>
          <a:prstGeom prst="notchedRightArrow">
            <a:avLst>
              <a:gd name="adj1" fmla="val 100000"/>
              <a:gd name="adj2" fmla="val 22733"/>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9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IDENTIFY DRIVERS</a:t>
            </a:r>
            <a:endParaRPr kumimoji="0" lang="en-US" sz="9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83" name="Notched Right Arrow 82"/>
          <p:cNvSpPr/>
          <p:nvPr/>
        </p:nvSpPr>
        <p:spPr bwMode="auto">
          <a:xfrm>
            <a:off x="2331761" y="240985"/>
            <a:ext cx="1880921" cy="365120"/>
          </a:xfrm>
          <a:prstGeom prst="notchedRightArrow">
            <a:avLst>
              <a:gd name="adj1" fmla="val 100000"/>
              <a:gd name="adj2" fmla="val 2518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900"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PROJECT GOAL</a:t>
            </a:r>
            <a:endParaRPr lang="en-US" sz="900" b="1" dirty="0" err="1">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endParaRPr>
          </a:p>
        </p:txBody>
      </p:sp>
      <p:sp>
        <p:nvSpPr>
          <p:cNvPr id="77" name="Notched Right Arrow 76"/>
          <p:cNvSpPr/>
          <p:nvPr/>
        </p:nvSpPr>
        <p:spPr bwMode="auto">
          <a:xfrm>
            <a:off x="449250" y="240985"/>
            <a:ext cx="1880921" cy="365120"/>
          </a:xfrm>
          <a:prstGeom prst="notchedRightArrow">
            <a:avLst>
              <a:gd name="adj1" fmla="val 99020"/>
              <a:gd name="adj2" fmla="val 16503"/>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9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LANDSCAPE</a:t>
            </a:r>
            <a:endParaRPr kumimoji="0" lang="en-US" sz="9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18" name="Slide Number Placeholder 17">
            <a:extLst>
              <a:ext uri="{FF2B5EF4-FFF2-40B4-BE49-F238E27FC236}">
                <a16:creationId xmlns:a16="http://schemas.microsoft.com/office/drawing/2014/main" id="{C55327C2-30A2-40FA-B225-217FDDABC244}"/>
              </a:ext>
            </a:extLst>
          </p:cNvPr>
          <p:cNvSpPr>
            <a:spLocks noGrp="1"/>
          </p:cNvSpPr>
          <p:nvPr>
            <p:ph type="sldNum" sz="quarter" idx="4294967295"/>
          </p:nvPr>
        </p:nvSpPr>
        <p:spPr>
          <a:xfrm>
            <a:off x="9448800" y="6575425"/>
            <a:ext cx="2743200" cy="280988"/>
          </a:xfrm>
        </p:spPr>
        <p:txBody>
          <a:bodyPr/>
          <a:lstStyle/>
          <a:p>
            <a:fld id="{6CD9AD5F-3CCE-084D-84D8-4A35232D3779}" type="slidenum">
              <a:rPr lang="en-US" smtClean="0"/>
              <a:pPr/>
              <a:t>63</a:t>
            </a:fld>
            <a:endParaRPr lang="en-US"/>
          </a:p>
        </p:txBody>
      </p:sp>
      <p:sp>
        <p:nvSpPr>
          <p:cNvPr id="56" name="Rectangle 55"/>
          <p:cNvSpPr/>
          <p:nvPr/>
        </p:nvSpPr>
        <p:spPr>
          <a:xfrm>
            <a:off x="83819" y="1077185"/>
            <a:ext cx="2286000" cy="307777"/>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dirty="0">
                <a:solidFill>
                  <a:srgbClr val="333F50"/>
                </a:solidFill>
                <a:latin typeface="Segoe UI" panose="020B0502040204020203" pitchFamily="34" charset="0"/>
                <a:cs typeface="Segoe UI" panose="020B0502040204020203" pitchFamily="34" charset="0"/>
              </a:rPr>
              <a:t>Landscape</a:t>
            </a:r>
            <a:endParaRPr kumimoji="0" lang="en-US" sz="1400" b="1" i="0" u="none" strike="noStrike" kern="1200" cap="none" spc="0" normalizeH="0" baseline="0" noProof="0" dirty="0">
              <a:ln>
                <a:noFill/>
              </a:ln>
              <a:solidFill>
                <a:srgbClr val="333F50"/>
              </a:solidFill>
              <a:effectLst/>
              <a:uLnTx/>
              <a:uFillTx/>
              <a:latin typeface="Segoe UI" panose="020B0502040204020203" pitchFamily="34" charset="0"/>
              <a:cs typeface="Segoe UI" panose="020B0502040204020203" pitchFamily="34" charset="0"/>
            </a:endParaRPr>
          </a:p>
        </p:txBody>
      </p:sp>
      <p:sp>
        <p:nvSpPr>
          <p:cNvPr id="57" name="Rectangle 56"/>
          <p:cNvSpPr/>
          <p:nvPr/>
        </p:nvSpPr>
        <p:spPr bwMode="auto">
          <a:xfrm>
            <a:off x="2405661" y="819593"/>
            <a:ext cx="2254470" cy="822960"/>
          </a:xfrm>
          <a:prstGeom prst="rect">
            <a:avLst/>
          </a:prstGeom>
          <a:solidFill>
            <a:srgbClr val="D0CEC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Issues followed patterns with product usage</a:t>
            </a:r>
          </a:p>
        </p:txBody>
      </p:sp>
      <p:sp>
        <p:nvSpPr>
          <p:cNvPr id="58" name="Rectangle 57"/>
          <p:cNvSpPr/>
          <p:nvPr/>
        </p:nvSpPr>
        <p:spPr bwMode="auto">
          <a:xfrm>
            <a:off x="4771985" y="819593"/>
            <a:ext cx="2011885" cy="822960"/>
          </a:xfrm>
          <a:prstGeom prst="rect">
            <a:avLst/>
          </a:prstGeom>
          <a:solidFill>
            <a:srgbClr val="D0CEC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Long Product Development Cycle</a:t>
            </a:r>
          </a:p>
        </p:txBody>
      </p:sp>
      <p:sp>
        <p:nvSpPr>
          <p:cNvPr id="59" name="Rectangle 58"/>
          <p:cNvSpPr/>
          <p:nvPr/>
        </p:nvSpPr>
        <p:spPr bwMode="auto">
          <a:xfrm>
            <a:off x="6895724" y="819593"/>
            <a:ext cx="2497055" cy="822960"/>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lvl="2" algn="ctr" fontAlgn="base">
              <a:lnSpc>
                <a:spcPct val="90000"/>
              </a:lnSpc>
              <a:spcBef>
                <a:spcPct val="0"/>
              </a:spcBef>
              <a:spcAft>
                <a:spcPct val="0"/>
              </a:spcAft>
              <a:defRPr/>
            </a:pPr>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High cost &amp; No. of warranty claims </a:t>
            </a:r>
          </a:p>
        </p:txBody>
      </p:sp>
      <p:sp>
        <p:nvSpPr>
          <p:cNvPr id="61" name="Rectangle 60"/>
          <p:cNvSpPr/>
          <p:nvPr/>
        </p:nvSpPr>
        <p:spPr bwMode="auto">
          <a:xfrm>
            <a:off x="9504632" y="819593"/>
            <a:ext cx="2254470" cy="822960"/>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lvl="2" algn="ctr" defTabSz="932472" fontAlgn="base">
              <a:lnSpc>
                <a:spcPct val="90000"/>
              </a:lnSpc>
              <a:spcBef>
                <a:spcPct val="0"/>
              </a:spcBef>
              <a:spcAft>
                <a:spcPct val="0"/>
              </a:spcAft>
              <a:defRPr/>
            </a:pPr>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Opportunity to prevent issues/reduce costs</a:t>
            </a:r>
            <a:endParaRPr lang="en-IN" sz="1200" b="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70" name="Rectangle 69"/>
          <p:cNvSpPr/>
          <p:nvPr/>
        </p:nvSpPr>
        <p:spPr>
          <a:xfrm>
            <a:off x="2439881" y="1826792"/>
            <a:ext cx="9265177" cy="388642"/>
          </a:xfrm>
          <a:prstGeom prst="rect">
            <a:avLst/>
          </a:prstGeom>
          <a:solidFill>
            <a:srgbClr val="333F50"/>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p:spPr>
        <p:txBody>
          <a:bodyPr rtlCol="0" anchor="ctr"/>
          <a:lstStyle/>
          <a:p>
            <a:pPr lvl="0" algn="ctr">
              <a:defRPr/>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Develop a systematic, faster &amp; automated hypothesis testing platform to understand vehicle usage patterns &amp; manage risks</a:t>
            </a:r>
            <a:endParaRPr kumimoji="0" lang="en-US" sz="1200" i="0" u="none" strike="noStrike" kern="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40" name="Picture 4" descr="C:\Users\LATENTVIEW\AppData\Local\Microsoft\Windows\INetCache\IE\8FQB5IMH\1430954247[1].png">
            <a:hlinkClick r:id="rId2" action="ppaction://hlinksldjump"/>
            <a:extLst>
              <a:ext uri="{FF2B5EF4-FFF2-40B4-BE49-F238E27FC236}">
                <a16:creationId xmlns:a16="http://schemas.microsoft.com/office/drawing/2014/main" id="{64B67407-CEC1-41B8-8E65-44154B2FA55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85260" y="4954658"/>
            <a:ext cx="274320" cy="274320"/>
          </a:xfrm>
          <a:prstGeom prst="rect">
            <a:avLst/>
          </a:prstGeom>
          <a:noFill/>
          <a:extLst>
            <a:ext uri="{909E8E84-426E-40dd-AFC4-6F175D3DCCD1}">
              <a14:hiddenFill xmlns="" xmlns:a14="http://schemas.microsoft.com/office/drawing/2010/main">
                <a:solidFill>
                  <a:srgbClr val="FFFFFF"/>
                </a:solidFill>
              </a14:hiddenFill>
            </a:ext>
          </a:extLst>
        </p:spPr>
      </p:pic>
      <p:pic>
        <p:nvPicPr>
          <p:cNvPr id="43" name="Picture 4" descr="C:\Users\LATENTVIEW\AppData\Local\Microsoft\Windows\INetCache\IE\8FQB5IMH\1430954247[1].png">
            <a:hlinkClick r:id="rId4" action="ppaction://hlinksldjump"/>
            <a:extLst>
              <a:ext uri="{FF2B5EF4-FFF2-40B4-BE49-F238E27FC236}">
                <a16:creationId xmlns:a16="http://schemas.microsoft.com/office/drawing/2014/main" id="{C592FFE0-FA8E-4330-B86B-F81AB233230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31338" y="4954658"/>
            <a:ext cx="274320" cy="274320"/>
          </a:xfrm>
          <a:prstGeom prst="rect">
            <a:avLst/>
          </a:prstGeom>
          <a:noFill/>
          <a:extLst>
            <a:ext uri="{909E8E84-426E-40dd-AFC4-6F175D3DCCD1}">
              <a14:hiddenFill xmlns="" xmlns:a14="http://schemas.microsoft.com/office/drawing/2010/main">
                <a:solidFill>
                  <a:srgbClr val="FFFFFF"/>
                </a:solidFill>
              </a14:hiddenFill>
            </a:ext>
          </a:extLst>
        </p:spPr>
      </p:pic>
      <p:sp>
        <p:nvSpPr>
          <p:cNvPr id="39" name="Freeform 33">
            <a:extLst>
              <a:ext uri="{FF2B5EF4-FFF2-40B4-BE49-F238E27FC236}">
                <a16:creationId xmlns:a16="http://schemas.microsoft.com/office/drawing/2014/main" id="{DE984051-47FC-41A2-86DE-F48E4B5B79A5}"/>
              </a:ext>
            </a:extLst>
          </p:cNvPr>
          <p:cNvSpPr/>
          <p:nvPr/>
        </p:nvSpPr>
        <p:spPr>
          <a:xfrm>
            <a:off x="9504632" y="2395052"/>
            <a:ext cx="2238092" cy="457200"/>
          </a:xfrm>
          <a:prstGeom prst="homePlate">
            <a:avLst/>
          </a:prstGeom>
          <a:solidFill>
            <a:schemeClr val="accent1">
              <a:lumMod val="20000"/>
              <a:lumOff val="80000"/>
            </a:schemeClr>
          </a:solidFill>
          <a:ln w="38100">
            <a:solidFill>
              <a:schemeClr val="bg2">
                <a:lumMod val="25000"/>
              </a:schemeClr>
            </a:solidFill>
          </a:ln>
        </p:spPr>
        <p:style>
          <a:lnRef idx="2">
            <a:schemeClr val="dk1"/>
          </a:lnRef>
          <a:fillRef idx="1">
            <a:schemeClr val="lt1"/>
          </a:fillRef>
          <a:effectRef idx="0">
            <a:schemeClr val="dk1"/>
          </a:effectRef>
          <a:fontRef idx="minor">
            <a:schemeClr val="dk1"/>
          </a:fontRef>
        </p:style>
        <p:txBody>
          <a:bodyPr rtlCol="0" anchor="ctr"/>
          <a:lstStyle/>
          <a:p>
            <a:pPr lvl="0" algn="ctr">
              <a:defRPr/>
            </a:pPr>
            <a:r>
              <a:rPr lang="en-IN" sz="1200" b="1" kern="0" dirty="0">
                <a:solidFill>
                  <a:schemeClr val="tx2"/>
                </a:solidFill>
                <a:latin typeface="Segoe UI" panose="020B0502040204020203" pitchFamily="34" charset="0"/>
                <a:ea typeface="Segoe UI" panose="020B0502040204020203" pitchFamily="34" charset="0"/>
                <a:cs typeface="Segoe UI" panose="020B0502040204020203" pitchFamily="34" charset="0"/>
                <a:rtl val="0"/>
              </a:rPr>
              <a:t>Risk Assessment &amp; Warranty Claims</a:t>
            </a:r>
            <a:endParaRPr lang="en-US" sz="1200" b="1" kern="0" dirty="0">
              <a:solidFill>
                <a:schemeClr val="tx2"/>
              </a:solidFill>
              <a:latin typeface="Segoe UI" panose="020B0502040204020203" pitchFamily="34" charset="0"/>
              <a:ea typeface="Segoe UI" panose="020B0502040204020203" pitchFamily="34" charset="0"/>
              <a:cs typeface="Segoe UI" panose="020B0502040204020203" pitchFamily="34" charset="0"/>
              <a:rtl val="0"/>
            </a:endParaRPr>
          </a:p>
        </p:txBody>
      </p:sp>
    </p:spTree>
    <p:extLst>
      <p:ext uri="{BB962C8B-B14F-4D97-AF65-F5344CB8AC3E}">
        <p14:creationId xmlns:p14="http://schemas.microsoft.com/office/powerpoint/2010/main" val="30417432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nodePh="1">
                                  <p:stCondLst>
                                    <p:cond delay="0"/>
                                  </p:stCondLst>
                                  <p:endCondLst>
                                    <p:cond evt="begin" delay="0">
                                      <p:tn val="23"/>
                                    </p:cond>
                                  </p:end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p:bldP spid="10" grpId="0"/>
      <p:bldP spid="12" grpId="0"/>
      <p:bldP spid="32" grpId="0"/>
      <p:bldP spid="23" grpId="0"/>
      <p:bldP spid="2" grpId="0" animBg="1"/>
      <p:bldP spid="26" grpId="0" animBg="1"/>
      <p:bldP spid="38" grpId="0" animBg="1"/>
      <p:bldP spid="41" grpId="0" animBg="1"/>
      <p:bldP spid="42" grpId="0"/>
      <p:bldP spid="44" grpId="0" animBg="1"/>
      <p:bldP spid="45" grpId="0" animBg="1"/>
      <p:bldP spid="93" grpId="0" animBg="1"/>
      <p:bldP spid="91" grpId="0" animBg="1"/>
      <p:bldP spid="89" grpId="0" animBg="1"/>
      <p:bldP spid="87" grpId="0" animBg="1"/>
      <p:bldP spid="83" grpId="0" animBg="1"/>
      <p:bldP spid="77" grpId="0" animBg="1"/>
      <p:bldP spid="56" grpId="0"/>
      <p:bldP spid="57" grpId="0" animBg="1"/>
      <p:bldP spid="58" grpId="0" animBg="1"/>
      <p:bldP spid="59" grpId="0" animBg="1"/>
      <p:bldP spid="61" grpId="0" animBg="1"/>
      <p:bldP spid="70" grpId="0" animBg="1"/>
      <p:bldP spid="3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991" y="1"/>
            <a:ext cx="12231975" cy="1070152"/>
          </a:xfrm>
          <a:prstGeom prst="rect">
            <a:avLst/>
          </a:prstGeom>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3577" y="9747"/>
            <a:ext cx="1390875" cy="1031417"/>
          </a:xfrm>
          <a:prstGeom prst="rect">
            <a:avLst/>
          </a:prstGeom>
        </p:spPr>
      </p:pic>
      <p:sp>
        <p:nvSpPr>
          <p:cNvPr id="36" name="TextBox 35"/>
          <p:cNvSpPr txBox="1"/>
          <p:nvPr/>
        </p:nvSpPr>
        <p:spPr>
          <a:xfrm>
            <a:off x="385880" y="367376"/>
            <a:ext cx="7700845" cy="332399"/>
          </a:xfrm>
          <a:prstGeom prst="rect">
            <a:avLst/>
          </a:prstGeom>
        </p:spPr>
        <p:txBody>
          <a:bodyPr vert="horz" wrap="square" lIns="0" tIns="0" rIns="0" bIns="0" rtlCol="0" anchor="ctr">
            <a:spAutoFit/>
          </a:bodyPr>
          <a:lstStyle>
            <a:defPPr>
              <a:defRPr lang="en-US"/>
            </a:defPPr>
            <a:lvl1pPr>
              <a:spcBef>
                <a:spcPct val="0"/>
              </a:spcBef>
              <a:buNone/>
              <a:defRPr sz="2400" b="1" spc="300">
                <a:solidFill>
                  <a:schemeClr val="bg1"/>
                </a:solidFill>
                <a:latin typeface="Segoe UI" panose="020B0502040204020203" pitchFamily="34" charset="0"/>
                <a:cs typeface="Segoe UI" panose="020B0502040204020203" pitchFamily="34" charset="0"/>
                <a:rtl val="0"/>
              </a:defRPr>
            </a:lvl1pPr>
          </a:lstStyle>
          <a:p>
            <a:pPr>
              <a:lnSpc>
                <a:spcPct val="90000"/>
              </a:lnSpc>
              <a:defRPr/>
            </a:pPr>
            <a:r>
              <a:rPr lang="en-US" spc="0" dirty="0">
                <a:solidFill>
                  <a:srgbClr val="FFFFFF"/>
                </a:solidFill>
                <a:ea typeface="Segoe UI" panose="020B0502040204020203" pitchFamily="34" charset="0"/>
              </a:rPr>
              <a:t>Product Design &amp; Testing using Behavior Modeling </a:t>
            </a:r>
          </a:p>
        </p:txBody>
      </p:sp>
      <p:sp>
        <p:nvSpPr>
          <p:cNvPr id="37" name="Slide Number Placeholder 1"/>
          <p:cNvSpPr>
            <a:spLocks noGrp="1"/>
          </p:cNvSpPr>
          <p:nvPr>
            <p:ph type="sldNum" sz="quarter" idx="4294967295"/>
          </p:nvPr>
        </p:nvSpPr>
        <p:spPr>
          <a:xfrm>
            <a:off x="11615936" y="6492883"/>
            <a:ext cx="576064" cy="365125"/>
          </a:xfrm>
          <a:prstGeom prst="rect">
            <a:avLst/>
          </a:prstGeom>
        </p:spPr>
        <p:txBody>
          <a:bodyPr/>
          <a:lstStyle/>
          <a:p>
            <a:pPr algn="ctr">
              <a:defRPr/>
            </a:pPr>
            <a:fld id="{1EB4D6C6-E9DC-4C53-84A2-C6618C29E345}" type="slidenum">
              <a:rPr lang="en-IN" smtClean="0">
                <a:solidFill>
                  <a:srgbClr val="000000">
                    <a:tint val="75000"/>
                  </a:srgbClr>
                </a:solidFill>
                <a:latin typeface="Segoe UI" panose="020B0502040204020203" pitchFamily="34" charset="0"/>
                <a:ea typeface="Segoe UI" panose="020B0502040204020203" pitchFamily="34" charset="0"/>
                <a:cs typeface="Segoe UI" panose="020B0502040204020203" pitchFamily="34" charset="0"/>
              </a:rPr>
              <a:pPr algn="ctr">
                <a:defRPr/>
              </a:pPr>
              <a:t>64</a:t>
            </a:fld>
            <a:endParaRPr lang="en-IN" dirty="0">
              <a:solidFill>
                <a:srgbClr val="000000">
                  <a:tint val="7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33" name="Notched Right Arrow 82"/>
          <p:cNvSpPr/>
          <p:nvPr/>
        </p:nvSpPr>
        <p:spPr bwMode="auto">
          <a:xfrm>
            <a:off x="3226096" y="1144392"/>
            <a:ext cx="1371600" cy="274320"/>
          </a:xfrm>
          <a:prstGeom prst="notchedRightArrow">
            <a:avLst>
              <a:gd name="adj1" fmla="val 100000"/>
              <a:gd name="adj2" fmla="val 1997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IN" sz="1000"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IMPACT</a:t>
            </a:r>
            <a:endParaRPr lang="en-US" sz="1000" b="1" kern="0" dirty="0" err="1">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endParaRPr>
          </a:p>
        </p:txBody>
      </p:sp>
      <p:sp>
        <p:nvSpPr>
          <p:cNvPr id="135" name="Notched Right Arrow 50"/>
          <p:cNvSpPr/>
          <p:nvPr/>
        </p:nvSpPr>
        <p:spPr bwMode="auto">
          <a:xfrm>
            <a:off x="1855783" y="1144392"/>
            <a:ext cx="1371600" cy="274320"/>
          </a:xfrm>
          <a:prstGeom prst="notchedRightArrow">
            <a:avLst>
              <a:gd name="adj1" fmla="val 99020"/>
              <a:gd name="adj2" fmla="val 1650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IN" sz="1000"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SOLUTION</a:t>
            </a:r>
            <a:endParaRPr lang="en-US" sz="1000" b="1" kern="0" dirty="0" err="1">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endParaRPr>
          </a:p>
        </p:txBody>
      </p:sp>
      <p:sp>
        <p:nvSpPr>
          <p:cNvPr id="141" name="Notched Right Arrow 82"/>
          <p:cNvSpPr/>
          <p:nvPr/>
        </p:nvSpPr>
        <p:spPr bwMode="auto">
          <a:xfrm>
            <a:off x="498460" y="1144392"/>
            <a:ext cx="1371600" cy="274320"/>
          </a:xfrm>
          <a:prstGeom prst="notchedRightArrow">
            <a:avLst>
              <a:gd name="adj1" fmla="val 100000"/>
              <a:gd name="adj2" fmla="val 25185"/>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lang="en-IN" sz="1000"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BOTTLENECKS</a:t>
            </a:r>
            <a:endParaRPr kumimoji="0" lang="en-US" sz="1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27" name="Rectangle 26"/>
          <p:cNvSpPr/>
          <p:nvPr/>
        </p:nvSpPr>
        <p:spPr>
          <a:xfrm>
            <a:off x="5005632" y="1119225"/>
            <a:ext cx="6858000" cy="338400"/>
          </a:xfrm>
          <a:prstGeom prst="rect">
            <a:avLst/>
          </a:prstGeom>
          <a:solidFill>
            <a:srgbClr val="394555"/>
          </a:solidFill>
          <a:ln w="12700" cap="flat" cmpd="sng" algn="ctr">
            <a:noFill/>
            <a:prstDash val="solid"/>
            <a:miter lim="800000"/>
          </a:ln>
          <a:effectLst/>
        </p:spPr>
        <p:txBody>
          <a:bodyPr rtlCol="0" anchor="ctr"/>
          <a:lstStyle/>
          <a:p>
            <a:pPr algn="ctr"/>
            <a:r>
              <a:rPr lang="en-US" kern="0" dirty="0">
                <a:solidFill>
                  <a:srgbClr val="FFFFFF"/>
                </a:solidFill>
                <a:latin typeface="Segoe UI" panose="020B0502040204020203" pitchFamily="34" charset="0"/>
                <a:ea typeface="Segoe UI" panose="020B0502040204020203" pitchFamily="34" charset="0"/>
                <a:cs typeface="Segoe UI" panose="020B0502040204020203" pitchFamily="34" charset="0"/>
              </a:rPr>
              <a:t>Bottlenecks in previous state</a:t>
            </a:r>
          </a:p>
        </p:txBody>
      </p:sp>
      <p:sp>
        <p:nvSpPr>
          <p:cNvPr id="17" name="Rectangle 16">
            <a:extLst>
              <a:ext uri="{FF2B5EF4-FFF2-40B4-BE49-F238E27FC236}">
                <a16:creationId xmlns:a16="http://schemas.microsoft.com/office/drawing/2014/main" id="{470E4245-1391-4032-BADC-50E9B6F2F349}"/>
              </a:ext>
            </a:extLst>
          </p:cNvPr>
          <p:cNvSpPr/>
          <p:nvPr/>
        </p:nvSpPr>
        <p:spPr>
          <a:xfrm>
            <a:off x="1541448" y="2018028"/>
            <a:ext cx="8905508" cy="3293209"/>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285750" lvl="0" indent="-285750">
              <a:buFont typeface="Wingdings" panose="05000000000000000000" pitchFamily="2" charset="2"/>
              <a:buChar char="ü"/>
              <a:defRPr/>
            </a:pPr>
            <a:r>
              <a:rPr kumimoji="0" lang="en-IN" sz="1600" b="1"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Limited View of Different Driving</a:t>
            </a:r>
            <a:r>
              <a:rPr kumimoji="0" lang="en-IN" sz="1600" b="1" i="0" u="none" strike="noStrike" kern="1200" cap="none" spc="0" normalizeH="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 Styles</a:t>
            </a:r>
          </a:p>
          <a:p>
            <a:pPr lvl="0">
              <a:defRPr/>
            </a:pPr>
            <a:r>
              <a:rPr lang="en-IN" sz="1600" dirty="0">
                <a:solidFill>
                  <a:schemeClr val="tx2"/>
                </a:solidFill>
                <a:latin typeface="Segoe UI" panose="020B0502040204020203" pitchFamily="34" charset="0"/>
                <a:ea typeface="Segoe UI" panose="020B0502040204020203" pitchFamily="34" charset="0"/>
                <a:cs typeface="Segoe UI" panose="020B0502040204020203" pitchFamily="34" charset="0"/>
              </a:rPr>
              <a:t>     Drive Fast,</a:t>
            </a:r>
            <a:r>
              <a:rPr lang="en-US" sz="1600" dirty="0">
                <a:solidFill>
                  <a:schemeClr val="tx2"/>
                </a:solidFill>
                <a:latin typeface="Segoe UI" panose="020B0502040204020203" pitchFamily="34" charset="0"/>
                <a:ea typeface="Segoe UI" panose="020B0502040204020203" pitchFamily="34" charset="0"/>
                <a:cs typeface="Segoe UI" panose="020B0502040204020203" pitchFamily="34" charset="0"/>
              </a:rPr>
              <a:t> Assertive (such as confidently overtaking cars), confident when it comes to the likes of corners and turns, or do you bring the car to a much slower speed to be safe</a:t>
            </a:r>
            <a:endParaRPr lang="en-IN" sz="16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IN" sz="1600" b="0"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IN" sz="1600" b="1"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Linkages between Vehicle Usage and Failures not clearly understood</a:t>
            </a:r>
          </a:p>
          <a:p>
            <a:pPr lvl="0">
              <a:defRPr/>
            </a:pPr>
            <a:r>
              <a:rPr lang="en-IN" sz="1600" dirty="0">
                <a:solidFill>
                  <a:schemeClr val="tx2"/>
                </a:solidFill>
                <a:latin typeface="Segoe UI" panose="020B0502040204020203" pitchFamily="34" charset="0"/>
                <a:ea typeface="Segoe UI" panose="020B0502040204020203" pitchFamily="34" charset="0"/>
                <a:cs typeface="Segoe UI" panose="020B0502040204020203" pitchFamily="34" charset="0"/>
              </a:rPr>
              <a:t>     Combining functional universes of warranty data &amp; vehicle data</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IN" sz="1600" b="1"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IN" sz="1600" b="1" i="0" u="none" strike="noStrike" kern="120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Limited View of Different Driving Purpose</a:t>
            </a:r>
          </a:p>
          <a:p>
            <a:pPr marR="0" lvl="0" algn="l" defTabSz="914400" rtl="0" eaLnBrk="1" fontAlgn="auto" latinLnBrk="0" hangingPunct="1">
              <a:lnSpc>
                <a:spcPct val="100000"/>
              </a:lnSpc>
              <a:spcBef>
                <a:spcPts val="0"/>
              </a:spcBef>
              <a:spcAft>
                <a:spcPts val="0"/>
              </a:spcAft>
              <a:buClrTx/>
              <a:buSzTx/>
              <a:tabLst/>
              <a:defRPr/>
            </a:pPr>
            <a:r>
              <a:rPr lang="en-IN"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     </a:t>
            </a:r>
            <a:r>
              <a:rPr lang="en-AU" sz="1600" dirty="0">
                <a:solidFill>
                  <a:schemeClr val="tx2"/>
                </a:solidFill>
                <a:latin typeface="Segoe UI" panose="020B0502040204020203" pitchFamily="34" charset="0"/>
                <a:ea typeface="Segoe UI" panose="020B0502040204020203" pitchFamily="34" charset="0"/>
                <a:cs typeface="Segoe UI" panose="020B0502040204020203" pitchFamily="34" charset="0"/>
              </a:rPr>
              <a:t>Taxi Drivers , City Drivers, Countryside Drivers, Sports Drivers etc.</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IN" sz="16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Wingdings" panose="05000000000000000000" pitchFamily="2" charset="2"/>
              <a:buChar char="ü"/>
              <a:defRPr/>
            </a:pPr>
            <a:r>
              <a:rPr lang="en-IN"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Effect / Interaction of Car Characteristics on Driving Styles not studied</a:t>
            </a:r>
          </a:p>
          <a:p>
            <a:pPr>
              <a:defRPr/>
            </a:pPr>
            <a:r>
              <a:rPr lang="en-IN"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     </a:t>
            </a:r>
            <a:r>
              <a:rPr lang="en-IN" sz="1600" dirty="0">
                <a:solidFill>
                  <a:schemeClr val="tx2"/>
                </a:solidFill>
                <a:latin typeface="Segoe UI" panose="020B0502040204020203" pitchFamily="34" charset="0"/>
                <a:ea typeface="Segoe UI" panose="020B0502040204020203" pitchFamily="34" charset="0"/>
                <a:cs typeface="Segoe UI" panose="020B0502040204020203" pitchFamily="34" charset="0"/>
              </a:rPr>
              <a:t>Automatic transmission, Manual transmission, BHP , Torque</a:t>
            </a:r>
            <a:endParaRPr lang="en-US" sz="16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390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991" y="1"/>
            <a:ext cx="12231975" cy="1070152"/>
          </a:xfrm>
          <a:prstGeom prst="rect">
            <a:avLst/>
          </a:prstGeom>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3577" y="9747"/>
            <a:ext cx="1390875" cy="1031417"/>
          </a:xfrm>
          <a:prstGeom prst="rect">
            <a:avLst/>
          </a:prstGeom>
        </p:spPr>
      </p:pic>
      <p:sp>
        <p:nvSpPr>
          <p:cNvPr id="36" name="TextBox 35"/>
          <p:cNvSpPr txBox="1"/>
          <p:nvPr/>
        </p:nvSpPr>
        <p:spPr>
          <a:xfrm>
            <a:off x="385880" y="367376"/>
            <a:ext cx="7489230" cy="332399"/>
          </a:xfrm>
          <a:prstGeom prst="rect">
            <a:avLst/>
          </a:prstGeom>
        </p:spPr>
        <p:txBody>
          <a:bodyPr vert="horz" wrap="none" lIns="0" tIns="0" rIns="0" bIns="0" rtlCol="0" anchor="ctr">
            <a:spAutoFit/>
          </a:bodyPr>
          <a:lstStyle>
            <a:defPPr>
              <a:defRPr lang="en-US"/>
            </a:defPPr>
            <a:lvl1pPr>
              <a:spcBef>
                <a:spcPct val="0"/>
              </a:spcBef>
              <a:buNone/>
              <a:defRPr sz="2400" b="1" spc="300">
                <a:solidFill>
                  <a:schemeClr val="bg1"/>
                </a:solidFill>
                <a:latin typeface="Segoe UI" panose="020B0502040204020203" pitchFamily="34" charset="0"/>
                <a:cs typeface="Segoe UI" panose="020B0502040204020203" pitchFamily="34" charset="0"/>
                <a:rtl val="0"/>
              </a:defRPr>
            </a:lvl1pPr>
          </a:lstStyle>
          <a:p>
            <a:pPr>
              <a:lnSpc>
                <a:spcPct val="90000"/>
              </a:lnSpc>
              <a:defRPr/>
            </a:pPr>
            <a:r>
              <a:rPr lang="en-US" spc="0" dirty="0">
                <a:solidFill>
                  <a:srgbClr val="FFFFFF"/>
                </a:solidFill>
                <a:ea typeface="Segoe UI" panose="020B0502040204020203" pitchFamily="34" charset="0"/>
              </a:rPr>
              <a:t>Product Design &amp; Testing using Behavior Modeling </a:t>
            </a:r>
          </a:p>
        </p:txBody>
      </p:sp>
      <p:sp>
        <p:nvSpPr>
          <p:cNvPr id="37" name="Slide Number Placeholder 1"/>
          <p:cNvSpPr>
            <a:spLocks noGrp="1"/>
          </p:cNvSpPr>
          <p:nvPr>
            <p:ph type="sldNum" sz="quarter" idx="4294967295"/>
          </p:nvPr>
        </p:nvSpPr>
        <p:spPr>
          <a:xfrm>
            <a:off x="11615936" y="6492883"/>
            <a:ext cx="576064" cy="365125"/>
          </a:xfrm>
          <a:prstGeom prst="rect">
            <a:avLst/>
          </a:prstGeom>
        </p:spPr>
        <p:txBody>
          <a:bodyPr/>
          <a:lstStyle/>
          <a:p>
            <a:pPr algn="ctr">
              <a:defRPr/>
            </a:pPr>
            <a:fld id="{1EB4D6C6-E9DC-4C53-84A2-C6618C29E345}" type="slidenum">
              <a:rPr lang="en-IN" smtClean="0">
                <a:solidFill>
                  <a:srgbClr val="000000">
                    <a:tint val="75000"/>
                  </a:srgbClr>
                </a:solidFill>
                <a:latin typeface="Segoe UI" panose="020B0502040204020203" pitchFamily="34" charset="0"/>
                <a:ea typeface="Segoe UI" panose="020B0502040204020203" pitchFamily="34" charset="0"/>
                <a:cs typeface="Segoe UI" panose="020B0502040204020203" pitchFamily="34" charset="0"/>
              </a:rPr>
              <a:pPr algn="ctr">
                <a:defRPr/>
              </a:pPr>
              <a:t>65</a:t>
            </a:fld>
            <a:endParaRPr lang="en-IN" dirty="0">
              <a:solidFill>
                <a:srgbClr val="000000">
                  <a:tint val="7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14" name="Rectangle 113"/>
          <p:cNvSpPr/>
          <p:nvPr/>
        </p:nvSpPr>
        <p:spPr>
          <a:xfrm>
            <a:off x="5133948" y="1144392"/>
            <a:ext cx="6858000" cy="338400"/>
          </a:xfrm>
          <a:prstGeom prst="rect">
            <a:avLst/>
          </a:prstGeom>
          <a:solidFill>
            <a:srgbClr val="394555"/>
          </a:solidFill>
          <a:ln w="12700" cap="flat" cmpd="sng" algn="ctr">
            <a:noFill/>
            <a:prstDash val="solid"/>
            <a:miter lim="800000"/>
          </a:ln>
          <a:effectLst/>
        </p:spPr>
        <p:txBody>
          <a:bodyPr rtlCol="0" anchor="ctr"/>
          <a:lstStyle/>
          <a:p>
            <a:pPr algn="ctr"/>
            <a:r>
              <a:rPr lang="en-US" kern="0" dirty="0">
                <a:solidFill>
                  <a:srgbClr val="FFFFFF"/>
                </a:solidFill>
                <a:latin typeface="Segoe UI" panose="020B0502040204020203" pitchFamily="34" charset="0"/>
                <a:ea typeface="Segoe UI" panose="020B0502040204020203" pitchFamily="34" charset="0"/>
                <a:cs typeface="Segoe UI" panose="020B0502040204020203" pitchFamily="34" charset="0"/>
              </a:rPr>
              <a:t>Solution Framework</a:t>
            </a:r>
          </a:p>
        </p:txBody>
      </p:sp>
      <p:sp>
        <p:nvSpPr>
          <p:cNvPr id="44" name="Notched Right Arrow 82"/>
          <p:cNvSpPr/>
          <p:nvPr/>
        </p:nvSpPr>
        <p:spPr bwMode="auto">
          <a:xfrm>
            <a:off x="3278381" y="1144392"/>
            <a:ext cx="1371600" cy="274320"/>
          </a:xfrm>
          <a:prstGeom prst="notchedRightArrow">
            <a:avLst>
              <a:gd name="adj1" fmla="val 100000"/>
              <a:gd name="adj2" fmla="val 1997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IMPACT</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5" name="Notched Right Arrow 50"/>
          <p:cNvSpPr/>
          <p:nvPr/>
        </p:nvSpPr>
        <p:spPr bwMode="auto">
          <a:xfrm>
            <a:off x="535181" y="1144392"/>
            <a:ext cx="1371600" cy="274320"/>
          </a:xfrm>
          <a:prstGeom prst="notchedRightArrow">
            <a:avLst>
              <a:gd name="adj1" fmla="val 99020"/>
              <a:gd name="adj2" fmla="val 1650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BOTTLENECKS</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6" name="Flowchart: Merge 45"/>
          <p:cNvSpPr/>
          <p:nvPr/>
        </p:nvSpPr>
        <p:spPr bwMode="auto">
          <a:xfrm flipV="1">
            <a:off x="2524001" y="1473554"/>
            <a:ext cx="137160" cy="137160"/>
          </a:xfrm>
          <a:prstGeom prst="flowChartMerge">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7" name="Notched Right Arrow 82"/>
          <p:cNvSpPr/>
          <p:nvPr/>
        </p:nvSpPr>
        <p:spPr bwMode="auto">
          <a:xfrm>
            <a:off x="1906781" y="1144392"/>
            <a:ext cx="1371600" cy="274320"/>
          </a:xfrm>
          <a:prstGeom prst="notchedRightArrow">
            <a:avLst>
              <a:gd name="adj1" fmla="val 100000"/>
              <a:gd name="adj2" fmla="val 25185"/>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IN" sz="1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SOLUTION</a:t>
            </a:r>
            <a:endParaRPr kumimoji="0" lang="en-US" sz="1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 name="Rectangle 1"/>
          <p:cNvSpPr/>
          <p:nvPr/>
        </p:nvSpPr>
        <p:spPr>
          <a:xfrm>
            <a:off x="1055631" y="1946383"/>
            <a:ext cx="3378795" cy="430887"/>
          </a:xfrm>
          <a:prstGeom prst="rect">
            <a:avLst/>
          </a:prstGeom>
        </p:spPr>
        <p:txBody>
          <a:bodyPr wrap="square">
            <a:spAutoFit/>
          </a:bodyPr>
          <a:lstStyle/>
          <a:p>
            <a:pPr algn="ctr"/>
            <a:r>
              <a:rPr lang="en-US" sz="1100" b="1" dirty="0">
                <a:solidFill>
                  <a:prstClr val="black"/>
                </a:solidFill>
                <a:latin typeface="Segoe UI" panose="020B0502040204020203" pitchFamily="34" charset="0"/>
                <a:ea typeface="Segoe UI" panose="020B0502040204020203" pitchFamily="34" charset="0"/>
                <a:cs typeface="Segoe UI" panose="020B0502040204020203" pitchFamily="34" charset="0"/>
              </a:rPr>
              <a:t>Driving styles were identified based on vehicle usage and historical warranty claims </a:t>
            </a:r>
            <a:endParaRPr lang="en-US" sz="1100" b="1" dirty="0">
              <a:latin typeface="Segoe UI" panose="020B0502040204020203" pitchFamily="34" charset="0"/>
              <a:ea typeface="Segoe UI" panose="020B0502040204020203" pitchFamily="34" charset="0"/>
              <a:cs typeface="Segoe UI" panose="020B0502040204020203" pitchFamily="34" charset="0"/>
            </a:endParaRPr>
          </a:p>
        </p:txBody>
      </p:sp>
      <p:grpSp>
        <p:nvGrpSpPr>
          <p:cNvPr id="21" name="Group 20"/>
          <p:cNvGrpSpPr/>
          <p:nvPr/>
        </p:nvGrpSpPr>
        <p:grpSpPr>
          <a:xfrm>
            <a:off x="8261509" y="2884961"/>
            <a:ext cx="2614986" cy="1796458"/>
            <a:chOff x="3520502" y="722877"/>
            <a:chExt cx="8206947" cy="3850866"/>
          </a:xfrm>
        </p:grpSpPr>
        <p:pic>
          <p:nvPicPr>
            <p:cNvPr id="22"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3520502"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4030118"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4539735"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049351"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558967"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6068584"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6578200"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 descr="https://image.flaticon.com/icons/png/512/0/798.pn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87817"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3520502"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4030118"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4539735"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2" descr="https://image.flaticon.com/icons/png/512/0/798.pn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49351"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38"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558967"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39"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6068584"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40"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6578200"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41"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7087817"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42"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3520502"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43"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4030118"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48"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4539735"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049351"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50"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558967"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6068584"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52"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6578200"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53"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7087817"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54"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3520502"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55"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4030118"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56"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4539735"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049351"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58"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558967"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59"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6068584"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60"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6578200"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61"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7087817"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62"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3520502"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63"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4030118"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64"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4539735"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65"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049351"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66"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558967"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67"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6068584"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68"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6578200"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69"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7087817"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7610865"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71" name="Picture 2" descr="https://image.flaticon.com/icons/png/512/0/798.pn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20481"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72"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8630098"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73"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9139714"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74"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9649330"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75"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0158947"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76"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0668563"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77"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1178179"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78"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7637086"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79"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8146703"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80"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8656319"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81"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9165935"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82"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9675552"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83"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0185168"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84"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0694784"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85"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1204401"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86"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7637086"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87"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8146703"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88"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8656319"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89"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9165935"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90"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9675552"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91"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0185168"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92"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0694784"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93"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1204401"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94"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7637086"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95"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8146703"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96"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8656319"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97"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9165935"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98"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9675552"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99"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0185168"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00"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0694784"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01" name="Picture 2" descr="https://image.flaticon.com/icons/png/512/0/798.pn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204401"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02"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7637086"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03"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8146703"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04"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8656319"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05" name="Picture 2" descr="https://image.flaticon.com/icons/png/512/0/798.pn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65935"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06"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9675552"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07"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0185168"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08"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0694784"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09"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1204401"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10" name="Group 109"/>
          <p:cNvGrpSpPr/>
          <p:nvPr/>
        </p:nvGrpSpPr>
        <p:grpSpPr>
          <a:xfrm>
            <a:off x="2360197" y="5469309"/>
            <a:ext cx="2926591" cy="1206136"/>
            <a:chOff x="1003315" y="5379918"/>
            <a:chExt cx="2926591" cy="1206136"/>
          </a:xfrm>
        </p:grpSpPr>
        <p:pic>
          <p:nvPicPr>
            <p:cNvPr id="111" name="Picture 2" descr="https://d30y9cdsu7xlg0.cloudfront.net/png/19690-2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0980" y="5769448"/>
              <a:ext cx="816606" cy="816606"/>
            </a:xfrm>
            <a:prstGeom prst="rect">
              <a:avLst/>
            </a:prstGeom>
            <a:noFill/>
            <a:extLst>
              <a:ext uri="{909E8E84-426E-40dd-AFC4-6F175D3DCCD1}">
                <a14:hiddenFill xmlns="" xmlns:a14="http://schemas.microsoft.com/office/drawing/2010/main">
                  <a:solidFill>
                    <a:srgbClr val="FFFFFF"/>
                  </a:solidFill>
                </a14:hiddenFill>
              </a:ext>
            </a:extLst>
          </p:spPr>
        </p:pic>
        <p:sp>
          <p:nvSpPr>
            <p:cNvPr id="112" name="TextBox 111"/>
            <p:cNvSpPr txBox="1"/>
            <p:nvPr/>
          </p:nvSpPr>
          <p:spPr>
            <a:xfrm>
              <a:off x="1892330" y="5869319"/>
              <a:ext cx="2037576" cy="400110"/>
            </a:xfrm>
            <a:prstGeom prst="rect">
              <a:avLst/>
            </a:prstGeom>
            <a:noFill/>
          </p:spPr>
          <p:txBody>
            <a:bodyPr wrap="square" rtlCol="0">
              <a:spAutoFit/>
            </a:bodyPr>
            <a:lstStyle/>
            <a:p>
              <a:r>
                <a:rPr lang="en-IN" sz="1000" dirty="0">
                  <a:latin typeface="Segoe UI" panose="020B0502040204020203" pitchFamily="34" charset="0"/>
                  <a:ea typeface="Segoe UI" panose="020B0502040204020203" pitchFamily="34" charset="0"/>
                  <a:cs typeface="Segoe UI" panose="020B0502040204020203" pitchFamily="34" charset="0"/>
                </a:rPr>
                <a:t>Time spent compared to average driver</a:t>
              </a:r>
            </a:p>
          </p:txBody>
        </p:sp>
        <p:sp>
          <p:nvSpPr>
            <p:cNvPr id="113" name="TextBox 112"/>
            <p:cNvSpPr txBox="1"/>
            <p:nvPr/>
          </p:nvSpPr>
          <p:spPr>
            <a:xfrm>
              <a:off x="1880019" y="5424624"/>
              <a:ext cx="2037577" cy="246221"/>
            </a:xfrm>
            <a:prstGeom prst="rect">
              <a:avLst/>
            </a:prstGeom>
            <a:noFill/>
          </p:spPr>
          <p:txBody>
            <a:bodyPr wrap="square" rtlCol="0">
              <a:spAutoFit/>
            </a:bodyPr>
            <a:lstStyle/>
            <a:p>
              <a:r>
                <a:rPr lang="en-IN" sz="1000" b="1" dirty="0">
                  <a:solidFill>
                    <a:srgbClr val="0070C0"/>
                  </a:solidFill>
                  <a:latin typeface="Segoe UI" panose="020B0502040204020203" pitchFamily="34" charset="0"/>
                  <a:ea typeface="Segoe UI" panose="020B0502040204020203" pitchFamily="34" charset="0"/>
                  <a:cs typeface="Segoe UI" panose="020B0502040204020203" pitchFamily="34" charset="0"/>
                </a:rPr>
                <a:t>High Pedal Position</a:t>
              </a:r>
            </a:p>
          </p:txBody>
        </p:sp>
        <p:sp>
          <p:nvSpPr>
            <p:cNvPr id="116" name="TextBox 115"/>
            <p:cNvSpPr txBox="1"/>
            <p:nvPr/>
          </p:nvSpPr>
          <p:spPr>
            <a:xfrm>
              <a:off x="1003315" y="5379918"/>
              <a:ext cx="1325286" cy="246221"/>
            </a:xfrm>
            <a:prstGeom prst="rect">
              <a:avLst/>
            </a:prstGeom>
            <a:noFill/>
          </p:spPr>
          <p:txBody>
            <a:bodyPr wrap="square" rtlCol="0">
              <a:spAutoFit/>
            </a:bodyPr>
            <a:lstStyle/>
            <a:p>
              <a:r>
                <a:rPr lang="en-IN" sz="1000" b="1" dirty="0">
                  <a:latin typeface="Segoe UI" panose="020B0502040204020203" pitchFamily="34" charset="0"/>
                  <a:ea typeface="Segoe UI" panose="020B0502040204020203" pitchFamily="34" charset="0"/>
                  <a:cs typeface="Segoe UI" panose="020B0502040204020203" pitchFamily="34" charset="0"/>
                </a:rPr>
                <a:t>100%</a:t>
              </a:r>
            </a:p>
          </p:txBody>
        </p:sp>
      </p:grpSp>
      <p:grpSp>
        <p:nvGrpSpPr>
          <p:cNvPr id="117" name="Group 116"/>
          <p:cNvGrpSpPr/>
          <p:nvPr/>
        </p:nvGrpSpPr>
        <p:grpSpPr>
          <a:xfrm>
            <a:off x="5608031" y="5430977"/>
            <a:ext cx="2711669" cy="1098411"/>
            <a:chOff x="4645148" y="5393319"/>
            <a:chExt cx="2711669" cy="1098411"/>
          </a:xfrm>
        </p:grpSpPr>
        <p:pic>
          <p:nvPicPr>
            <p:cNvPr id="118"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788792" y="5906127"/>
              <a:ext cx="583504" cy="585603"/>
            </a:xfrm>
            <a:prstGeom prst="rect">
              <a:avLst/>
            </a:prstGeom>
            <a:noFill/>
            <a:extLst>
              <a:ext uri="{909E8E84-426E-40dd-AFC4-6F175D3DCCD1}">
                <a14:hiddenFill xmlns="" xmlns:a14="http://schemas.microsoft.com/office/drawing/2010/main">
                  <a:solidFill>
                    <a:srgbClr val="FFFFFF"/>
                  </a:solidFill>
                </a14:hiddenFill>
              </a:ext>
            </a:extLst>
          </p:spPr>
        </p:pic>
        <p:sp>
          <p:nvSpPr>
            <p:cNvPr id="119" name="TextBox 118"/>
            <p:cNvSpPr txBox="1"/>
            <p:nvPr/>
          </p:nvSpPr>
          <p:spPr>
            <a:xfrm>
              <a:off x="5319241" y="5911148"/>
              <a:ext cx="2037576" cy="400110"/>
            </a:xfrm>
            <a:prstGeom prst="rect">
              <a:avLst/>
            </a:prstGeom>
            <a:noFill/>
          </p:spPr>
          <p:txBody>
            <a:bodyPr wrap="square" rtlCol="0">
              <a:spAutoFit/>
            </a:bodyPr>
            <a:lstStyle/>
            <a:p>
              <a:r>
                <a:rPr lang="en-IN" sz="1000" dirty="0">
                  <a:latin typeface="Segoe UI" panose="020B0502040204020203" pitchFamily="34" charset="0"/>
                  <a:ea typeface="Segoe UI" panose="020B0502040204020203" pitchFamily="34" charset="0"/>
                  <a:cs typeface="Segoe UI" panose="020B0502040204020203" pitchFamily="34" charset="0"/>
                </a:rPr>
                <a:t>Time spent compared to average driver</a:t>
              </a:r>
            </a:p>
          </p:txBody>
        </p:sp>
        <p:sp>
          <p:nvSpPr>
            <p:cNvPr id="120" name="TextBox 119"/>
            <p:cNvSpPr txBox="1"/>
            <p:nvPr/>
          </p:nvSpPr>
          <p:spPr>
            <a:xfrm>
              <a:off x="5306769" y="5400116"/>
              <a:ext cx="2037577" cy="246221"/>
            </a:xfrm>
            <a:prstGeom prst="rect">
              <a:avLst/>
            </a:prstGeom>
            <a:noFill/>
          </p:spPr>
          <p:txBody>
            <a:bodyPr wrap="square" rtlCol="0">
              <a:spAutoFit/>
            </a:bodyPr>
            <a:lstStyle/>
            <a:p>
              <a:r>
                <a:rPr lang="en-IN" sz="1000" b="1" dirty="0">
                  <a:solidFill>
                    <a:srgbClr val="0070C0"/>
                  </a:solidFill>
                  <a:latin typeface="Segoe UI" panose="020B0502040204020203" pitchFamily="34" charset="0"/>
                  <a:ea typeface="Segoe UI" panose="020B0502040204020203" pitchFamily="34" charset="0"/>
                  <a:cs typeface="Segoe UI" panose="020B0502040204020203" pitchFamily="34" charset="0"/>
                </a:rPr>
                <a:t>High Speed RPM</a:t>
              </a:r>
            </a:p>
          </p:txBody>
        </p:sp>
        <p:sp>
          <p:nvSpPr>
            <p:cNvPr id="122" name="TextBox 121"/>
            <p:cNvSpPr txBox="1"/>
            <p:nvPr/>
          </p:nvSpPr>
          <p:spPr>
            <a:xfrm>
              <a:off x="4645148" y="5393319"/>
              <a:ext cx="1127435" cy="246221"/>
            </a:xfrm>
            <a:prstGeom prst="rect">
              <a:avLst/>
            </a:prstGeom>
            <a:noFill/>
          </p:spPr>
          <p:txBody>
            <a:bodyPr wrap="square" rtlCol="0">
              <a:spAutoFit/>
            </a:bodyPr>
            <a:lstStyle/>
            <a:p>
              <a:r>
                <a:rPr lang="en-IN" sz="1000" b="1" dirty="0">
                  <a:latin typeface="Segoe UI" panose="020B0502040204020203" pitchFamily="34" charset="0"/>
                  <a:ea typeface="Segoe UI" panose="020B0502040204020203" pitchFamily="34" charset="0"/>
                  <a:cs typeface="Segoe UI" panose="020B0502040204020203" pitchFamily="34" charset="0"/>
                </a:rPr>
                <a:t>90%</a:t>
              </a:r>
            </a:p>
          </p:txBody>
        </p:sp>
      </p:grpSp>
      <p:grpSp>
        <p:nvGrpSpPr>
          <p:cNvPr id="123" name="Group 122"/>
          <p:cNvGrpSpPr/>
          <p:nvPr/>
        </p:nvGrpSpPr>
        <p:grpSpPr>
          <a:xfrm>
            <a:off x="8589684" y="5426913"/>
            <a:ext cx="3149121" cy="1017727"/>
            <a:chOff x="8589684" y="5400918"/>
            <a:chExt cx="3149121" cy="1017727"/>
          </a:xfrm>
        </p:grpSpPr>
        <p:pic>
          <p:nvPicPr>
            <p:cNvPr id="124"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8736766" y="5870013"/>
              <a:ext cx="515179" cy="548632"/>
            </a:xfrm>
            <a:prstGeom prst="rect">
              <a:avLst/>
            </a:prstGeom>
            <a:noFill/>
            <a:extLst>
              <a:ext uri="{909E8E84-426E-40dd-AFC4-6F175D3DCCD1}">
                <a14:hiddenFill xmlns="" xmlns:a14="http://schemas.microsoft.com/office/drawing/2010/main">
                  <a:solidFill>
                    <a:srgbClr val="FFFFFF"/>
                  </a:solidFill>
                </a14:hiddenFill>
              </a:ext>
            </a:extLst>
          </p:spPr>
        </p:pic>
        <p:sp>
          <p:nvSpPr>
            <p:cNvPr id="125" name="TextBox 124"/>
            <p:cNvSpPr txBox="1"/>
            <p:nvPr/>
          </p:nvSpPr>
          <p:spPr>
            <a:xfrm>
              <a:off x="9279573" y="5846996"/>
              <a:ext cx="2087140" cy="400110"/>
            </a:xfrm>
            <a:prstGeom prst="rect">
              <a:avLst/>
            </a:prstGeom>
            <a:noFill/>
          </p:spPr>
          <p:txBody>
            <a:bodyPr wrap="square" rtlCol="0">
              <a:spAutoFit/>
            </a:bodyPr>
            <a:lstStyle/>
            <a:p>
              <a:r>
                <a:rPr lang="en-IN" sz="1000" dirty="0">
                  <a:latin typeface="Segoe UI" panose="020B0502040204020203" pitchFamily="34" charset="0"/>
                  <a:ea typeface="Segoe UI" panose="020B0502040204020203" pitchFamily="34" charset="0"/>
                  <a:cs typeface="Segoe UI" panose="020B0502040204020203" pitchFamily="34" charset="0"/>
                </a:rPr>
                <a:t>Time spent compared to average driver</a:t>
              </a:r>
            </a:p>
          </p:txBody>
        </p:sp>
        <p:sp>
          <p:nvSpPr>
            <p:cNvPr id="127" name="TextBox 126"/>
            <p:cNvSpPr txBox="1"/>
            <p:nvPr/>
          </p:nvSpPr>
          <p:spPr>
            <a:xfrm>
              <a:off x="9255277" y="5400918"/>
              <a:ext cx="2483528" cy="246221"/>
            </a:xfrm>
            <a:prstGeom prst="rect">
              <a:avLst/>
            </a:prstGeom>
            <a:noFill/>
          </p:spPr>
          <p:txBody>
            <a:bodyPr wrap="square" rtlCol="0">
              <a:spAutoFit/>
            </a:bodyPr>
            <a:lstStyle/>
            <a:p>
              <a:r>
                <a:rPr lang="en-IN" sz="1000" b="1" dirty="0">
                  <a:solidFill>
                    <a:srgbClr val="0070C0"/>
                  </a:solidFill>
                  <a:latin typeface="Segoe UI" panose="020B0502040204020203" pitchFamily="34" charset="0"/>
                  <a:ea typeface="Segoe UI" panose="020B0502040204020203" pitchFamily="34" charset="0"/>
                  <a:cs typeface="Segoe UI" panose="020B0502040204020203" pitchFamily="34" charset="0"/>
                </a:rPr>
                <a:t>High Speed Low Torque</a:t>
              </a:r>
            </a:p>
          </p:txBody>
        </p:sp>
        <p:sp>
          <p:nvSpPr>
            <p:cNvPr id="129" name="Down Arrow 128"/>
            <p:cNvSpPr>
              <a:spLocks noChangeAspect="1"/>
            </p:cNvSpPr>
            <p:nvPr/>
          </p:nvSpPr>
          <p:spPr>
            <a:xfrm flipV="1">
              <a:off x="8589684" y="5413521"/>
              <a:ext cx="169541" cy="254001"/>
            </a:xfrm>
            <a:prstGeom prst="downArrow">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Segoe UI" panose="020B0502040204020203" pitchFamily="34" charset="0"/>
                <a:ea typeface="Segoe UI" panose="020B0502040204020203" pitchFamily="34" charset="0"/>
                <a:cs typeface="Segoe UI" panose="020B0502040204020203" pitchFamily="34" charset="0"/>
              </a:endParaRPr>
            </a:p>
          </p:txBody>
        </p:sp>
        <p:sp>
          <p:nvSpPr>
            <p:cNvPr id="130" name="TextBox 129"/>
            <p:cNvSpPr txBox="1"/>
            <p:nvPr/>
          </p:nvSpPr>
          <p:spPr>
            <a:xfrm>
              <a:off x="8693945" y="5443314"/>
              <a:ext cx="1083681" cy="246221"/>
            </a:xfrm>
            <a:prstGeom prst="rect">
              <a:avLst/>
            </a:prstGeom>
            <a:noFill/>
          </p:spPr>
          <p:txBody>
            <a:bodyPr wrap="square" rtlCol="0">
              <a:spAutoFit/>
            </a:bodyPr>
            <a:lstStyle/>
            <a:p>
              <a:r>
                <a:rPr lang="en-IN" sz="1000" b="1" dirty="0">
                  <a:latin typeface="Segoe UI" panose="020B0502040204020203" pitchFamily="34" charset="0"/>
                  <a:ea typeface="Segoe UI" panose="020B0502040204020203" pitchFamily="34" charset="0"/>
                  <a:cs typeface="Segoe UI" panose="020B0502040204020203" pitchFamily="34" charset="0"/>
                </a:rPr>
                <a:t>55%</a:t>
              </a:r>
            </a:p>
          </p:txBody>
        </p:sp>
      </p:grpSp>
      <p:sp>
        <p:nvSpPr>
          <p:cNvPr id="131" name="TextBox 130"/>
          <p:cNvSpPr txBox="1"/>
          <p:nvPr/>
        </p:nvSpPr>
        <p:spPr>
          <a:xfrm>
            <a:off x="8103863" y="2568166"/>
            <a:ext cx="2938632" cy="261610"/>
          </a:xfrm>
          <a:prstGeom prst="rect">
            <a:avLst/>
          </a:prstGeom>
          <a:noFill/>
        </p:spPr>
        <p:txBody>
          <a:bodyPr wrap="square" rtlCol="0">
            <a:spAutoFit/>
          </a:bodyPr>
          <a:lstStyle/>
          <a:p>
            <a:pPr algn="ctr"/>
            <a:r>
              <a:rPr lang="en-IN" sz="1100" b="1" dirty="0">
                <a:solidFill>
                  <a:schemeClr val="tx2">
                    <a:lumMod val="75000"/>
                  </a:schemeClr>
                </a:solidFill>
                <a:latin typeface="Segoe UI" panose="020B0502040204020203" pitchFamily="34" charset="0"/>
                <a:ea typeface="Segoe UI" panose="020B0502040204020203" pitchFamily="34" charset="0"/>
                <a:cs typeface="Segoe UI" panose="020B0502040204020203" pitchFamily="34" charset="0"/>
              </a:rPr>
              <a:t>Majority of these cars are police cars</a:t>
            </a:r>
          </a:p>
        </p:txBody>
      </p:sp>
      <p:sp>
        <p:nvSpPr>
          <p:cNvPr id="132" name="Rectangle 131"/>
          <p:cNvSpPr/>
          <p:nvPr/>
        </p:nvSpPr>
        <p:spPr>
          <a:xfrm>
            <a:off x="2009104" y="5321627"/>
            <a:ext cx="9258328" cy="1353818"/>
          </a:xfrm>
          <a:prstGeom prst="rect">
            <a:avLst/>
          </a:prstGeom>
          <a:noFill/>
          <a:ln>
            <a:solidFill>
              <a:srgbClr val="44546A"/>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Segoe UI" panose="020B0502040204020203" pitchFamily="34" charset="0"/>
              <a:ea typeface="Segoe UI" panose="020B0502040204020203" pitchFamily="34" charset="0"/>
              <a:cs typeface="Segoe UI" panose="020B0502040204020203" pitchFamily="34" charset="0"/>
            </a:endParaRPr>
          </a:p>
        </p:txBody>
      </p:sp>
      <p:grpSp>
        <p:nvGrpSpPr>
          <p:cNvPr id="133" name="Group 132"/>
          <p:cNvGrpSpPr/>
          <p:nvPr/>
        </p:nvGrpSpPr>
        <p:grpSpPr>
          <a:xfrm>
            <a:off x="4618633" y="2883289"/>
            <a:ext cx="2615184" cy="1796458"/>
            <a:chOff x="3520502" y="722877"/>
            <a:chExt cx="8206947" cy="3850866"/>
          </a:xfrm>
        </p:grpSpPr>
        <p:pic>
          <p:nvPicPr>
            <p:cNvPr id="134"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3520502"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35"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4030118"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36"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4539735"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37"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049351"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38"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558967"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39"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6068584"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40"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6578200"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41"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7087817"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42"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3520502"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43"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4030118"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44"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4539735"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45"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049351"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46"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558967"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47"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6068584"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48"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6578200"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49"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7087817"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50"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3520502"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51"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4030118"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52"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4539735"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53"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049351"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54"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558967"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55"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6068584"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56"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6578200"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57"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7087817"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58"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3520502"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59"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4030118"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60"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4539735"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61"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049351"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62"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558967"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63"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6068584"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64"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6578200"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65"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7087817"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66"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3520502"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67"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4030118"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68"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4539735"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69"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049351"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70"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558967"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71"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6068584"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72"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6578200"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73"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7087817"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74"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7610865"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75"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8120481"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76"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8630098"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77"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9139714"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78"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9649330"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79"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0158947"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80"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0668563"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81"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1178179" y="722877"/>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82"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7637086"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83"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8146703"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84"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8656319"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85"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9165935"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86"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9675552"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87"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0185168"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88"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0694784"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89"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1204401" y="1539543"/>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90"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7637086"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91"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8146703"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92"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8656319"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93"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9165935"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94"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9675552"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95"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0185168"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96"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0694784"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97"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1204401" y="2356209"/>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98"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7637086"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199"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8146703"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200"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8656319"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201"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9165935"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202"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9675552"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203"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0185168"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204"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0694784"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205"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1204401" y="3172875"/>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206"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7637086"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207"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8146703"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208"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8656319"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209"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9165935"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210"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9675552"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211"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0185168"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212"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0694784"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pic>
          <p:nvPicPr>
            <p:cNvPr id="213" name="Picture 2" descr="https://image.flaticon.com/icons/png/512/0/798.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1204401" y="3989541"/>
              <a:ext cx="523048" cy="584202"/>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3" name="Right Arrow 2"/>
          <p:cNvSpPr/>
          <p:nvPr/>
        </p:nvSpPr>
        <p:spPr>
          <a:xfrm>
            <a:off x="7632299" y="3613818"/>
            <a:ext cx="401668" cy="380981"/>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TextBox 213"/>
          <p:cNvSpPr txBox="1"/>
          <p:nvPr/>
        </p:nvSpPr>
        <p:spPr>
          <a:xfrm>
            <a:off x="4452731" y="2591617"/>
            <a:ext cx="2938632" cy="261610"/>
          </a:xfrm>
          <a:prstGeom prst="rect">
            <a:avLst/>
          </a:prstGeom>
          <a:noFill/>
        </p:spPr>
        <p:txBody>
          <a:bodyPr wrap="square" rtlCol="0">
            <a:spAutoFit/>
          </a:bodyPr>
          <a:lstStyle/>
          <a:p>
            <a:pPr algn="ctr"/>
            <a:r>
              <a:rPr lang="en-IN" sz="1100" b="1" dirty="0">
                <a:solidFill>
                  <a:schemeClr val="tx2">
                    <a:lumMod val="75000"/>
                  </a:schemeClr>
                </a:solidFill>
                <a:latin typeface="Segoe UI" panose="020B0502040204020203" pitchFamily="34" charset="0"/>
                <a:ea typeface="Segoe UI" panose="020B0502040204020203" pitchFamily="34" charset="0"/>
                <a:cs typeface="Segoe UI" panose="020B0502040204020203" pitchFamily="34" charset="0"/>
              </a:rPr>
              <a:t>Car Universe</a:t>
            </a:r>
          </a:p>
        </p:txBody>
      </p:sp>
      <p:sp>
        <p:nvSpPr>
          <p:cNvPr id="215" name="Right Arrow 214"/>
          <p:cNvSpPr/>
          <p:nvPr/>
        </p:nvSpPr>
        <p:spPr>
          <a:xfrm rot="5400000">
            <a:off x="9356829" y="4797613"/>
            <a:ext cx="376478" cy="380981"/>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EC4659D2-8207-40B3-B890-82137B96566E}"/>
              </a:ext>
            </a:extLst>
          </p:cNvPr>
          <p:cNvSpPr/>
          <p:nvPr/>
        </p:nvSpPr>
        <p:spPr>
          <a:xfrm>
            <a:off x="1428979" y="2564572"/>
            <a:ext cx="2300010" cy="2541218"/>
          </a:xfrm>
          <a:prstGeom prst="rect">
            <a:avLst/>
          </a:prstGeom>
          <a:solidFill>
            <a:srgbClr val="FEF8F4"/>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7" name="Picture 216">
            <a:extLst>
              <a:ext uri="{FF2B5EF4-FFF2-40B4-BE49-F238E27FC236}">
                <a16:creationId xmlns:a16="http://schemas.microsoft.com/office/drawing/2014/main" id="{D6042BB7-4089-498D-ACBD-2DBB82E882CE}"/>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023159" y="2670640"/>
            <a:ext cx="1310359" cy="871986"/>
          </a:xfrm>
          <a:prstGeom prst="rect">
            <a:avLst/>
          </a:prstGeom>
        </p:spPr>
      </p:pic>
      <p:sp>
        <p:nvSpPr>
          <p:cNvPr id="218" name="Rectangle 217">
            <a:extLst>
              <a:ext uri="{FF2B5EF4-FFF2-40B4-BE49-F238E27FC236}">
                <a16:creationId xmlns:a16="http://schemas.microsoft.com/office/drawing/2014/main" id="{C2E25304-E151-4D0E-9A36-456B0E9258AE}"/>
              </a:ext>
            </a:extLst>
          </p:cNvPr>
          <p:cNvSpPr/>
          <p:nvPr/>
        </p:nvSpPr>
        <p:spPr>
          <a:xfrm>
            <a:off x="1709566" y="4078516"/>
            <a:ext cx="1879235" cy="1097827"/>
          </a:xfrm>
          <a:prstGeom prst="rect">
            <a:avLst/>
          </a:prstGeom>
          <a:noFill/>
        </p:spPr>
        <p:txBody>
          <a:bodyPr vert="horz" lIns="121789" tIns="60895" rIns="121789" bIns="60895"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sz="1400" b="1" spc="-96" dirty="0">
                <a:ln w="3175">
                  <a:noFill/>
                </a:ln>
                <a:ea typeface="Segoe UI" panose="020B0502040204020203" pitchFamily="34" charset="0"/>
                <a:cs typeface="Segoe UI" panose="020B0502040204020203" pitchFamily="34" charset="0"/>
              </a:rPr>
              <a:t>Driving Styles </a:t>
            </a:r>
          </a:p>
          <a:p>
            <a:pPr algn="ctr">
              <a:spcBef>
                <a:spcPct val="0"/>
              </a:spcBef>
            </a:pPr>
            <a:r>
              <a:rPr lang="en-AU" sz="1200" spc="-96" dirty="0">
                <a:ln w="3175">
                  <a:noFill/>
                </a:ln>
                <a:ea typeface="Segoe UI" panose="020B0502040204020203" pitchFamily="34" charset="0"/>
                <a:cs typeface="Segoe UI" panose="020B0502040204020203" pitchFamily="34" charset="0"/>
              </a:rPr>
              <a:t>Speed,  Acceleration, </a:t>
            </a:r>
          </a:p>
          <a:p>
            <a:pPr algn="ctr">
              <a:spcBef>
                <a:spcPct val="0"/>
              </a:spcBef>
            </a:pPr>
            <a:r>
              <a:rPr lang="en-AU" sz="1200" spc="-96" dirty="0">
                <a:ln w="3175">
                  <a:noFill/>
                </a:ln>
                <a:ea typeface="Segoe UI" panose="020B0502040204020203" pitchFamily="34" charset="0"/>
                <a:cs typeface="Segoe UI" panose="020B0502040204020203" pitchFamily="34" charset="0"/>
              </a:rPr>
              <a:t>Longitudinal movement, Trip Length, Pause Duration, Temperature etc. </a:t>
            </a:r>
          </a:p>
          <a:p>
            <a:pPr marL="800100" lvl="1" indent="-342900" algn="ctr">
              <a:spcBef>
                <a:spcPct val="0"/>
              </a:spcBef>
              <a:buFont typeface="Arial" panose="020B0604020202020204" pitchFamily="34" charset="0"/>
              <a:buChar char="•"/>
            </a:pPr>
            <a:endParaRPr lang="en-AU" sz="1200" b="1" spc="-96" dirty="0">
              <a:ln w="3175">
                <a:noFill/>
              </a:ln>
              <a:latin typeface="Segoe UI Semibold" panose="020B0702040204020203" pitchFamily="34" charset="0"/>
              <a:ea typeface="Segoe UI" panose="020B0502040204020203" pitchFamily="34" charset="0"/>
              <a:cs typeface="Segoe UI" panose="020B0502040204020203" pitchFamily="34" charset="0"/>
            </a:endParaRPr>
          </a:p>
          <a:p>
            <a:pPr algn="ctr">
              <a:spcBef>
                <a:spcPct val="0"/>
              </a:spcBef>
            </a:pPr>
            <a:endParaRPr lang="en-US" sz="1400" b="1" spc="-96" dirty="0">
              <a:ln w="3175">
                <a:noFill/>
              </a:ln>
              <a:latin typeface="Segoe UI Semibold" panose="020B0702040204020203" pitchFamily="34" charset="0"/>
              <a:ea typeface="Segoe UI" panose="020B0502040204020203" pitchFamily="34" charset="0"/>
              <a:cs typeface="Segoe UI" panose="020B0502040204020203" pitchFamily="34" charset="0"/>
            </a:endParaRPr>
          </a:p>
        </p:txBody>
      </p:sp>
      <p:sp>
        <p:nvSpPr>
          <p:cNvPr id="219" name="Rectangle 218">
            <a:extLst>
              <a:ext uri="{FF2B5EF4-FFF2-40B4-BE49-F238E27FC236}">
                <a16:creationId xmlns:a16="http://schemas.microsoft.com/office/drawing/2014/main" id="{0E83EB86-D088-44C4-B34E-3EBEB2DFB8AC}"/>
              </a:ext>
            </a:extLst>
          </p:cNvPr>
          <p:cNvSpPr/>
          <p:nvPr/>
        </p:nvSpPr>
        <p:spPr>
          <a:xfrm>
            <a:off x="1467372" y="3565599"/>
            <a:ext cx="2436581" cy="261610"/>
          </a:xfrm>
          <a:prstGeom prst="rect">
            <a:avLst/>
          </a:prstGeom>
        </p:spPr>
        <p:txBody>
          <a:bodyPr wrap="square" anchor="ctr">
            <a:spAutoFit/>
          </a:bodyPr>
          <a:lstStyle/>
          <a:p>
            <a:pPr algn="ctr"/>
            <a:r>
              <a:rPr lang="en-US" sz="1050" b="1" spc="-96" dirty="0">
                <a:ln w="3175">
                  <a:noFill/>
                </a:ln>
                <a:latin typeface="Segoe UI" panose="020B0502040204020203" pitchFamily="34" charset="0"/>
                <a:ea typeface="Segoe UI" panose="020B0502040204020203" pitchFamily="34" charset="0"/>
                <a:cs typeface="Segoe UI" panose="020B0502040204020203" pitchFamily="34" charset="0"/>
              </a:rPr>
              <a:t>Vehicle Usage from Connected Data</a:t>
            </a:r>
            <a:endParaRPr lang="en-US" sz="1050" b="1" dirty="0">
              <a:latin typeface="Segoe UI" panose="020B0502040204020203" pitchFamily="34" charset="0"/>
              <a:ea typeface="Segoe UI" panose="020B0502040204020203" pitchFamily="34" charset="0"/>
              <a:cs typeface="Segoe UI" panose="020B0502040204020203" pitchFamily="34" charset="0"/>
            </a:endParaRPr>
          </a:p>
        </p:txBody>
      </p:sp>
      <p:sp>
        <p:nvSpPr>
          <p:cNvPr id="220" name="Down Arrow 219"/>
          <p:cNvSpPr>
            <a:spLocks noChangeAspect="1"/>
          </p:cNvSpPr>
          <p:nvPr/>
        </p:nvSpPr>
        <p:spPr>
          <a:xfrm flipV="1">
            <a:off x="5472162" y="5437774"/>
            <a:ext cx="169541" cy="254001"/>
          </a:xfrm>
          <a:prstGeom prst="downArrow">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Segoe UI" panose="020B0502040204020203" pitchFamily="34" charset="0"/>
              <a:ea typeface="Segoe UI" panose="020B0502040204020203" pitchFamily="34" charset="0"/>
              <a:cs typeface="Segoe UI" panose="020B0502040204020203" pitchFamily="34" charset="0"/>
            </a:endParaRPr>
          </a:p>
        </p:txBody>
      </p:sp>
      <p:sp>
        <p:nvSpPr>
          <p:cNvPr id="221" name="Down Arrow 220"/>
          <p:cNvSpPr>
            <a:spLocks noChangeAspect="1"/>
          </p:cNvSpPr>
          <p:nvPr/>
        </p:nvSpPr>
        <p:spPr>
          <a:xfrm flipV="1">
            <a:off x="2222008" y="5423067"/>
            <a:ext cx="169541" cy="254001"/>
          </a:xfrm>
          <a:prstGeom prst="downArrow">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5682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991" y="1"/>
            <a:ext cx="12231975" cy="1070152"/>
          </a:xfrm>
          <a:prstGeom prst="rect">
            <a:avLst/>
          </a:prstGeom>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3577" y="9747"/>
            <a:ext cx="1390875" cy="1031417"/>
          </a:xfrm>
          <a:prstGeom prst="rect">
            <a:avLst/>
          </a:prstGeom>
        </p:spPr>
      </p:pic>
      <p:sp>
        <p:nvSpPr>
          <p:cNvPr id="36" name="TextBox 35"/>
          <p:cNvSpPr txBox="1"/>
          <p:nvPr/>
        </p:nvSpPr>
        <p:spPr>
          <a:xfrm>
            <a:off x="385880" y="367376"/>
            <a:ext cx="7489230" cy="332399"/>
          </a:xfrm>
          <a:prstGeom prst="rect">
            <a:avLst/>
          </a:prstGeom>
        </p:spPr>
        <p:txBody>
          <a:bodyPr vert="horz" wrap="none" lIns="0" tIns="0" rIns="0" bIns="0" rtlCol="0" anchor="ctr">
            <a:spAutoFit/>
          </a:bodyPr>
          <a:lstStyle>
            <a:defPPr>
              <a:defRPr lang="en-US"/>
            </a:defPPr>
            <a:lvl1pPr>
              <a:spcBef>
                <a:spcPct val="0"/>
              </a:spcBef>
              <a:buNone/>
              <a:defRPr sz="2400" b="1" spc="300">
                <a:solidFill>
                  <a:schemeClr val="bg1"/>
                </a:solidFill>
                <a:latin typeface="Segoe UI" panose="020B0502040204020203" pitchFamily="34" charset="0"/>
                <a:cs typeface="Segoe UI" panose="020B0502040204020203" pitchFamily="34" charset="0"/>
                <a:rtl val="0"/>
              </a:defRPr>
            </a:lvl1pPr>
          </a:lstStyle>
          <a:p>
            <a:pPr>
              <a:lnSpc>
                <a:spcPct val="90000"/>
              </a:lnSpc>
              <a:defRPr/>
            </a:pPr>
            <a:r>
              <a:rPr lang="en-US" spc="0" dirty="0">
                <a:solidFill>
                  <a:srgbClr val="FFFFFF"/>
                </a:solidFill>
                <a:ea typeface="Segoe UI" panose="020B0502040204020203" pitchFamily="34" charset="0"/>
              </a:rPr>
              <a:t>Product Design &amp; Testing using Behavior Modeling</a:t>
            </a:r>
          </a:p>
        </p:txBody>
      </p:sp>
      <p:sp>
        <p:nvSpPr>
          <p:cNvPr id="37" name="Slide Number Placeholder 1"/>
          <p:cNvSpPr>
            <a:spLocks noGrp="1"/>
          </p:cNvSpPr>
          <p:nvPr>
            <p:ph type="sldNum" sz="quarter" idx="4294967295"/>
          </p:nvPr>
        </p:nvSpPr>
        <p:spPr>
          <a:xfrm>
            <a:off x="11615936" y="6492883"/>
            <a:ext cx="576064" cy="365125"/>
          </a:xfrm>
          <a:prstGeom prst="rect">
            <a:avLst/>
          </a:prstGeom>
        </p:spPr>
        <p:txBody>
          <a:bodyPr/>
          <a:lstStyle/>
          <a:p>
            <a:pPr algn="ctr">
              <a:defRPr/>
            </a:pPr>
            <a:fld id="{1EB4D6C6-E9DC-4C53-84A2-C6618C29E345}" type="slidenum">
              <a:rPr lang="en-IN" smtClean="0">
                <a:solidFill>
                  <a:srgbClr val="000000">
                    <a:tint val="75000"/>
                  </a:srgbClr>
                </a:solidFill>
                <a:latin typeface="Segoe UI" panose="020B0502040204020203" pitchFamily="34" charset="0"/>
                <a:ea typeface="Segoe UI" panose="020B0502040204020203" pitchFamily="34" charset="0"/>
                <a:cs typeface="Segoe UI" panose="020B0502040204020203" pitchFamily="34" charset="0"/>
              </a:rPr>
              <a:pPr algn="ctr">
                <a:defRPr/>
              </a:pPr>
              <a:t>66</a:t>
            </a:fld>
            <a:endParaRPr lang="en-IN" dirty="0">
              <a:solidFill>
                <a:srgbClr val="000000">
                  <a:tint val="7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5" name="Notched Right Arrow 50"/>
          <p:cNvSpPr/>
          <p:nvPr/>
        </p:nvSpPr>
        <p:spPr bwMode="auto">
          <a:xfrm>
            <a:off x="535181" y="1144392"/>
            <a:ext cx="1371600" cy="274320"/>
          </a:xfrm>
          <a:prstGeom prst="notchedRightArrow">
            <a:avLst>
              <a:gd name="adj1" fmla="val 99020"/>
              <a:gd name="adj2" fmla="val 1650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BOTTLENECKS</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6" name="Flowchart: Merge 45"/>
          <p:cNvSpPr/>
          <p:nvPr/>
        </p:nvSpPr>
        <p:spPr bwMode="auto">
          <a:xfrm flipV="1">
            <a:off x="3902637" y="1473554"/>
            <a:ext cx="137160" cy="137160"/>
          </a:xfrm>
          <a:prstGeom prst="flowChartMerge">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7" name="Notched Right Arrow 82"/>
          <p:cNvSpPr/>
          <p:nvPr/>
        </p:nvSpPr>
        <p:spPr bwMode="auto">
          <a:xfrm>
            <a:off x="3263233" y="1144392"/>
            <a:ext cx="1371600" cy="274320"/>
          </a:xfrm>
          <a:prstGeom prst="notchedRightArrow">
            <a:avLst>
              <a:gd name="adj1" fmla="val 100000"/>
              <a:gd name="adj2" fmla="val 25185"/>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IN" sz="1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IMPACT</a:t>
            </a:r>
            <a:endParaRPr kumimoji="0" lang="en-US" sz="1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0" name="Notched Right Arrow 82"/>
          <p:cNvSpPr/>
          <p:nvPr/>
        </p:nvSpPr>
        <p:spPr bwMode="auto">
          <a:xfrm>
            <a:off x="1906781" y="1144392"/>
            <a:ext cx="1371600" cy="274320"/>
          </a:xfrm>
          <a:prstGeom prst="notchedRightArrow">
            <a:avLst>
              <a:gd name="adj1" fmla="val 100000"/>
              <a:gd name="adj2" fmla="val 1997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SOLUTION</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169DF68D-D7AE-4C12-9433-2DADF09F832E}"/>
              </a:ext>
            </a:extLst>
          </p:cNvPr>
          <p:cNvSpPr/>
          <p:nvPr/>
        </p:nvSpPr>
        <p:spPr>
          <a:xfrm>
            <a:off x="477510" y="1696135"/>
            <a:ext cx="9504000" cy="338400"/>
          </a:xfrm>
          <a:prstGeom prst="rect">
            <a:avLst/>
          </a:prstGeom>
          <a:solidFill>
            <a:srgbClr val="394555"/>
          </a:solidFill>
          <a:ln w="12700" cap="flat" cmpd="sng" algn="ctr">
            <a:noFill/>
            <a:prstDash val="solid"/>
            <a:miter lim="800000"/>
          </a:ln>
          <a:effectLst/>
        </p:spPr>
        <p:txBody>
          <a:bodyPr rtlCol="0" anchor="ctr"/>
          <a:lstStyle/>
          <a:p>
            <a:pPr algn="ctr"/>
            <a:r>
              <a:rPr lang="en-US" kern="0" dirty="0">
                <a:solidFill>
                  <a:srgbClr val="FFFFFF"/>
                </a:solidFill>
                <a:latin typeface="Segoe UI" panose="020B0502040204020203" pitchFamily="34" charset="0"/>
                <a:ea typeface="Segoe UI" panose="020B0502040204020203" pitchFamily="34" charset="0"/>
                <a:cs typeface="Segoe UI" panose="020B0502040204020203" pitchFamily="34" charset="0"/>
              </a:rPr>
              <a:t>Impact</a:t>
            </a:r>
          </a:p>
        </p:txBody>
      </p:sp>
      <p:grpSp>
        <p:nvGrpSpPr>
          <p:cNvPr id="14" name="Group 13">
            <a:extLst>
              <a:ext uri="{FF2B5EF4-FFF2-40B4-BE49-F238E27FC236}">
                <a16:creationId xmlns:a16="http://schemas.microsoft.com/office/drawing/2014/main" id="{903D20ED-5E72-4DEC-AA65-6C42C14BF3B1}"/>
              </a:ext>
            </a:extLst>
          </p:cNvPr>
          <p:cNvGrpSpPr/>
          <p:nvPr/>
        </p:nvGrpSpPr>
        <p:grpSpPr>
          <a:xfrm>
            <a:off x="560740" y="2476138"/>
            <a:ext cx="3479057" cy="1591233"/>
            <a:chOff x="8679716" y="1445977"/>
            <a:chExt cx="3479057" cy="1591233"/>
          </a:xfrm>
        </p:grpSpPr>
        <p:sp>
          <p:nvSpPr>
            <p:cNvPr id="15" name="Rectangle 14">
              <a:extLst>
                <a:ext uri="{FF2B5EF4-FFF2-40B4-BE49-F238E27FC236}">
                  <a16:creationId xmlns:a16="http://schemas.microsoft.com/office/drawing/2014/main" id="{1776E906-D5CF-4B68-A06A-C380ADFC8296}"/>
                </a:ext>
              </a:extLst>
            </p:cNvPr>
            <p:cNvSpPr/>
            <p:nvPr/>
          </p:nvSpPr>
          <p:spPr>
            <a:xfrm>
              <a:off x="8679716" y="1445977"/>
              <a:ext cx="3479057" cy="707886"/>
            </a:xfrm>
            <a:prstGeom prst="rect">
              <a:avLst/>
            </a:prstGeom>
            <a:noFill/>
            <a:ln>
              <a:noFill/>
            </a:ln>
            <a:effectLst/>
            <a:scene3d>
              <a:camera prst="orthographicFront">
                <a:rot lat="0" lon="0" rev="0"/>
              </a:camera>
              <a:lightRig rig="balanced" dir="t">
                <a:rot lat="0" lon="0" rev="8700000"/>
              </a:lightRig>
            </a:scene3d>
            <a:sp3d>
              <a:bevelT w="190500" h="38100"/>
            </a:sp3d>
          </p:spPr>
          <p:txBody>
            <a:bodyPr wrap="square" lIns="91440" tIns="45720" rIns="91440" bIns="45720">
              <a:spAutoFit/>
            </a:bodyPr>
            <a:lstStyle/>
            <a:p>
              <a:r>
                <a:rPr lang="en-US" sz="2000" b="1" dirty="0">
                  <a:solidFill>
                    <a:srgbClr val="6CB3B3"/>
                  </a:solidFill>
                  <a:latin typeface="Segoe UI" panose="020B0502040204020203" pitchFamily="34" charset="0"/>
                  <a:ea typeface="Segoe UI" panose="020B0502040204020203" pitchFamily="34" charset="0"/>
                  <a:cs typeface="Segoe UI" panose="020B0502040204020203" pitchFamily="34" charset="0"/>
                </a:rPr>
                <a:t>Improved Customer Segmentation</a:t>
              </a:r>
              <a:endParaRPr lang="en-US" sz="7200" b="1" dirty="0">
                <a:solidFill>
                  <a:srgbClr val="6CB3B3"/>
                </a:solidFill>
                <a:latin typeface="Segoe UI" panose="020B0502040204020203" pitchFamily="34" charset="0"/>
                <a:ea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D6F3F78D-1CCB-46DC-99EB-15E1BCC7BD38}"/>
                </a:ext>
              </a:extLst>
            </p:cNvPr>
            <p:cNvSpPr txBox="1"/>
            <p:nvPr/>
          </p:nvSpPr>
          <p:spPr>
            <a:xfrm>
              <a:off x="8679719" y="2206213"/>
              <a:ext cx="2702490" cy="830997"/>
            </a:xfrm>
            <a:prstGeom prst="rect">
              <a:avLst/>
            </a:prstGeom>
            <a:noFill/>
          </p:spPr>
          <p:txBody>
            <a:bodyPr wrap="square" rtlCol="0" anchor="ctr">
              <a:spAutoFit/>
            </a:bodyPr>
            <a:lstStyle/>
            <a:p>
              <a:r>
                <a:rPr lang="en-IN" sz="1600" dirty="0">
                  <a:solidFill>
                    <a:srgbClr val="6CB3B3"/>
                  </a:solidFill>
                  <a:latin typeface="Segoe UI" panose="020B0502040204020203" pitchFamily="34" charset="0"/>
                  <a:ea typeface="Segoe UI" panose="020B0502040204020203" pitchFamily="34" charset="0"/>
                  <a:cs typeface="Segoe UI" panose="020B0502040204020203" pitchFamily="34" charset="0"/>
                </a:rPr>
                <a:t>Customer were segmented based on their driving behavior </a:t>
              </a:r>
            </a:p>
          </p:txBody>
        </p:sp>
      </p:grpSp>
      <p:grpSp>
        <p:nvGrpSpPr>
          <p:cNvPr id="17" name="Group 45">
            <a:extLst>
              <a:ext uri="{FF2B5EF4-FFF2-40B4-BE49-F238E27FC236}">
                <a16:creationId xmlns:a16="http://schemas.microsoft.com/office/drawing/2014/main" id="{F0C699E0-445D-4FEF-8681-4CCB4950B33D}"/>
              </a:ext>
            </a:extLst>
          </p:cNvPr>
          <p:cNvGrpSpPr>
            <a:grpSpLocks noChangeAspect="1"/>
          </p:cNvGrpSpPr>
          <p:nvPr/>
        </p:nvGrpSpPr>
        <p:grpSpPr>
          <a:xfrm>
            <a:off x="7032850" y="2415538"/>
            <a:ext cx="3181684" cy="1659503"/>
            <a:chOff x="-40470" y="13991"/>
            <a:chExt cx="2768862" cy="1462836"/>
          </a:xfrm>
        </p:grpSpPr>
        <p:sp>
          <p:nvSpPr>
            <p:cNvPr id="18" name="Rectangle 17">
              <a:extLst>
                <a:ext uri="{FF2B5EF4-FFF2-40B4-BE49-F238E27FC236}">
                  <a16:creationId xmlns:a16="http://schemas.microsoft.com/office/drawing/2014/main" id="{6D440A2E-B1A8-4E70-B82F-5398B60E71DF}"/>
                </a:ext>
              </a:extLst>
            </p:cNvPr>
            <p:cNvSpPr/>
            <p:nvPr/>
          </p:nvSpPr>
          <p:spPr>
            <a:xfrm>
              <a:off x="-40470" y="13991"/>
              <a:ext cx="2035883" cy="352693"/>
            </a:xfrm>
            <a:prstGeom prst="rect">
              <a:avLst/>
            </a:prstGeom>
            <a:noFill/>
            <a:ln>
              <a:noFill/>
            </a:ln>
            <a:effectLst/>
            <a:scene3d>
              <a:camera prst="orthographicFront">
                <a:rot lat="0" lon="0" rev="0"/>
              </a:camera>
              <a:lightRig rig="balanced" dir="t">
                <a:rot lat="0" lon="0" rev="8700000"/>
              </a:lightRig>
            </a:scene3d>
            <a:sp3d>
              <a:bevelT w="190500" h="38100"/>
            </a:sp3d>
          </p:spPr>
          <p:txBody>
            <a:bodyPr wrap="none" lIns="91440" tIns="45720" rIns="91440" bIns="45720">
              <a:spAutoFit/>
            </a:bodyPr>
            <a:lstStyle/>
            <a:p>
              <a:pPr algn="ctr"/>
              <a:r>
                <a:rPr lang="en-US" sz="2000" b="1" dirty="0">
                  <a:solidFill>
                    <a:schemeClr val="accent5">
                      <a:lumMod val="75000"/>
                    </a:schemeClr>
                  </a:solidFill>
                  <a:latin typeface="Segoe UI" panose="020B0502040204020203" pitchFamily="34" charset="0"/>
                  <a:ea typeface="Segoe UI" panose="020B0502040204020203" pitchFamily="34" charset="0"/>
                  <a:cs typeface="Segoe UI" panose="020B0502040204020203" pitchFamily="34" charset="0"/>
                </a:rPr>
                <a:t>Portfolio Strategy</a:t>
              </a:r>
              <a:endParaRPr lang="en-US" sz="3200" b="1" dirty="0">
                <a:solidFill>
                  <a:schemeClr val="accent5">
                    <a:lumMod val="7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7C0B8417-A496-46FD-8025-012BF56A1F6D}"/>
                </a:ext>
              </a:extLst>
            </p:cNvPr>
            <p:cNvSpPr txBox="1"/>
            <p:nvPr/>
          </p:nvSpPr>
          <p:spPr>
            <a:xfrm>
              <a:off x="-25878" y="527270"/>
              <a:ext cx="2754270" cy="949557"/>
            </a:xfrm>
            <a:prstGeom prst="rect">
              <a:avLst/>
            </a:prstGeom>
            <a:noFill/>
          </p:spPr>
          <p:txBody>
            <a:bodyPr wrap="square" rtlCol="0" anchor="ctr">
              <a:spAutoFit/>
            </a:bodyPr>
            <a:lstStyle/>
            <a:p>
              <a:pPr algn="r"/>
              <a:r>
                <a:rPr lang="en-IN" sz="1600" dirty="0">
                  <a:solidFill>
                    <a:schemeClr val="accent5">
                      <a:lumMod val="75000"/>
                    </a:schemeClr>
                  </a:solidFill>
                  <a:latin typeface="Segoe UI" panose="020B0502040204020203" pitchFamily="34" charset="0"/>
                  <a:ea typeface="Segoe UI" panose="020B0502040204020203" pitchFamily="34" charset="0"/>
                  <a:cs typeface="Segoe UI" panose="020B0502040204020203" pitchFamily="34" charset="0"/>
                </a:rPr>
                <a:t>Insights about how do customers drive different vehicles. For e.g. how do customer drive Hybrid and Electric vehicles</a:t>
              </a:r>
            </a:p>
          </p:txBody>
        </p:sp>
      </p:grpSp>
      <p:grpSp>
        <p:nvGrpSpPr>
          <p:cNvPr id="22" name="Group 21">
            <a:extLst>
              <a:ext uri="{FF2B5EF4-FFF2-40B4-BE49-F238E27FC236}">
                <a16:creationId xmlns:a16="http://schemas.microsoft.com/office/drawing/2014/main" id="{25F0EF9B-5868-4A4A-9075-3A0C7BFF47B1}"/>
              </a:ext>
            </a:extLst>
          </p:cNvPr>
          <p:cNvGrpSpPr/>
          <p:nvPr/>
        </p:nvGrpSpPr>
        <p:grpSpPr>
          <a:xfrm>
            <a:off x="6145905" y="4814825"/>
            <a:ext cx="4044426" cy="1756315"/>
            <a:chOff x="6145905" y="4814825"/>
            <a:chExt cx="4044426" cy="1756315"/>
          </a:xfrm>
        </p:grpSpPr>
        <p:sp>
          <p:nvSpPr>
            <p:cNvPr id="23" name="Rectangle 22">
              <a:extLst>
                <a:ext uri="{FF2B5EF4-FFF2-40B4-BE49-F238E27FC236}">
                  <a16:creationId xmlns:a16="http://schemas.microsoft.com/office/drawing/2014/main" id="{784C6BAB-7BEB-4AEE-B275-BA40883CCBC0}"/>
                </a:ext>
              </a:extLst>
            </p:cNvPr>
            <p:cNvSpPr/>
            <p:nvPr/>
          </p:nvSpPr>
          <p:spPr>
            <a:xfrm>
              <a:off x="7025419" y="4814825"/>
              <a:ext cx="3164912" cy="400110"/>
            </a:xfrm>
            <a:prstGeom prst="rect">
              <a:avLst/>
            </a:prstGeom>
          </p:spPr>
          <p:txBody>
            <a:bodyPr wrap="square">
              <a:spAutoFit/>
            </a:bodyPr>
            <a:lstStyle/>
            <a:p>
              <a:pPr algn="r">
                <a:spcAft>
                  <a:spcPts val="600"/>
                </a:spcAft>
              </a:pPr>
              <a:r>
                <a:rPr lang="en-US" sz="2000" b="1" dirty="0">
                  <a:solidFill>
                    <a:srgbClr val="708191"/>
                  </a:solidFill>
                  <a:latin typeface="Segoe UI" panose="020B0502040204020203" pitchFamily="34" charset="0"/>
                  <a:ea typeface="Segoe UI" panose="020B0502040204020203" pitchFamily="34" charset="0"/>
                  <a:cs typeface="Segoe UI" panose="020B0502040204020203" pitchFamily="34" charset="0"/>
                </a:rPr>
                <a:t>Component Evaluation</a:t>
              </a:r>
              <a:endParaRPr lang="en-US" sz="500" dirty="0">
                <a:solidFill>
                  <a:srgbClr val="708191"/>
                </a:solidFill>
                <a:latin typeface="Segoe UI" panose="020B0502040204020203" pitchFamily="34" charset="0"/>
                <a:ea typeface="Segoe UI" panose="020B0502040204020203" pitchFamily="34" charset="0"/>
                <a:cs typeface="Segoe UI" panose="020B0502040204020203" pitchFamily="34" charset="0"/>
              </a:endParaRPr>
            </a:p>
          </p:txBody>
        </p:sp>
        <p:sp>
          <p:nvSpPr>
            <p:cNvPr id="25" name="Rectangle 24">
              <a:extLst>
                <a:ext uri="{FF2B5EF4-FFF2-40B4-BE49-F238E27FC236}">
                  <a16:creationId xmlns:a16="http://schemas.microsoft.com/office/drawing/2014/main" id="{2A2A2A84-AE3D-465E-B090-CF3AAC61A5A0}"/>
                </a:ext>
              </a:extLst>
            </p:cNvPr>
            <p:cNvSpPr/>
            <p:nvPr/>
          </p:nvSpPr>
          <p:spPr>
            <a:xfrm>
              <a:off x="6145905" y="5247701"/>
              <a:ext cx="3164912" cy="1323439"/>
            </a:xfrm>
            <a:prstGeom prst="rect">
              <a:avLst/>
            </a:prstGeom>
          </p:spPr>
          <p:txBody>
            <a:bodyPr wrap="square">
              <a:spAutoFit/>
            </a:bodyPr>
            <a:lstStyle/>
            <a:p>
              <a:pPr algn="r">
                <a:spcAft>
                  <a:spcPts val="600"/>
                </a:spcAft>
              </a:pPr>
              <a:r>
                <a:rPr lang="en-IN" sz="1600" dirty="0">
                  <a:solidFill>
                    <a:srgbClr val="708191"/>
                  </a:solidFill>
                  <a:latin typeface="Segoe UI" panose="020B0502040204020203" pitchFamily="34" charset="0"/>
                  <a:ea typeface="Segoe UI" panose="020B0502040204020203" pitchFamily="34" charset="0"/>
                  <a:cs typeface="Segoe UI" panose="020B0502040204020203" pitchFamily="34" charset="0"/>
                </a:rPr>
                <a:t>Are we using right product at right situation and for right customer. For e.g. do we offer proper cooling systems in different climate zones?</a:t>
              </a:r>
            </a:p>
          </p:txBody>
        </p:sp>
      </p:grpSp>
      <p:grpSp>
        <p:nvGrpSpPr>
          <p:cNvPr id="26" name="Group 25">
            <a:extLst>
              <a:ext uri="{FF2B5EF4-FFF2-40B4-BE49-F238E27FC236}">
                <a16:creationId xmlns:a16="http://schemas.microsoft.com/office/drawing/2014/main" id="{207F01E8-E7C0-4A16-B940-810C1637AEBB}"/>
              </a:ext>
            </a:extLst>
          </p:cNvPr>
          <p:cNvGrpSpPr/>
          <p:nvPr/>
        </p:nvGrpSpPr>
        <p:grpSpPr>
          <a:xfrm>
            <a:off x="1010125" y="4922646"/>
            <a:ext cx="3850712" cy="1567032"/>
            <a:chOff x="1010125" y="4922646"/>
            <a:chExt cx="3850712" cy="1567032"/>
          </a:xfrm>
        </p:grpSpPr>
        <p:sp>
          <p:nvSpPr>
            <p:cNvPr id="27" name="Rectangle 26">
              <a:extLst>
                <a:ext uri="{FF2B5EF4-FFF2-40B4-BE49-F238E27FC236}">
                  <a16:creationId xmlns:a16="http://schemas.microsoft.com/office/drawing/2014/main" id="{EFBC1A11-735A-4958-8D12-84224E9FCEE9}"/>
                </a:ext>
              </a:extLst>
            </p:cNvPr>
            <p:cNvSpPr/>
            <p:nvPr/>
          </p:nvSpPr>
          <p:spPr>
            <a:xfrm>
              <a:off x="1010125" y="4922646"/>
              <a:ext cx="3850712" cy="400110"/>
            </a:xfrm>
            <a:prstGeom prst="rect">
              <a:avLst/>
            </a:prstGeom>
          </p:spPr>
          <p:txBody>
            <a:bodyPr wrap="square">
              <a:spAutoFit/>
            </a:bodyPr>
            <a:lstStyle/>
            <a:p>
              <a:pPr>
                <a:spcAft>
                  <a:spcPts val="600"/>
                </a:spcAft>
              </a:pPr>
              <a:r>
                <a:rPr lang="en-US" sz="2000" b="1" dirty="0">
                  <a:solidFill>
                    <a:srgbClr val="7030A0"/>
                  </a:solidFill>
                  <a:latin typeface="Segoe UI" panose="020B0502040204020203" pitchFamily="34" charset="0"/>
                  <a:ea typeface="Segoe UI" panose="020B0502040204020203" pitchFamily="34" charset="0"/>
                  <a:cs typeface="Segoe UI" panose="020B0502040204020203" pitchFamily="34" charset="0"/>
                </a:rPr>
                <a:t>Engine Development &amp;Testing</a:t>
              </a:r>
              <a:endParaRPr lang="en-US" sz="1600" dirty="0">
                <a:solidFill>
                  <a:srgbClr val="7030A0"/>
                </a:solidFill>
                <a:latin typeface="Segoe UI" panose="020B0502040204020203" pitchFamily="34" charset="0"/>
                <a:ea typeface="Segoe UI" panose="020B0502040204020203" pitchFamily="34" charset="0"/>
                <a:cs typeface="Segoe UI" panose="020B0502040204020203" pitchFamily="34" charset="0"/>
              </a:endParaRPr>
            </a:p>
          </p:txBody>
        </p:sp>
        <p:pic>
          <p:nvPicPr>
            <p:cNvPr id="28" name="Picture 27">
              <a:extLst>
                <a:ext uri="{FF2B5EF4-FFF2-40B4-BE49-F238E27FC236}">
                  <a16:creationId xmlns:a16="http://schemas.microsoft.com/office/drawing/2014/main" id="{AE9731A3-1046-4442-9A2F-92D2EB98371C}"/>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85145" y="5475674"/>
              <a:ext cx="595632" cy="595632"/>
            </a:xfrm>
            <a:prstGeom prst="rect">
              <a:avLst/>
            </a:prstGeom>
          </p:spPr>
        </p:pic>
        <p:sp>
          <p:nvSpPr>
            <p:cNvPr id="29" name="Rectangle 28">
              <a:extLst>
                <a:ext uri="{FF2B5EF4-FFF2-40B4-BE49-F238E27FC236}">
                  <a16:creationId xmlns:a16="http://schemas.microsoft.com/office/drawing/2014/main" id="{92BFFE17-9480-4E51-AEBE-EC6116C1D71D}"/>
                </a:ext>
              </a:extLst>
            </p:cNvPr>
            <p:cNvSpPr/>
            <p:nvPr/>
          </p:nvSpPr>
          <p:spPr>
            <a:xfrm>
              <a:off x="1695925" y="5412460"/>
              <a:ext cx="3164912" cy="1077218"/>
            </a:xfrm>
            <a:prstGeom prst="rect">
              <a:avLst/>
            </a:prstGeom>
          </p:spPr>
          <p:txBody>
            <a:bodyPr wrap="square">
              <a:spAutoFit/>
            </a:bodyPr>
            <a:lstStyle/>
            <a:p>
              <a:pPr>
                <a:spcAft>
                  <a:spcPts val="600"/>
                </a:spcAft>
              </a:pPr>
              <a:r>
                <a:rPr lang="en-IN" sz="1600" dirty="0">
                  <a:solidFill>
                    <a:srgbClr val="7030A0"/>
                  </a:solidFill>
                  <a:latin typeface="Segoe UI" panose="020B0502040204020203" pitchFamily="34" charset="0"/>
                  <a:ea typeface="Segoe UI" panose="020B0502040204020203" pitchFamily="34" charset="0"/>
                  <a:cs typeface="Segoe UI" panose="020B0502040204020203" pitchFamily="34" charset="0"/>
                </a:rPr>
                <a:t>Insights around technical parts of the car. For e.g. does short trips between long pauses increase warranty claims?</a:t>
              </a:r>
            </a:p>
          </p:txBody>
        </p:sp>
      </p:grpSp>
      <p:pic>
        <p:nvPicPr>
          <p:cNvPr id="5" name="Picture 4">
            <a:extLst>
              <a:ext uri="{FF2B5EF4-FFF2-40B4-BE49-F238E27FC236}">
                <a16:creationId xmlns:a16="http://schemas.microsoft.com/office/drawing/2014/main" id="{3E74ADFA-998E-4AB5-89AB-AE84D73441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01641" y="5412460"/>
            <a:ext cx="946868" cy="946868"/>
          </a:xfrm>
          <a:prstGeom prst="rect">
            <a:avLst/>
          </a:prstGeom>
        </p:spPr>
      </p:pic>
      <p:pic>
        <p:nvPicPr>
          <p:cNvPr id="9" name="Picture 8">
            <a:extLst>
              <a:ext uri="{FF2B5EF4-FFF2-40B4-BE49-F238E27FC236}">
                <a16:creationId xmlns:a16="http://schemas.microsoft.com/office/drawing/2014/main" id="{7722B1AB-F285-4F1B-9965-DF29DCB95E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8592" y="3017628"/>
            <a:ext cx="1090179" cy="1090179"/>
          </a:xfrm>
          <a:prstGeom prst="rect">
            <a:avLst/>
          </a:prstGeom>
        </p:spPr>
      </p:pic>
      <p:pic>
        <p:nvPicPr>
          <p:cNvPr id="31" name="Picture 30">
            <a:extLst>
              <a:ext uri="{FF2B5EF4-FFF2-40B4-BE49-F238E27FC236}">
                <a16:creationId xmlns:a16="http://schemas.microsoft.com/office/drawing/2014/main" id="{E7B97285-F9A9-497A-AE1A-B7BF3BFF2AB5}"/>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07505" y="3086837"/>
            <a:ext cx="1284325" cy="1284325"/>
          </a:xfrm>
          <a:prstGeom prst="rect">
            <a:avLst/>
          </a:prstGeom>
        </p:spPr>
      </p:pic>
    </p:spTree>
    <p:extLst>
      <p:ext uri="{BB962C8B-B14F-4D97-AF65-F5344CB8AC3E}">
        <p14:creationId xmlns:p14="http://schemas.microsoft.com/office/powerpoint/2010/main" val="403502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991" y="1"/>
            <a:ext cx="12231975" cy="1070152"/>
          </a:xfrm>
          <a:prstGeom prst="rect">
            <a:avLst/>
          </a:prstGeom>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3577" y="9747"/>
            <a:ext cx="1390875" cy="1031417"/>
          </a:xfrm>
          <a:prstGeom prst="rect">
            <a:avLst/>
          </a:prstGeom>
        </p:spPr>
      </p:pic>
      <p:sp>
        <p:nvSpPr>
          <p:cNvPr id="36" name="TextBox 35"/>
          <p:cNvSpPr txBox="1"/>
          <p:nvPr/>
        </p:nvSpPr>
        <p:spPr>
          <a:xfrm>
            <a:off x="385880" y="367376"/>
            <a:ext cx="6296660" cy="332399"/>
          </a:xfrm>
          <a:prstGeom prst="rect">
            <a:avLst/>
          </a:prstGeom>
        </p:spPr>
        <p:txBody>
          <a:bodyPr vert="horz" wrap="none" lIns="0" tIns="0" rIns="0" bIns="0" rtlCol="0" anchor="ctr">
            <a:spAutoFit/>
          </a:bodyPr>
          <a:lstStyle>
            <a:defPPr>
              <a:defRPr lang="en-US"/>
            </a:defPPr>
            <a:lvl1pPr>
              <a:spcBef>
                <a:spcPct val="0"/>
              </a:spcBef>
              <a:buNone/>
              <a:defRPr sz="2400" b="1" spc="300">
                <a:solidFill>
                  <a:schemeClr val="bg1"/>
                </a:solidFill>
                <a:latin typeface="Segoe UI" panose="020B0502040204020203" pitchFamily="34" charset="0"/>
                <a:cs typeface="Segoe UI" panose="020B0502040204020203" pitchFamily="34" charset="0"/>
                <a:rtl val="0"/>
              </a:defRPr>
            </a:lvl1pPr>
          </a:lstStyle>
          <a:p>
            <a:pPr>
              <a:lnSpc>
                <a:spcPct val="90000"/>
              </a:lnSpc>
              <a:defRPr/>
            </a:pPr>
            <a:r>
              <a:rPr lang="en-US" spc="0" dirty="0">
                <a:solidFill>
                  <a:srgbClr val="FFFFFF"/>
                </a:solidFill>
                <a:ea typeface="Segoe UI" panose="020B0502040204020203" pitchFamily="34" charset="0"/>
              </a:rPr>
              <a:t>Preventive Maintenance &amp; Warranty Claims</a:t>
            </a:r>
          </a:p>
        </p:txBody>
      </p:sp>
      <p:sp>
        <p:nvSpPr>
          <p:cNvPr id="37" name="Slide Number Placeholder 1"/>
          <p:cNvSpPr>
            <a:spLocks noGrp="1"/>
          </p:cNvSpPr>
          <p:nvPr>
            <p:ph type="sldNum" sz="quarter" idx="4294967295"/>
          </p:nvPr>
        </p:nvSpPr>
        <p:spPr>
          <a:xfrm>
            <a:off x="11615936" y="6492883"/>
            <a:ext cx="576064" cy="365125"/>
          </a:xfrm>
          <a:prstGeom prst="rect">
            <a:avLst/>
          </a:prstGeom>
        </p:spPr>
        <p:txBody>
          <a:bodyPr/>
          <a:lstStyle/>
          <a:p>
            <a:pPr algn="ctr">
              <a:defRPr/>
            </a:pPr>
            <a:fld id="{1EB4D6C6-E9DC-4C53-84A2-C6618C29E345}" type="slidenum">
              <a:rPr lang="en-IN" smtClean="0">
                <a:solidFill>
                  <a:srgbClr val="000000">
                    <a:tint val="75000"/>
                  </a:srgbClr>
                </a:solidFill>
                <a:latin typeface="Segoe UI" panose="020B0502040204020203" pitchFamily="34" charset="0"/>
                <a:ea typeface="Segoe UI" panose="020B0502040204020203" pitchFamily="34" charset="0"/>
                <a:cs typeface="Segoe UI" panose="020B0502040204020203" pitchFamily="34" charset="0"/>
              </a:rPr>
              <a:pPr algn="ctr">
                <a:defRPr/>
              </a:pPr>
              <a:t>67</a:t>
            </a:fld>
            <a:endParaRPr lang="en-IN" dirty="0">
              <a:solidFill>
                <a:srgbClr val="000000">
                  <a:tint val="7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33" name="Notched Right Arrow 82"/>
          <p:cNvSpPr/>
          <p:nvPr/>
        </p:nvSpPr>
        <p:spPr bwMode="auto">
          <a:xfrm>
            <a:off x="3226096" y="1144392"/>
            <a:ext cx="1371600" cy="274320"/>
          </a:xfrm>
          <a:prstGeom prst="notchedRightArrow">
            <a:avLst>
              <a:gd name="adj1" fmla="val 100000"/>
              <a:gd name="adj2" fmla="val 1997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IN" sz="1000"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IMPACT</a:t>
            </a:r>
            <a:endParaRPr lang="en-US" sz="1000" b="1" kern="0" dirty="0" err="1">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endParaRPr>
          </a:p>
        </p:txBody>
      </p:sp>
      <p:sp>
        <p:nvSpPr>
          <p:cNvPr id="135" name="Notched Right Arrow 50"/>
          <p:cNvSpPr/>
          <p:nvPr/>
        </p:nvSpPr>
        <p:spPr bwMode="auto">
          <a:xfrm>
            <a:off x="1855783" y="1144392"/>
            <a:ext cx="1371600" cy="274320"/>
          </a:xfrm>
          <a:prstGeom prst="notchedRightArrow">
            <a:avLst>
              <a:gd name="adj1" fmla="val 99020"/>
              <a:gd name="adj2" fmla="val 1650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IN" sz="1000"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SOLUTION</a:t>
            </a:r>
            <a:endParaRPr lang="en-US" sz="1000" b="1" kern="0" dirty="0" err="1">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endParaRPr>
          </a:p>
        </p:txBody>
      </p:sp>
      <p:sp>
        <p:nvSpPr>
          <p:cNvPr id="141" name="Notched Right Arrow 82"/>
          <p:cNvSpPr/>
          <p:nvPr/>
        </p:nvSpPr>
        <p:spPr bwMode="auto">
          <a:xfrm>
            <a:off x="498460" y="1144392"/>
            <a:ext cx="1371600" cy="274320"/>
          </a:xfrm>
          <a:prstGeom prst="notchedRightArrow">
            <a:avLst>
              <a:gd name="adj1" fmla="val 100000"/>
              <a:gd name="adj2" fmla="val 25185"/>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lang="en-IN" sz="1000"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BOTTLENECKS</a:t>
            </a:r>
            <a:endParaRPr kumimoji="0" lang="en-US" sz="1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27" name="Rectangle 26"/>
          <p:cNvSpPr/>
          <p:nvPr/>
        </p:nvSpPr>
        <p:spPr>
          <a:xfrm>
            <a:off x="5005632" y="1119225"/>
            <a:ext cx="6858000" cy="338400"/>
          </a:xfrm>
          <a:prstGeom prst="rect">
            <a:avLst/>
          </a:prstGeom>
          <a:solidFill>
            <a:srgbClr val="394555"/>
          </a:solidFill>
          <a:ln w="12700" cap="flat" cmpd="sng" algn="ctr">
            <a:noFill/>
            <a:prstDash val="solid"/>
            <a:miter lim="800000"/>
          </a:ln>
          <a:effectLst/>
        </p:spPr>
        <p:txBody>
          <a:bodyPr rtlCol="0" anchor="ctr"/>
          <a:lstStyle/>
          <a:p>
            <a:pPr algn="ctr"/>
            <a:r>
              <a:rPr lang="en-US" kern="0" dirty="0">
                <a:solidFill>
                  <a:srgbClr val="FFFFFF"/>
                </a:solidFill>
                <a:latin typeface="Segoe UI" panose="020B0502040204020203" pitchFamily="34" charset="0"/>
                <a:ea typeface="Segoe UI" panose="020B0502040204020203" pitchFamily="34" charset="0"/>
                <a:cs typeface="Segoe UI" panose="020B0502040204020203" pitchFamily="34" charset="0"/>
              </a:rPr>
              <a:t>Bottlenecks in previous state</a:t>
            </a:r>
          </a:p>
        </p:txBody>
      </p:sp>
      <p:sp>
        <p:nvSpPr>
          <p:cNvPr id="18" name="Rectangle 17">
            <a:extLst>
              <a:ext uri="{FF2B5EF4-FFF2-40B4-BE49-F238E27FC236}">
                <a16:creationId xmlns:a16="http://schemas.microsoft.com/office/drawing/2014/main" id="{289C7677-0C4D-478B-A648-03B37B3FE627}"/>
              </a:ext>
            </a:extLst>
          </p:cNvPr>
          <p:cNvSpPr/>
          <p:nvPr/>
        </p:nvSpPr>
        <p:spPr>
          <a:xfrm>
            <a:off x="1419302" y="3122371"/>
            <a:ext cx="9987129" cy="1815882"/>
          </a:xfrm>
          <a:prstGeom prst="rect">
            <a:avLst/>
          </a:prstGeom>
          <a:ln>
            <a:noFill/>
          </a:ln>
        </p:spPr>
        <p:txBody>
          <a:bodyPr wrap="square">
            <a:spAutoFit/>
          </a:bodyPr>
          <a:lstStyle/>
          <a:p>
            <a:pPr marL="285750" indent="-285750">
              <a:buFont typeface="Wingdings" panose="05000000000000000000" pitchFamily="2" charset="2"/>
              <a:buChar char="ü"/>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High cost &amp; No. of warranty claims</a:t>
            </a:r>
          </a:p>
          <a:p>
            <a:pPr marL="285750" indent="-285750">
              <a:buFont typeface="Wingdings" panose="05000000000000000000" pitchFamily="2" charset="2"/>
              <a:buChar char="ü"/>
            </a:pPr>
            <a:endPar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Wingdings" panose="05000000000000000000" pitchFamily="2" charset="2"/>
              <a:buChar char="ü"/>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Issues followed patterns with product usage-</a:t>
            </a:r>
            <a:r>
              <a:rPr lang="en-US" sz="1600" dirty="0">
                <a:solidFill>
                  <a:schemeClr val="tx2"/>
                </a:solidFill>
                <a:latin typeface="Segoe UI" panose="020B0502040204020203" pitchFamily="34" charset="0"/>
                <a:ea typeface="Segoe UI" panose="020B0502040204020203" pitchFamily="34" charset="0"/>
                <a:cs typeface="Segoe UI" panose="020B0502040204020203" pitchFamily="34" charset="0"/>
              </a:rPr>
              <a:t>Typical patterns at Market/Model/Customer levels</a:t>
            </a:r>
          </a:p>
          <a:p>
            <a:pPr marL="285750" indent="-285750">
              <a:buFont typeface="Wingdings" panose="05000000000000000000" pitchFamily="2" charset="2"/>
              <a:buChar char="ü"/>
            </a:pPr>
            <a:endParaRPr lang="en-US" sz="1600" b="1" dirty="0">
              <a:solidFill>
                <a:schemeClr val="tx2"/>
              </a:solidFill>
            </a:endParaRPr>
          </a:p>
          <a:p>
            <a:pPr marL="285750" indent="-285750">
              <a:buFont typeface="Wingdings" panose="05000000000000000000" pitchFamily="2" charset="2"/>
              <a:buChar char="ü"/>
            </a:pPr>
            <a:r>
              <a:rPr lang="en-US" sz="1600" b="1" dirty="0">
                <a:solidFill>
                  <a:schemeClr val="tx2"/>
                </a:solidFill>
              </a:rPr>
              <a:t> </a:t>
            </a: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Opportunity to prevent issues/reduce costs- </a:t>
            </a:r>
            <a:r>
              <a:rPr lang="en-US" sz="1600" dirty="0">
                <a:solidFill>
                  <a:schemeClr val="tx2"/>
                </a:solidFill>
                <a:latin typeface="Segoe UI" panose="020B0502040204020203" pitchFamily="34" charset="0"/>
                <a:ea typeface="Segoe UI" panose="020B0502040204020203" pitchFamily="34" charset="0"/>
                <a:cs typeface="Segoe UI" panose="020B0502040204020203" pitchFamily="34" charset="0"/>
              </a:rPr>
              <a:t>If identified at actionable early stage</a:t>
            </a:r>
          </a:p>
          <a:p>
            <a:pPr marL="285750" indent="-285750">
              <a:buFont typeface="Wingdings" panose="05000000000000000000" pitchFamily="2" charset="2"/>
              <a:buChar char="ü"/>
            </a:pPr>
            <a:endParaRPr lang="en-US" sz="16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Wingdings" panose="05000000000000000000" pitchFamily="2" charset="2"/>
              <a:buChar char="ü"/>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Long product development cycle- </a:t>
            </a:r>
            <a:r>
              <a:rPr lang="en-US" sz="1600" dirty="0">
                <a:solidFill>
                  <a:schemeClr val="tx2"/>
                </a:solidFill>
                <a:latin typeface="Segoe UI" panose="020B0502040204020203" pitchFamily="34" charset="0"/>
                <a:ea typeface="Segoe UI" panose="020B0502040204020203" pitchFamily="34" charset="0"/>
                <a:cs typeface="Segoe UI" panose="020B0502040204020203" pitchFamily="34" charset="0"/>
              </a:rPr>
              <a:t>Requires data driven business cases for actions</a:t>
            </a: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 </a:t>
            </a:r>
          </a:p>
        </p:txBody>
      </p:sp>
      <p:sp>
        <p:nvSpPr>
          <p:cNvPr id="22" name="Rectangle 21">
            <a:extLst>
              <a:ext uri="{FF2B5EF4-FFF2-40B4-BE49-F238E27FC236}">
                <a16:creationId xmlns:a16="http://schemas.microsoft.com/office/drawing/2014/main" id="{ABE70C25-C768-403B-8C91-1541024A9288}"/>
              </a:ext>
            </a:extLst>
          </p:cNvPr>
          <p:cNvSpPr/>
          <p:nvPr/>
        </p:nvSpPr>
        <p:spPr>
          <a:xfrm>
            <a:off x="4807140" y="2418447"/>
            <a:ext cx="2587712" cy="400110"/>
          </a:xfrm>
          <a:prstGeom prst="rect">
            <a:avLst/>
          </a:prstGeom>
          <a:ln>
            <a:noFill/>
          </a:ln>
        </p:spPr>
        <p:txBody>
          <a:bodyPr wrap="square">
            <a:spAutoFit/>
          </a:bodyPr>
          <a:lstStyle/>
          <a:p>
            <a:pPr algn="ctr"/>
            <a:r>
              <a:rPr lang="en-US" sz="2000" b="1" u="sng" dirty="0">
                <a:solidFill>
                  <a:schemeClr val="tx2"/>
                </a:solidFill>
              </a:rPr>
              <a:t>What was happening?</a:t>
            </a:r>
            <a:endParaRPr lang="en-US" sz="2000" u="sng" dirty="0">
              <a:solidFill>
                <a:schemeClr val="tx2"/>
              </a:solidFill>
            </a:endParaRPr>
          </a:p>
        </p:txBody>
      </p:sp>
    </p:spTree>
    <p:extLst>
      <p:ext uri="{BB962C8B-B14F-4D97-AF65-F5344CB8AC3E}">
        <p14:creationId xmlns:p14="http://schemas.microsoft.com/office/powerpoint/2010/main" val="630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Rectangle 249">
            <a:extLst>
              <a:ext uri="{FF2B5EF4-FFF2-40B4-BE49-F238E27FC236}">
                <a16:creationId xmlns:a16="http://schemas.microsoft.com/office/drawing/2014/main" id="{3701EBAA-FC1D-4EA2-805E-009F58D55B9B}"/>
              </a:ext>
            </a:extLst>
          </p:cNvPr>
          <p:cNvSpPr/>
          <p:nvPr/>
        </p:nvSpPr>
        <p:spPr>
          <a:xfrm>
            <a:off x="4275352" y="1626365"/>
            <a:ext cx="7122451" cy="5095254"/>
          </a:xfrm>
          <a:prstGeom prst="rect">
            <a:avLst/>
          </a:prstGeom>
          <a:solidFill>
            <a:schemeClr val="bg1"/>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991" y="1"/>
            <a:ext cx="12231975" cy="1070152"/>
          </a:xfrm>
          <a:prstGeom prst="rect">
            <a:avLst/>
          </a:prstGeom>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3577" y="9747"/>
            <a:ext cx="1390875" cy="1031417"/>
          </a:xfrm>
          <a:prstGeom prst="rect">
            <a:avLst/>
          </a:prstGeom>
        </p:spPr>
      </p:pic>
      <p:sp>
        <p:nvSpPr>
          <p:cNvPr id="36" name="TextBox 35"/>
          <p:cNvSpPr txBox="1"/>
          <p:nvPr/>
        </p:nvSpPr>
        <p:spPr>
          <a:xfrm>
            <a:off x="385880" y="367376"/>
            <a:ext cx="6296660" cy="332399"/>
          </a:xfrm>
          <a:prstGeom prst="rect">
            <a:avLst/>
          </a:prstGeom>
        </p:spPr>
        <p:txBody>
          <a:bodyPr vert="horz" wrap="none" lIns="0" tIns="0" rIns="0" bIns="0" rtlCol="0" anchor="ctr">
            <a:spAutoFit/>
          </a:bodyPr>
          <a:lstStyle>
            <a:defPPr>
              <a:defRPr lang="en-US"/>
            </a:defPPr>
            <a:lvl1pPr>
              <a:spcBef>
                <a:spcPct val="0"/>
              </a:spcBef>
              <a:buNone/>
              <a:defRPr sz="2400" b="1" spc="300">
                <a:solidFill>
                  <a:schemeClr val="bg1"/>
                </a:solidFill>
                <a:latin typeface="Segoe UI" panose="020B0502040204020203" pitchFamily="34" charset="0"/>
                <a:cs typeface="Segoe UI" panose="020B0502040204020203" pitchFamily="34" charset="0"/>
                <a:rtl val="0"/>
              </a:defRPr>
            </a:lvl1pPr>
          </a:lstStyle>
          <a:p>
            <a:pPr>
              <a:lnSpc>
                <a:spcPct val="90000"/>
              </a:lnSpc>
              <a:defRPr/>
            </a:pPr>
            <a:r>
              <a:rPr lang="en-US" spc="0" dirty="0">
                <a:solidFill>
                  <a:srgbClr val="FFFFFF"/>
                </a:solidFill>
                <a:ea typeface="Segoe UI" panose="020B0502040204020203" pitchFamily="34" charset="0"/>
              </a:rPr>
              <a:t>Preventive Maintenance &amp; Warranty Claims</a:t>
            </a:r>
          </a:p>
        </p:txBody>
      </p:sp>
      <p:sp>
        <p:nvSpPr>
          <p:cNvPr id="37" name="Slide Number Placeholder 1"/>
          <p:cNvSpPr>
            <a:spLocks noGrp="1"/>
          </p:cNvSpPr>
          <p:nvPr>
            <p:ph type="sldNum" sz="quarter" idx="4294967295"/>
          </p:nvPr>
        </p:nvSpPr>
        <p:spPr>
          <a:xfrm>
            <a:off x="11615936" y="6492883"/>
            <a:ext cx="576064" cy="365125"/>
          </a:xfrm>
          <a:prstGeom prst="rect">
            <a:avLst/>
          </a:prstGeom>
        </p:spPr>
        <p:txBody>
          <a:bodyPr/>
          <a:lstStyle/>
          <a:p>
            <a:pPr algn="ctr">
              <a:defRPr/>
            </a:pPr>
            <a:fld id="{1EB4D6C6-E9DC-4C53-84A2-C6618C29E345}" type="slidenum">
              <a:rPr lang="en-IN" smtClean="0">
                <a:solidFill>
                  <a:srgbClr val="000000">
                    <a:tint val="75000"/>
                  </a:srgbClr>
                </a:solidFill>
                <a:latin typeface="Segoe UI" panose="020B0502040204020203" pitchFamily="34" charset="0"/>
                <a:ea typeface="Segoe UI" panose="020B0502040204020203" pitchFamily="34" charset="0"/>
                <a:cs typeface="Segoe UI" panose="020B0502040204020203" pitchFamily="34" charset="0"/>
              </a:rPr>
              <a:pPr algn="ctr">
                <a:defRPr/>
              </a:pPr>
              <a:t>68</a:t>
            </a:fld>
            <a:endParaRPr lang="en-IN" dirty="0">
              <a:solidFill>
                <a:srgbClr val="000000">
                  <a:tint val="7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14" name="Rectangle 113"/>
          <p:cNvSpPr/>
          <p:nvPr/>
        </p:nvSpPr>
        <p:spPr>
          <a:xfrm>
            <a:off x="5133948" y="1144392"/>
            <a:ext cx="6858000" cy="338400"/>
          </a:xfrm>
          <a:prstGeom prst="rect">
            <a:avLst/>
          </a:prstGeom>
          <a:solidFill>
            <a:srgbClr val="394555"/>
          </a:solidFill>
          <a:ln w="12700" cap="flat" cmpd="sng" algn="ctr">
            <a:noFill/>
            <a:prstDash val="solid"/>
            <a:miter lim="800000"/>
          </a:ln>
          <a:effectLst/>
        </p:spPr>
        <p:txBody>
          <a:bodyPr rtlCol="0" anchor="ctr"/>
          <a:lstStyle/>
          <a:p>
            <a:pPr algn="ctr"/>
            <a:r>
              <a:rPr lang="en-US" kern="0" dirty="0">
                <a:solidFill>
                  <a:srgbClr val="FFFFFF"/>
                </a:solidFill>
                <a:latin typeface="Segoe UI" panose="020B0502040204020203" pitchFamily="34" charset="0"/>
                <a:ea typeface="Segoe UI" panose="020B0502040204020203" pitchFamily="34" charset="0"/>
                <a:cs typeface="Segoe UI" panose="020B0502040204020203" pitchFamily="34" charset="0"/>
              </a:rPr>
              <a:t>Solution Framework</a:t>
            </a:r>
          </a:p>
        </p:txBody>
      </p:sp>
      <p:sp>
        <p:nvSpPr>
          <p:cNvPr id="44" name="Notched Right Arrow 82"/>
          <p:cNvSpPr/>
          <p:nvPr/>
        </p:nvSpPr>
        <p:spPr bwMode="auto">
          <a:xfrm>
            <a:off x="3278381" y="1144392"/>
            <a:ext cx="1371600" cy="274320"/>
          </a:xfrm>
          <a:prstGeom prst="notchedRightArrow">
            <a:avLst>
              <a:gd name="adj1" fmla="val 100000"/>
              <a:gd name="adj2" fmla="val 1997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IMPACT</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5" name="Notched Right Arrow 50"/>
          <p:cNvSpPr/>
          <p:nvPr/>
        </p:nvSpPr>
        <p:spPr bwMode="auto">
          <a:xfrm>
            <a:off x="535181" y="1144392"/>
            <a:ext cx="1371600" cy="274320"/>
          </a:xfrm>
          <a:prstGeom prst="notchedRightArrow">
            <a:avLst>
              <a:gd name="adj1" fmla="val 99020"/>
              <a:gd name="adj2" fmla="val 1650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BOTTLENECKS</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6" name="Flowchart: Merge 45"/>
          <p:cNvSpPr/>
          <p:nvPr/>
        </p:nvSpPr>
        <p:spPr bwMode="auto">
          <a:xfrm flipV="1">
            <a:off x="2524001" y="1473554"/>
            <a:ext cx="137160" cy="137160"/>
          </a:xfrm>
          <a:prstGeom prst="flowChartMerge">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7" name="Notched Right Arrow 82"/>
          <p:cNvSpPr/>
          <p:nvPr/>
        </p:nvSpPr>
        <p:spPr bwMode="auto">
          <a:xfrm>
            <a:off x="1906781" y="1144392"/>
            <a:ext cx="1371600" cy="274320"/>
          </a:xfrm>
          <a:prstGeom prst="notchedRightArrow">
            <a:avLst>
              <a:gd name="adj1" fmla="val 100000"/>
              <a:gd name="adj2" fmla="val 25185"/>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IN" sz="1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SOLUTION</a:t>
            </a:r>
            <a:endParaRPr kumimoji="0" lang="en-US" sz="1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3" name="Rectangle 222">
            <a:extLst>
              <a:ext uri="{FF2B5EF4-FFF2-40B4-BE49-F238E27FC236}">
                <a16:creationId xmlns:a16="http://schemas.microsoft.com/office/drawing/2014/main" id="{81D298F8-FB4F-404F-AE2A-E23D5C4F5138}"/>
              </a:ext>
            </a:extLst>
          </p:cNvPr>
          <p:cNvSpPr/>
          <p:nvPr/>
        </p:nvSpPr>
        <p:spPr>
          <a:xfrm>
            <a:off x="9154267" y="4963280"/>
            <a:ext cx="2115784" cy="1580182"/>
          </a:xfrm>
          <a:prstGeom prst="rect">
            <a:avLst/>
          </a:prstGeom>
          <a:solidFill>
            <a:schemeClr val="bg1"/>
          </a:solidFill>
          <a:ln w="28575">
            <a:solidFill>
              <a:schemeClr val="accent5"/>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grpSp>
        <p:nvGrpSpPr>
          <p:cNvPr id="5" name="Group 4"/>
          <p:cNvGrpSpPr/>
          <p:nvPr/>
        </p:nvGrpSpPr>
        <p:grpSpPr>
          <a:xfrm>
            <a:off x="608481" y="2204593"/>
            <a:ext cx="2272315" cy="2373306"/>
            <a:chOff x="415335" y="1785042"/>
            <a:chExt cx="2272315" cy="2373306"/>
          </a:xfrm>
        </p:grpSpPr>
        <p:sp>
          <p:nvSpPr>
            <p:cNvPr id="225" name="Rectangle 224">
              <a:extLst>
                <a:ext uri="{FF2B5EF4-FFF2-40B4-BE49-F238E27FC236}">
                  <a16:creationId xmlns:a16="http://schemas.microsoft.com/office/drawing/2014/main" id="{5CE46083-A912-44CF-AFB3-D6EF3371935A}"/>
                </a:ext>
              </a:extLst>
            </p:cNvPr>
            <p:cNvSpPr/>
            <p:nvPr/>
          </p:nvSpPr>
          <p:spPr>
            <a:xfrm>
              <a:off x="415335" y="1785042"/>
              <a:ext cx="2272315" cy="2372982"/>
            </a:xfrm>
            <a:prstGeom prst="rect">
              <a:avLst/>
            </a:prstGeom>
            <a:solidFill>
              <a:schemeClr val="tx2">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Segoe UI" panose="020B0502040204020203" pitchFamily="34" charset="0"/>
                <a:ea typeface="Segoe UI" panose="020B0502040204020203" pitchFamily="34" charset="0"/>
                <a:cs typeface="Segoe UI" panose="020B0502040204020203" pitchFamily="34" charset="0"/>
              </a:endParaRPr>
            </a:p>
          </p:txBody>
        </p:sp>
        <p:sp>
          <p:nvSpPr>
            <p:cNvPr id="226" name="TextBox 225">
              <a:extLst>
                <a:ext uri="{FF2B5EF4-FFF2-40B4-BE49-F238E27FC236}">
                  <a16:creationId xmlns:a16="http://schemas.microsoft.com/office/drawing/2014/main" id="{36F41601-F5F8-4DB0-9457-3C64E08E12A0}"/>
                </a:ext>
              </a:extLst>
            </p:cNvPr>
            <p:cNvSpPr txBox="1"/>
            <p:nvPr/>
          </p:nvSpPr>
          <p:spPr>
            <a:xfrm>
              <a:off x="568776" y="2133638"/>
              <a:ext cx="2049516" cy="400110"/>
            </a:xfrm>
            <a:prstGeom prst="rect">
              <a:avLst/>
            </a:prstGeom>
            <a:noFill/>
          </p:spPr>
          <p:txBody>
            <a:bodyPr wrap="square" rtlCol="0">
              <a:spAutoFit/>
            </a:bodyPr>
            <a:lstStyle/>
            <a:p>
              <a:pPr algn="just"/>
              <a:r>
                <a:rPr lang="en-US" sz="1000" i="1" dirty="0">
                  <a:latin typeface="Segoe UI" panose="020B0502040204020203" pitchFamily="34" charset="0"/>
                  <a:ea typeface="Segoe UI" panose="020B0502040204020203" pitchFamily="34" charset="0"/>
                  <a:cs typeface="Segoe UI" panose="020B0502040204020203" pitchFamily="34" charset="0"/>
                </a:rPr>
                <a:t>“There seems to be a pattern with these 50 VIN Numbers”</a:t>
              </a:r>
            </a:p>
          </p:txBody>
        </p:sp>
        <p:sp>
          <p:nvSpPr>
            <p:cNvPr id="227" name="TextBox 226">
              <a:extLst>
                <a:ext uri="{FF2B5EF4-FFF2-40B4-BE49-F238E27FC236}">
                  <a16:creationId xmlns:a16="http://schemas.microsoft.com/office/drawing/2014/main" id="{7CAE9A1F-22C6-45C0-91A9-0F6E89EDFAED}"/>
                </a:ext>
              </a:extLst>
            </p:cNvPr>
            <p:cNvSpPr txBox="1"/>
            <p:nvPr/>
          </p:nvSpPr>
          <p:spPr>
            <a:xfrm>
              <a:off x="568775" y="2964635"/>
              <a:ext cx="2049517" cy="400110"/>
            </a:xfrm>
            <a:prstGeom prst="rect">
              <a:avLst/>
            </a:prstGeom>
            <a:noFill/>
          </p:spPr>
          <p:txBody>
            <a:bodyPr wrap="square" rtlCol="0">
              <a:spAutoFit/>
            </a:bodyPr>
            <a:lstStyle/>
            <a:p>
              <a:r>
                <a:rPr lang="en-US" sz="1000" i="1" dirty="0">
                  <a:latin typeface="Segoe UI" panose="020B0502040204020203" pitchFamily="34" charset="0"/>
                  <a:ea typeface="Segoe UI" panose="020B0502040204020203" pitchFamily="34" charset="0"/>
                  <a:cs typeface="Segoe UI" panose="020B0502040204020203" pitchFamily="34" charset="0"/>
                </a:rPr>
                <a:t>“What is causing Head Gasket failure? ”</a:t>
              </a:r>
            </a:p>
          </p:txBody>
        </p:sp>
        <p:sp>
          <p:nvSpPr>
            <p:cNvPr id="228" name="TextBox 227">
              <a:extLst>
                <a:ext uri="{FF2B5EF4-FFF2-40B4-BE49-F238E27FC236}">
                  <a16:creationId xmlns:a16="http://schemas.microsoft.com/office/drawing/2014/main" id="{58B2CD76-47D6-4819-8F15-FD90DF74558D}"/>
                </a:ext>
              </a:extLst>
            </p:cNvPr>
            <p:cNvSpPr txBox="1"/>
            <p:nvPr/>
          </p:nvSpPr>
          <p:spPr>
            <a:xfrm>
              <a:off x="568776" y="3758238"/>
              <a:ext cx="1965434" cy="400110"/>
            </a:xfrm>
            <a:prstGeom prst="rect">
              <a:avLst/>
            </a:prstGeom>
            <a:noFill/>
          </p:spPr>
          <p:txBody>
            <a:bodyPr wrap="square" rtlCol="0">
              <a:spAutoFit/>
            </a:bodyPr>
            <a:lstStyle/>
            <a:p>
              <a:r>
                <a:rPr lang="en-US" sz="1000" i="1" dirty="0">
                  <a:latin typeface="Segoe UI" panose="020B0502040204020203" pitchFamily="34" charset="0"/>
                  <a:ea typeface="Segoe UI" panose="020B0502040204020203" pitchFamily="34" charset="0"/>
                  <a:cs typeface="Segoe UI" panose="020B0502040204020203" pitchFamily="34" charset="0"/>
                </a:rPr>
                <a:t>“Valves (VVT) damage when driven in consistent low speeds”</a:t>
              </a:r>
            </a:p>
          </p:txBody>
        </p:sp>
        <p:sp>
          <p:nvSpPr>
            <p:cNvPr id="229" name="TextBox 228">
              <a:extLst>
                <a:ext uri="{FF2B5EF4-FFF2-40B4-BE49-F238E27FC236}">
                  <a16:creationId xmlns:a16="http://schemas.microsoft.com/office/drawing/2014/main" id="{317209BA-35CE-4397-9774-3045C5891E5B}"/>
                </a:ext>
              </a:extLst>
            </p:cNvPr>
            <p:cNvSpPr txBox="1"/>
            <p:nvPr/>
          </p:nvSpPr>
          <p:spPr>
            <a:xfrm>
              <a:off x="568775" y="1825861"/>
              <a:ext cx="1650124" cy="246221"/>
            </a:xfrm>
            <a:prstGeom prst="rect">
              <a:avLst/>
            </a:prstGeom>
            <a:noFill/>
          </p:spPr>
          <p:txBody>
            <a:bodyPr wrap="square" rtlCol="0">
              <a:spAutoFit/>
            </a:bodyPr>
            <a:lstStyle/>
            <a:p>
              <a:r>
                <a:rPr lang="en-US" sz="1000" b="1" dirty="0">
                  <a:latin typeface="Segoe UI" panose="020B0502040204020203" pitchFamily="34" charset="0"/>
                  <a:ea typeface="Segoe UI" panose="020B0502040204020203" pitchFamily="34" charset="0"/>
                  <a:cs typeface="Segoe UI" panose="020B0502040204020203" pitchFamily="34" charset="0"/>
                </a:rPr>
                <a:t>1. Unique Vehicles</a:t>
              </a:r>
            </a:p>
          </p:txBody>
        </p:sp>
        <p:sp>
          <p:nvSpPr>
            <p:cNvPr id="230" name="TextBox 229">
              <a:extLst>
                <a:ext uri="{FF2B5EF4-FFF2-40B4-BE49-F238E27FC236}">
                  <a16:creationId xmlns:a16="http://schemas.microsoft.com/office/drawing/2014/main" id="{97B3CDDC-7D5E-4FDE-9BBF-A8978F32C04C}"/>
                </a:ext>
              </a:extLst>
            </p:cNvPr>
            <p:cNvSpPr txBox="1"/>
            <p:nvPr/>
          </p:nvSpPr>
          <p:spPr>
            <a:xfrm>
              <a:off x="568775" y="2630243"/>
              <a:ext cx="1650124" cy="246221"/>
            </a:xfrm>
            <a:prstGeom prst="rect">
              <a:avLst/>
            </a:prstGeom>
            <a:noFill/>
          </p:spPr>
          <p:txBody>
            <a:bodyPr wrap="square" rtlCol="0">
              <a:spAutoFit/>
            </a:bodyPr>
            <a:lstStyle/>
            <a:p>
              <a:r>
                <a:rPr lang="en-US" sz="1000" b="1" dirty="0">
                  <a:latin typeface="Segoe UI" panose="020B0502040204020203" pitchFamily="34" charset="0"/>
                  <a:ea typeface="Segoe UI" panose="020B0502040204020203" pitchFamily="34" charset="0"/>
                  <a:cs typeface="Segoe UI" panose="020B0502040204020203" pitchFamily="34" charset="0"/>
                </a:rPr>
                <a:t>2. Unique Issues</a:t>
              </a:r>
            </a:p>
          </p:txBody>
        </p:sp>
        <p:sp>
          <p:nvSpPr>
            <p:cNvPr id="231" name="TextBox 230">
              <a:extLst>
                <a:ext uri="{FF2B5EF4-FFF2-40B4-BE49-F238E27FC236}">
                  <a16:creationId xmlns:a16="http://schemas.microsoft.com/office/drawing/2014/main" id="{D21B4000-8C5C-4AEF-9885-543F4DCA837A}"/>
                </a:ext>
              </a:extLst>
            </p:cNvPr>
            <p:cNvSpPr txBox="1"/>
            <p:nvPr/>
          </p:nvSpPr>
          <p:spPr>
            <a:xfrm>
              <a:off x="568775" y="3450461"/>
              <a:ext cx="1650124" cy="246221"/>
            </a:xfrm>
            <a:prstGeom prst="rect">
              <a:avLst/>
            </a:prstGeom>
            <a:noFill/>
          </p:spPr>
          <p:txBody>
            <a:bodyPr wrap="square" rtlCol="0">
              <a:spAutoFit/>
            </a:bodyPr>
            <a:lstStyle/>
            <a:p>
              <a:r>
                <a:rPr lang="en-US" sz="1000" b="1" dirty="0">
                  <a:latin typeface="Segoe UI" panose="020B0502040204020203" pitchFamily="34" charset="0"/>
                  <a:ea typeface="Segoe UI" panose="020B0502040204020203" pitchFamily="34" charset="0"/>
                  <a:cs typeface="Segoe UI" panose="020B0502040204020203" pitchFamily="34" charset="0"/>
                </a:rPr>
                <a:t>3. Hypothesis</a:t>
              </a:r>
            </a:p>
          </p:txBody>
        </p:sp>
      </p:grpSp>
      <p:cxnSp>
        <p:nvCxnSpPr>
          <p:cNvPr id="232" name="Straight Arrow Connector 231">
            <a:extLst>
              <a:ext uri="{FF2B5EF4-FFF2-40B4-BE49-F238E27FC236}">
                <a16:creationId xmlns:a16="http://schemas.microsoft.com/office/drawing/2014/main" id="{867F9D28-7E16-42C8-A5E9-F2C99DB93E22}"/>
              </a:ext>
            </a:extLst>
          </p:cNvPr>
          <p:cNvCxnSpPr/>
          <p:nvPr/>
        </p:nvCxnSpPr>
        <p:spPr>
          <a:xfrm>
            <a:off x="3336008" y="2601040"/>
            <a:ext cx="593461" cy="3325"/>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7ADE95A8-FA27-4EF1-857F-EE88CA5B6071}"/>
              </a:ext>
            </a:extLst>
          </p:cNvPr>
          <p:cNvCxnSpPr/>
          <p:nvPr/>
        </p:nvCxnSpPr>
        <p:spPr>
          <a:xfrm>
            <a:off x="3336007" y="3391246"/>
            <a:ext cx="593461" cy="3325"/>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F1074705-A090-4A4F-8378-39CBB1E40B3B}"/>
              </a:ext>
            </a:extLst>
          </p:cNvPr>
          <p:cNvCxnSpPr/>
          <p:nvPr/>
        </p:nvCxnSpPr>
        <p:spPr>
          <a:xfrm>
            <a:off x="3336007" y="4268993"/>
            <a:ext cx="593461" cy="3325"/>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594195" y="4731482"/>
            <a:ext cx="2286601" cy="1625739"/>
            <a:chOff x="404874" y="4524678"/>
            <a:chExt cx="2286601" cy="1625739"/>
          </a:xfrm>
        </p:grpSpPr>
        <p:sp>
          <p:nvSpPr>
            <p:cNvPr id="224" name="Rectangle 223">
              <a:extLst>
                <a:ext uri="{FF2B5EF4-FFF2-40B4-BE49-F238E27FC236}">
                  <a16:creationId xmlns:a16="http://schemas.microsoft.com/office/drawing/2014/main" id="{676D9722-5BD7-45CD-8014-A64F049095C5}"/>
                </a:ext>
              </a:extLst>
            </p:cNvPr>
            <p:cNvSpPr/>
            <p:nvPr/>
          </p:nvSpPr>
          <p:spPr>
            <a:xfrm>
              <a:off x="404874" y="4524678"/>
              <a:ext cx="2272315" cy="1625739"/>
            </a:xfrm>
            <a:prstGeom prst="rect">
              <a:avLst/>
            </a:prstGeom>
            <a:solidFill>
              <a:schemeClr val="tx2">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235" name="TextBox 234">
              <a:extLst>
                <a:ext uri="{FF2B5EF4-FFF2-40B4-BE49-F238E27FC236}">
                  <a16:creationId xmlns:a16="http://schemas.microsoft.com/office/drawing/2014/main" id="{B5619EE9-0201-4DEA-AB4A-51F26DEB2EF1}"/>
                </a:ext>
              </a:extLst>
            </p:cNvPr>
            <p:cNvSpPr txBox="1"/>
            <p:nvPr/>
          </p:nvSpPr>
          <p:spPr>
            <a:xfrm>
              <a:off x="474750" y="4918872"/>
              <a:ext cx="2007266" cy="861774"/>
            </a:xfrm>
            <a:prstGeom prst="rect">
              <a:avLst/>
            </a:prstGeom>
            <a:noFill/>
          </p:spPr>
          <p:txBody>
            <a:bodyPr wrap="square" rtlCol="0">
              <a:spAutoFit/>
            </a:bodyPr>
            <a:lstStyle/>
            <a:p>
              <a:pPr marL="225425" indent="-166688">
                <a:buAutoNum type="arabicPeriod"/>
              </a:pPr>
              <a:r>
                <a:rPr lang="en-US" sz="1000" dirty="0">
                  <a:latin typeface="Segoe UI" panose="020B0502040204020203" pitchFamily="34" charset="0"/>
                  <a:ea typeface="Segoe UI" panose="020B0502040204020203" pitchFamily="34" charset="0"/>
                  <a:cs typeface="Segoe UI" panose="020B0502040204020203" pitchFamily="34" charset="0"/>
                </a:rPr>
                <a:t>Clusters Patterns </a:t>
              </a:r>
            </a:p>
            <a:p>
              <a:pPr marL="225425" indent="-166688">
                <a:buAutoNum type="arabicPeriod"/>
              </a:pPr>
              <a:r>
                <a:rPr lang="en-US" sz="1000" dirty="0">
                  <a:latin typeface="Segoe UI" panose="020B0502040204020203" pitchFamily="34" charset="0"/>
                  <a:ea typeface="Segoe UI" panose="020B0502040204020203" pitchFamily="34" charset="0"/>
                  <a:cs typeface="Segoe UI" panose="020B0502040204020203" pitchFamily="34" charset="0"/>
                </a:rPr>
                <a:t>Usage Characteristics</a:t>
              </a:r>
            </a:p>
            <a:p>
              <a:pPr marL="225425" indent="-166688">
                <a:buAutoNum type="arabicPeriod"/>
              </a:pPr>
              <a:r>
                <a:rPr lang="en-US" sz="1000" dirty="0">
                  <a:latin typeface="Segoe UI" panose="020B0502040204020203" pitchFamily="34" charset="0"/>
                  <a:ea typeface="Segoe UI" panose="020B0502040204020203" pitchFamily="34" charset="0"/>
                  <a:cs typeface="Segoe UI" panose="020B0502040204020203" pitchFamily="34" charset="0"/>
                </a:rPr>
                <a:t>Potential Risk (€)</a:t>
              </a:r>
            </a:p>
            <a:p>
              <a:pPr marL="225425" indent="-166688">
                <a:buAutoNum type="arabicPeriod"/>
              </a:pPr>
              <a:r>
                <a:rPr lang="en-US" sz="1000" dirty="0">
                  <a:latin typeface="Segoe UI" panose="020B0502040204020203" pitchFamily="34" charset="0"/>
                  <a:ea typeface="Segoe UI" panose="020B0502040204020203" pitchFamily="34" charset="0"/>
                  <a:cs typeface="Segoe UI" panose="020B0502040204020203" pitchFamily="34" charset="0"/>
                </a:rPr>
                <a:t>Risks is neighboring clusters</a:t>
              </a:r>
            </a:p>
            <a:p>
              <a:pPr marL="225425" indent="-166688">
                <a:buAutoNum type="arabicPeriod"/>
              </a:pPr>
              <a:r>
                <a:rPr lang="en-US" sz="1000" dirty="0">
                  <a:latin typeface="Segoe UI" panose="020B0502040204020203" pitchFamily="34" charset="0"/>
                  <a:ea typeface="Segoe UI" panose="020B0502040204020203" pitchFamily="34" charset="0"/>
                  <a:cs typeface="Segoe UI" panose="020B0502040204020203" pitchFamily="34" charset="0"/>
                </a:rPr>
                <a:t>Possible Root causes</a:t>
              </a:r>
            </a:p>
          </p:txBody>
        </p:sp>
        <p:sp>
          <p:nvSpPr>
            <p:cNvPr id="236" name="TextBox 235">
              <a:extLst>
                <a:ext uri="{FF2B5EF4-FFF2-40B4-BE49-F238E27FC236}">
                  <a16:creationId xmlns:a16="http://schemas.microsoft.com/office/drawing/2014/main" id="{D0F4338B-B992-4E14-92E6-059B41538F40}"/>
                </a:ext>
              </a:extLst>
            </p:cNvPr>
            <p:cNvSpPr txBox="1"/>
            <p:nvPr/>
          </p:nvSpPr>
          <p:spPr>
            <a:xfrm>
              <a:off x="1041351" y="4611095"/>
              <a:ext cx="1650124" cy="246221"/>
            </a:xfrm>
            <a:prstGeom prst="rect">
              <a:avLst/>
            </a:prstGeom>
            <a:noFill/>
          </p:spPr>
          <p:txBody>
            <a:bodyPr wrap="square" rtlCol="0">
              <a:spAutoFit/>
            </a:bodyPr>
            <a:lstStyle/>
            <a:p>
              <a:r>
                <a:rPr lang="en-US" sz="1000" b="1" dirty="0">
                  <a:latin typeface="Segoe UI" panose="020B0502040204020203" pitchFamily="34" charset="0"/>
                  <a:ea typeface="Segoe UI" panose="020B0502040204020203" pitchFamily="34" charset="0"/>
                  <a:cs typeface="Segoe UI" panose="020B0502040204020203" pitchFamily="34" charset="0"/>
                </a:rPr>
                <a:t>Output</a:t>
              </a:r>
            </a:p>
          </p:txBody>
        </p:sp>
      </p:grpSp>
      <p:pic>
        <p:nvPicPr>
          <p:cNvPr id="237" name="Picture 4" descr=" See full-sized image  ">
            <a:extLst>
              <a:ext uri="{FF2B5EF4-FFF2-40B4-BE49-F238E27FC236}">
                <a16:creationId xmlns:a16="http://schemas.microsoft.com/office/drawing/2014/main" id="{0DBD3CF6-162A-45FD-B238-FA12C1FFD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4353" y="1626365"/>
            <a:ext cx="762000" cy="762000"/>
          </a:xfrm>
          <a:prstGeom prst="rect">
            <a:avLst/>
          </a:prstGeom>
          <a:noFill/>
          <a:extLst>
            <a:ext uri="{909E8E84-426E-40dd-AFC4-6F175D3DCCD1}">
              <a14:hiddenFill xmlns="" xmlns:a14="http://schemas.microsoft.com/office/drawing/2010/main">
                <a:solidFill>
                  <a:srgbClr val="FFFFFF"/>
                </a:solidFill>
              </a14:hiddenFill>
            </a:ext>
          </a:extLst>
        </p:spPr>
      </p:pic>
      <p:pic>
        <p:nvPicPr>
          <p:cNvPr id="238" name="Picture 6" descr="Image result for car service icon png">
            <a:extLst>
              <a:ext uri="{FF2B5EF4-FFF2-40B4-BE49-F238E27FC236}">
                <a16:creationId xmlns:a16="http://schemas.microsoft.com/office/drawing/2014/main" id="{8C358765-1B43-42A3-9316-AD5665908C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50934" y="5047309"/>
            <a:ext cx="593255" cy="593255"/>
          </a:xfrm>
          <a:prstGeom prst="rect">
            <a:avLst/>
          </a:prstGeom>
          <a:noFill/>
          <a:extLst>
            <a:ext uri="{909E8E84-426E-40dd-AFC4-6F175D3DCCD1}">
              <a14:hiddenFill xmlns="" xmlns:a14="http://schemas.microsoft.com/office/drawing/2010/main">
                <a:solidFill>
                  <a:srgbClr val="FFFFFF"/>
                </a:solidFill>
              </a14:hiddenFill>
            </a:ext>
          </a:extLst>
        </p:spPr>
      </p:pic>
      <p:cxnSp>
        <p:nvCxnSpPr>
          <p:cNvPr id="239" name="Straight Arrow Connector 238">
            <a:extLst>
              <a:ext uri="{FF2B5EF4-FFF2-40B4-BE49-F238E27FC236}">
                <a16:creationId xmlns:a16="http://schemas.microsoft.com/office/drawing/2014/main" id="{E9CC1D8D-9DF0-499F-8CED-294E6B8228B9}"/>
              </a:ext>
            </a:extLst>
          </p:cNvPr>
          <p:cNvCxnSpPr/>
          <p:nvPr/>
        </p:nvCxnSpPr>
        <p:spPr>
          <a:xfrm flipH="1">
            <a:off x="3336007" y="5436268"/>
            <a:ext cx="593460" cy="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TextBox 239">
            <a:extLst>
              <a:ext uri="{FF2B5EF4-FFF2-40B4-BE49-F238E27FC236}">
                <a16:creationId xmlns:a16="http://schemas.microsoft.com/office/drawing/2014/main" id="{DF13069E-9242-416C-902F-8FFA857F261C}"/>
              </a:ext>
            </a:extLst>
          </p:cNvPr>
          <p:cNvSpPr txBox="1"/>
          <p:nvPr/>
        </p:nvSpPr>
        <p:spPr>
          <a:xfrm>
            <a:off x="4572214" y="5064559"/>
            <a:ext cx="3878791" cy="1169551"/>
          </a:xfrm>
          <a:prstGeom prst="rect">
            <a:avLst/>
          </a:prstGeom>
          <a:noFill/>
          <a:ln w="9525">
            <a:solidFill>
              <a:schemeClr val="tx1"/>
            </a:solidFill>
            <a:prstDash val="lgDashDotDot"/>
          </a:ln>
        </p:spPr>
        <p:txBody>
          <a:bodyPr wrap="square" rtlCol="0">
            <a:spAutoFit/>
          </a:bodyPr>
          <a:lstStyle/>
          <a:p>
            <a:r>
              <a:rPr lang="en-US" sz="1000" b="1" i="1" dirty="0">
                <a:solidFill>
                  <a:schemeClr val="accent5">
                    <a:lumMod val="75000"/>
                  </a:schemeClr>
                </a:solidFill>
                <a:latin typeface="Segoe UI" panose="020B0502040204020203" pitchFamily="34" charset="0"/>
                <a:ea typeface="Segoe UI" panose="020B0502040204020203" pitchFamily="34" charset="0"/>
                <a:cs typeface="Segoe UI" panose="020B0502040204020203" pitchFamily="34" charset="0"/>
              </a:rPr>
              <a:t>C1 – &gt; 30K/</a:t>
            </a:r>
            <a:r>
              <a:rPr lang="en-US" sz="1000" b="1" i="1" dirty="0" err="1">
                <a:solidFill>
                  <a:schemeClr val="accent5">
                    <a:lumMod val="75000"/>
                  </a:schemeClr>
                </a:solidFill>
                <a:latin typeface="Segoe UI" panose="020B0502040204020203" pitchFamily="34" charset="0"/>
                <a:ea typeface="Segoe UI" panose="020B0502040204020203" pitchFamily="34" charset="0"/>
                <a:cs typeface="Segoe UI" panose="020B0502040204020203" pitchFamily="34" charset="0"/>
              </a:rPr>
              <a:t>Yr</a:t>
            </a:r>
            <a:r>
              <a:rPr lang="en-US" sz="1000" b="1" i="1" dirty="0">
                <a:solidFill>
                  <a:schemeClr val="accent5">
                    <a:lumMod val="75000"/>
                  </a:schemeClr>
                </a:solidFill>
                <a:latin typeface="Segoe UI" panose="020B0502040204020203" pitchFamily="34" charset="0"/>
                <a:ea typeface="Segoe UI" panose="020B0502040204020203" pitchFamily="34" charset="0"/>
                <a:cs typeface="Segoe UI" panose="020B0502040204020203" pitchFamily="34" charset="0"/>
              </a:rPr>
              <a:t>, 30% Long Trips, 25% - Acceleration &gt; 200KMPH    </a:t>
            </a:r>
          </a:p>
          <a:p>
            <a:r>
              <a:rPr lang="en-US" sz="1000" b="1" dirty="0">
                <a:solidFill>
                  <a:schemeClr val="accent5">
                    <a:lumMod val="75000"/>
                  </a:schemeClr>
                </a:solidFill>
                <a:latin typeface="Segoe UI" panose="020B0502040204020203" pitchFamily="34" charset="0"/>
                <a:ea typeface="Segoe UI" panose="020B0502040204020203" pitchFamily="34" charset="0"/>
                <a:cs typeface="Segoe UI" panose="020B0502040204020203" pitchFamily="34" charset="0"/>
              </a:rPr>
              <a:t>Typical Issues: </a:t>
            </a:r>
          </a:p>
          <a:p>
            <a:r>
              <a:rPr lang="en-US" sz="1000" dirty="0">
                <a:solidFill>
                  <a:schemeClr val="accent5">
                    <a:lumMod val="75000"/>
                  </a:schemeClr>
                </a:solidFill>
                <a:latin typeface="Segoe UI" panose="020B0502040204020203" pitchFamily="34" charset="0"/>
                <a:ea typeface="Segoe UI" panose="020B0502040204020203" pitchFamily="34" charset="0"/>
                <a:cs typeface="Segoe UI" panose="020B0502040204020203" pitchFamily="34" charset="0"/>
              </a:rPr>
              <a:t>Head Gasket Failure, Soot in the oil, Engine mount issues</a:t>
            </a:r>
          </a:p>
          <a:p>
            <a:r>
              <a:rPr lang="en-US" sz="1000" b="1" dirty="0">
                <a:solidFill>
                  <a:schemeClr val="accent5">
                    <a:lumMod val="75000"/>
                  </a:schemeClr>
                </a:solidFill>
                <a:latin typeface="Segoe UI" panose="020B0502040204020203" pitchFamily="34" charset="0"/>
                <a:ea typeface="Segoe UI" panose="020B0502040204020203" pitchFamily="34" charset="0"/>
                <a:cs typeface="Segoe UI" panose="020B0502040204020203" pitchFamily="34" charset="0"/>
              </a:rPr>
              <a:t>Calculated Risk: </a:t>
            </a:r>
            <a:r>
              <a:rPr lang="en-US" sz="1000" dirty="0">
                <a:solidFill>
                  <a:schemeClr val="accent5">
                    <a:lumMod val="75000"/>
                  </a:schemeClr>
                </a:solidFill>
                <a:latin typeface="Segoe UI" panose="020B0502040204020203" pitchFamily="34" charset="0"/>
                <a:ea typeface="Segoe UI" panose="020B0502040204020203" pitchFamily="34" charset="0"/>
                <a:cs typeface="Segoe UI" panose="020B0502040204020203" pitchFamily="34" charset="0"/>
              </a:rPr>
              <a:t>€2.400,00</a:t>
            </a:r>
          </a:p>
          <a:p>
            <a:r>
              <a:rPr lang="en-US" sz="1000" b="1" dirty="0">
                <a:solidFill>
                  <a:schemeClr val="accent5">
                    <a:lumMod val="75000"/>
                  </a:schemeClr>
                </a:solidFill>
                <a:latin typeface="Segoe UI" panose="020B0502040204020203" pitchFamily="34" charset="0"/>
                <a:ea typeface="Segoe UI" panose="020B0502040204020203" pitchFamily="34" charset="0"/>
                <a:cs typeface="Segoe UI" panose="020B0502040204020203" pitchFamily="34" charset="0"/>
              </a:rPr>
              <a:t>Risky Clusters:</a:t>
            </a:r>
            <a:r>
              <a:rPr lang="en-US" sz="1000" dirty="0">
                <a:solidFill>
                  <a:schemeClr val="accent5">
                    <a:lumMod val="75000"/>
                  </a:schemeClr>
                </a:solidFill>
                <a:latin typeface="Segoe UI" panose="020B0502040204020203" pitchFamily="34" charset="0"/>
                <a:ea typeface="Segoe UI" panose="020B0502040204020203" pitchFamily="34" charset="0"/>
                <a:cs typeface="Segoe UI" panose="020B0502040204020203" pitchFamily="34" charset="0"/>
              </a:rPr>
              <a:t> C2, C6</a:t>
            </a:r>
          </a:p>
          <a:p>
            <a:r>
              <a:rPr lang="en-US" sz="1000" b="1" dirty="0">
                <a:solidFill>
                  <a:schemeClr val="accent5">
                    <a:lumMod val="75000"/>
                  </a:schemeClr>
                </a:solidFill>
                <a:latin typeface="Segoe UI" panose="020B0502040204020203" pitchFamily="34" charset="0"/>
                <a:ea typeface="Segoe UI" panose="020B0502040204020203" pitchFamily="34" charset="0"/>
                <a:cs typeface="Segoe UI" panose="020B0502040204020203" pitchFamily="34" charset="0"/>
              </a:rPr>
              <a:t>Cause: </a:t>
            </a:r>
            <a:r>
              <a:rPr lang="en-US" sz="1000" dirty="0">
                <a:solidFill>
                  <a:schemeClr val="accent5">
                    <a:lumMod val="75000"/>
                  </a:schemeClr>
                </a:solidFill>
                <a:latin typeface="Segoe UI" panose="020B0502040204020203" pitchFamily="34" charset="0"/>
                <a:ea typeface="Segoe UI" panose="020B0502040204020203" pitchFamily="34" charset="0"/>
                <a:cs typeface="Segoe UI" panose="020B0502040204020203" pitchFamily="34" charset="0"/>
              </a:rPr>
              <a:t>High Acceleration in winter without heating </a:t>
            </a:r>
          </a:p>
        </p:txBody>
      </p:sp>
      <p:sp>
        <p:nvSpPr>
          <p:cNvPr id="241" name="TextBox 240">
            <a:extLst>
              <a:ext uri="{FF2B5EF4-FFF2-40B4-BE49-F238E27FC236}">
                <a16:creationId xmlns:a16="http://schemas.microsoft.com/office/drawing/2014/main" id="{8C9544D2-7DE1-4348-B1F5-86780A494E8B}"/>
              </a:ext>
            </a:extLst>
          </p:cNvPr>
          <p:cNvSpPr txBox="1"/>
          <p:nvPr/>
        </p:nvSpPr>
        <p:spPr>
          <a:xfrm>
            <a:off x="9398853" y="5649335"/>
            <a:ext cx="1871198" cy="707886"/>
          </a:xfrm>
          <a:prstGeom prst="rect">
            <a:avLst/>
          </a:prstGeom>
          <a:noFill/>
        </p:spPr>
        <p:txBody>
          <a:bodyPr wrap="square" rtlCol="0">
            <a:spAutoFit/>
          </a:bodyPr>
          <a:lstStyle/>
          <a:p>
            <a:pPr marL="171450" indent="-171450">
              <a:buFont typeface="Arial" panose="020B0604020202020204" pitchFamily="34" charset="0"/>
              <a:buChar char="•"/>
            </a:pPr>
            <a:r>
              <a:rPr lang="en-US" sz="1000" i="1"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Segoe UI" panose="020B0502040204020203" pitchFamily="34" charset="0"/>
                <a:cs typeface="Segoe UI" panose="020B0502040204020203" pitchFamily="34" charset="0"/>
              </a:rPr>
              <a:t>Total Claims</a:t>
            </a:r>
          </a:p>
          <a:p>
            <a:pPr marL="171450" indent="-171450">
              <a:buFont typeface="Arial" panose="020B0604020202020204" pitchFamily="34" charset="0"/>
              <a:buChar char="•"/>
            </a:pPr>
            <a:r>
              <a:rPr lang="en-US" sz="1000" i="1"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Segoe UI" panose="020B0502040204020203" pitchFamily="34" charset="0"/>
                <a:cs typeface="Segoe UI" panose="020B0502040204020203" pitchFamily="34" charset="0"/>
              </a:rPr>
              <a:t>Claim types &amp; Sub types </a:t>
            </a:r>
          </a:p>
          <a:p>
            <a:pPr marL="171450" indent="-171450">
              <a:buFont typeface="Arial" panose="020B0604020202020204" pitchFamily="34" charset="0"/>
              <a:buChar char="•"/>
            </a:pPr>
            <a:r>
              <a:rPr lang="en-US" sz="1000" i="1"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Segoe UI" panose="020B0502040204020203" pitchFamily="34" charset="0"/>
                <a:cs typeface="Segoe UI" panose="020B0502040204020203" pitchFamily="34" charset="0"/>
              </a:rPr>
              <a:t>Parts replaced</a:t>
            </a:r>
          </a:p>
          <a:p>
            <a:pPr marL="171450" indent="-171450">
              <a:buFont typeface="Arial" panose="020B0604020202020204" pitchFamily="34" charset="0"/>
              <a:buChar char="•"/>
            </a:pPr>
            <a:r>
              <a:rPr lang="en-US" sz="1000" i="1"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Segoe UI" panose="020B0502040204020203" pitchFamily="34" charset="0"/>
                <a:cs typeface="Segoe UI" panose="020B0502040204020203" pitchFamily="34" charset="0"/>
              </a:rPr>
              <a:t> Warranty Cost</a:t>
            </a:r>
          </a:p>
        </p:txBody>
      </p:sp>
      <p:sp>
        <p:nvSpPr>
          <p:cNvPr id="242" name="TextBox 241">
            <a:extLst>
              <a:ext uri="{FF2B5EF4-FFF2-40B4-BE49-F238E27FC236}">
                <a16:creationId xmlns:a16="http://schemas.microsoft.com/office/drawing/2014/main" id="{82BE40E8-C426-4C5A-BFF9-4467CB2A91C7}"/>
              </a:ext>
            </a:extLst>
          </p:cNvPr>
          <p:cNvSpPr txBox="1"/>
          <p:nvPr/>
        </p:nvSpPr>
        <p:spPr>
          <a:xfrm>
            <a:off x="9958559" y="5190047"/>
            <a:ext cx="1311492" cy="246221"/>
          </a:xfrm>
          <a:prstGeom prst="rect">
            <a:avLst/>
          </a:prstGeom>
          <a:noFill/>
        </p:spPr>
        <p:txBody>
          <a:bodyPr wrap="square" rtlCol="0">
            <a:spAutoFit/>
          </a:bodyPr>
          <a:lstStyle/>
          <a:p>
            <a:r>
              <a:rPr lang="en-US" sz="1000" dirty="0">
                <a:ln w="0"/>
                <a:effectLst>
                  <a:outerShdw blurRad="38100" dist="25400" dir="5400000" algn="ctr" rotWithShape="0">
                    <a:srgbClr val="6E747A">
                      <a:alpha val="43000"/>
                    </a:srgbClr>
                  </a:outerShdw>
                </a:effectLst>
                <a:latin typeface="Segoe UI" panose="020B0502040204020203" pitchFamily="34" charset="0"/>
                <a:ea typeface="Segoe UI" panose="020B0502040204020203" pitchFamily="34" charset="0"/>
                <a:cs typeface="Segoe UI" panose="020B0502040204020203" pitchFamily="34" charset="0"/>
              </a:rPr>
              <a:t>Warranty Data</a:t>
            </a:r>
          </a:p>
        </p:txBody>
      </p:sp>
      <p:sp>
        <p:nvSpPr>
          <p:cNvPr id="243" name="TextBox 242">
            <a:extLst>
              <a:ext uri="{FF2B5EF4-FFF2-40B4-BE49-F238E27FC236}">
                <a16:creationId xmlns:a16="http://schemas.microsoft.com/office/drawing/2014/main" id="{C4A15E2A-C3F8-43F6-A2AA-EFD7CD28FF1A}"/>
              </a:ext>
            </a:extLst>
          </p:cNvPr>
          <p:cNvSpPr txBox="1"/>
          <p:nvPr/>
        </p:nvSpPr>
        <p:spPr>
          <a:xfrm>
            <a:off x="5013730" y="1824747"/>
            <a:ext cx="2235620" cy="246221"/>
          </a:xfrm>
          <a:prstGeom prst="rect">
            <a:avLst/>
          </a:prstGeom>
          <a:noFill/>
        </p:spPr>
        <p:txBody>
          <a:bodyPr wrap="square" rtlCol="0">
            <a:spAutoFit/>
          </a:bodyPr>
          <a:lstStyle/>
          <a:p>
            <a:r>
              <a:rPr lang="en-US" sz="1000" b="1" dirty="0">
                <a:latin typeface="Segoe UI" panose="020B0502040204020203" pitchFamily="34" charset="0"/>
                <a:ea typeface="Segoe UI" panose="020B0502040204020203" pitchFamily="34" charset="0"/>
                <a:cs typeface="Segoe UI" panose="020B0502040204020203" pitchFamily="34" charset="0"/>
              </a:rPr>
              <a:t>Controller Readout Data</a:t>
            </a:r>
          </a:p>
        </p:txBody>
      </p:sp>
      <p:pic>
        <p:nvPicPr>
          <p:cNvPr id="244" name="Picture 243">
            <a:extLst>
              <a:ext uri="{FF2B5EF4-FFF2-40B4-BE49-F238E27FC236}">
                <a16:creationId xmlns:a16="http://schemas.microsoft.com/office/drawing/2014/main" id="{70864CB7-719A-4347-A75A-B4E1EEE30E36}"/>
              </a:ext>
            </a:extLst>
          </p:cNvPr>
          <p:cNvPicPr>
            <a:picLocks noChangeAspect="1"/>
          </p:cNvPicPr>
          <p:nvPr/>
        </p:nvPicPr>
        <p:blipFill rotWithShape="1">
          <a:blip r:embed="rId6"/>
          <a:srcRect l="77" t="13210" r="16641" b="39532"/>
          <a:stretch/>
        </p:blipFill>
        <p:spPr>
          <a:xfrm>
            <a:off x="4679294" y="2305778"/>
            <a:ext cx="6488215" cy="2345657"/>
          </a:xfrm>
          <a:prstGeom prst="rect">
            <a:avLst/>
          </a:prstGeom>
        </p:spPr>
      </p:pic>
      <p:cxnSp>
        <p:nvCxnSpPr>
          <p:cNvPr id="245" name="Straight Arrow Connector 244">
            <a:extLst>
              <a:ext uri="{FF2B5EF4-FFF2-40B4-BE49-F238E27FC236}">
                <a16:creationId xmlns:a16="http://schemas.microsoft.com/office/drawing/2014/main" id="{71404659-DC17-4684-BADE-469E7EBE40CC}"/>
              </a:ext>
            </a:extLst>
          </p:cNvPr>
          <p:cNvCxnSpPr/>
          <p:nvPr/>
        </p:nvCxnSpPr>
        <p:spPr>
          <a:xfrm>
            <a:off x="10762490" y="4660202"/>
            <a:ext cx="8201" cy="302464"/>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515AF4B0-D05D-4B58-99A1-B3D4D182B344}"/>
              </a:ext>
            </a:extLst>
          </p:cNvPr>
          <p:cNvCxnSpPr/>
          <p:nvPr/>
        </p:nvCxnSpPr>
        <p:spPr>
          <a:xfrm flipH="1">
            <a:off x="10234762" y="4667503"/>
            <a:ext cx="1" cy="30069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36A829AF-AB53-48D7-B65C-463709C1B27E}"/>
              </a:ext>
            </a:extLst>
          </p:cNvPr>
          <p:cNvCxnSpPr/>
          <p:nvPr/>
        </p:nvCxnSpPr>
        <p:spPr>
          <a:xfrm flipH="1">
            <a:off x="9698833" y="4670761"/>
            <a:ext cx="1" cy="30069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8" name="Rectangle 247">
            <a:extLst>
              <a:ext uri="{FF2B5EF4-FFF2-40B4-BE49-F238E27FC236}">
                <a16:creationId xmlns:a16="http://schemas.microsoft.com/office/drawing/2014/main" id="{B1927449-D49F-4ACC-B509-BFB46F2611B8}"/>
              </a:ext>
            </a:extLst>
          </p:cNvPr>
          <p:cNvSpPr/>
          <p:nvPr/>
        </p:nvSpPr>
        <p:spPr>
          <a:xfrm>
            <a:off x="8562948" y="1891697"/>
            <a:ext cx="2929318" cy="383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n w="0"/>
                <a:solidFill>
                  <a:schemeClr val="accent2"/>
                </a:solidFill>
                <a:effectLst>
                  <a:outerShdw blurRad="38100" dist="19050" dir="2700000" algn="tl" rotWithShape="0">
                    <a:schemeClr val="dk1">
                      <a:alpha val="40000"/>
                    </a:schemeClr>
                  </a:outerShdw>
                </a:effectLst>
                <a:latin typeface="Segoe UI" panose="020B0502040204020203" pitchFamily="34" charset="0"/>
                <a:ea typeface="Segoe UI" panose="020B0502040204020203" pitchFamily="34" charset="0"/>
                <a:cs typeface="Segoe UI" panose="020B0502040204020203" pitchFamily="34" charset="0"/>
              </a:rPr>
              <a:t>Hypothesis Testing Tool</a:t>
            </a:r>
          </a:p>
        </p:txBody>
      </p:sp>
      <p:sp>
        <p:nvSpPr>
          <p:cNvPr id="249" name="Isosceles Triangle 248">
            <a:extLst>
              <a:ext uri="{FF2B5EF4-FFF2-40B4-BE49-F238E27FC236}">
                <a16:creationId xmlns:a16="http://schemas.microsoft.com/office/drawing/2014/main" id="{23007B1E-3B49-4E7C-8BF8-7030AE92F557}"/>
              </a:ext>
            </a:extLst>
          </p:cNvPr>
          <p:cNvSpPr/>
          <p:nvPr/>
        </p:nvSpPr>
        <p:spPr>
          <a:xfrm rot="16200000">
            <a:off x="8336581" y="5605949"/>
            <a:ext cx="917911" cy="205207"/>
          </a:xfrm>
          <a:prstGeom prst="triangle">
            <a:avLst/>
          </a:prstGeom>
          <a:solidFill>
            <a:schemeClr val="accent5">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4596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991" y="1"/>
            <a:ext cx="12231975" cy="1070152"/>
          </a:xfrm>
          <a:prstGeom prst="rect">
            <a:avLst/>
          </a:prstGeom>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3577" y="9747"/>
            <a:ext cx="1390875" cy="1031417"/>
          </a:xfrm>
          <a:prstGeom prst="rect">
            <a:avLst/>
          </a:prstGeom>
        </p:spPr>
      </p:pic>
      <p:sp>
        <p:nvSpPr>
          <p:cNvPr id="36" name="TextBox 35"/>
          <p:cNvSpPr txBox="1"/>
          <p:nvPr/>
        </p:nvSpPr>
        <p:spPr>
          <a:xfrm>
            <a:off x="385880" y="367376"/>
            <a:ext cx="6296660" cy="332399"/>
          </a:xfrm>
          <a:prstGeom prst="rect">
            <a:avLst/>
          </a:prstGeom>
        </p:spPr>
        <p:txBody>
          <a:bodyPr vert="horz" wrap="none" lIns="0" tIns="0" rIns="0" bIns="0" rtlCol="0" anchor="ctr">
            <a:spAutoFit/>
          </a:bodyPr>
          <a:lstStyle>
            <a:defPPr>
              <a:defRPr lang="en-US"/>
            </a:defPPr>
            <a:lvl1pPr>
              <a:spcBef>
                <a:spcPct val="0"/>
              </a:spcBef>
              <a:buNone/>
              <a:defRPr sz="2400" b="1" spc="300">
                <a:solidFill>
                  <a:schemeClr val="bg1"/>
                </a:solidFill>
                <a:latin typeface="Segoe UI" panose="020B0502040204020203" pitchFamily="34" charset="0"/>
                <a:cs typeface="Segoe UI" panose="020B0502040204020203" pitchFamily="34" charset="0"/>
                <a:rtl val="0"/>
              </a:defRPr>
            </a:lvl1pPr>
          </a:lstStyle>
          <a:p>
            <a:pPr>
              <a:lnSpc>
                <a:spcPct val="90000"/>
              </a:lnSpc>
              <a:defRPr/>
            </a:pPr>
            <a:r>
              <a:rPr lang="en-US" spc="0" dirty="0">
                <a:solidFill>
                  <a:srgbClr val="FFFFFF"/>
                </a:solidFill>
                <a:ea typeface="Segoe UI" panose="020B0502040204020203" pitchFamily="34" charset="0"/>
              </a:rPr>
              <a:t>Preventive Maintenance &amp; Warranty Claims</a:t>
            </a:r>
          </a:p>
        </p:txBody>
      </p:sp>
      <p:sp>
        <p:nvSpPr>
          <p:cNvPr id="37" name="Slide Number Placeholder 1"/>
          <p:cNvSpPr>
            <a:spLocks noGrp="1"/>
          </p:cNvSpPr>
          <p:nvPr>
            <p:ph type="sldNum" sz="quarter" idx="4294967295"/>
          </p:nvPr>
        </p:nvSpPr>
        <p:spPr>
          <a:xfrm>
            <a:off x="11615936" y="6492883"/>
            <a:ext cx="576064" cy="365125"/>
          </a:xfrm>
          <a:prstGeom prst="rect">
            <a:avLst/>
          </a:prstGeom>
        </p:spPr>
        <p:txBody>
          <a:bodyPr/>
          <a:lstStyle/>
          <a:p>
            <a:pPr algn="ctr">
              <a:defRPr/>
            </a:pPr>
            <a:fld id="{1EB4D6C6-E9DC-4C53-84A2-C6618C29E345}" type="slidenum">
              <a:rPr lang="en-IN" smtClean="0">
                <a:solidFill>
                  <a:srgbClr val="000000">
                    <a:tint val="75000"/>
                  </a:srgbClr>
                </a:solidFill>
                <a:latin typeface="Segoe UI" panose="020B0502040204020203" pitchFamily="34" charset="0"/>
                <a:ea typeface="Segoe UI" panose="020B0502040204020203" pitchFamily="34" charset="0"/>
                <a:cs typeface="Segoe UI" panose="020B0502040204020203" pitchFamily="34" charset="0"/>
              </a:rPr>
              <a:pPr algn="ctr">
                <a:defRPr/>
              </a:pPr>
              <a:t>69</a:t>
            </a:fld>
            <a:endParaRPr lang="en-IN" dirty="0">
              <a:solidFill>
                <a:srgbClr val="000000">
                  <a:tint val="7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5" name="Notched Right Arrow 50"/>
          <p:cNvSpPr/>
          <p:nvPr/>
        </p:nvSpPr>
        <p:spPr bwMode="auto">
          <a:xfrm>
            <a:off x="535181" y="1144392"/>
            <a:ext cx="1371600" cy="274320"/>
          </a:xfrm>
          <a:prstGeom prst="notchedRightArrow">
            <a:avLst>
              <a:gd name="adj1" fmla="val 99020"/>
              <a:gd name="adj2" fmla="val 1650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BOTTLENECKS</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6" name="Flowchart: Merge 45"/>
          <p:cNvSpPr/>
          <p:nvPr/>
        </p:nvSpPr>
        <p:spPr bwMode="auto">
          <a:xfrm flipV="1">
            <a:off x="3902637" y="1473554"/>
            <a:ext cx="137160" cy="137160"/>
          </a:xfrm>
          <a:prstGeom prst="flowChartMerge">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7" name="Notched Right Arrow 82"/>
          <p:cNvSpPr/>
          <p:nvPr/>
        </p:nvSpPr>
        <p:spPr bwMode="auto">
          <a:xfrm>
            <a:off x="3263233" y="1144392"/>
            <a:ext cx="1371600" cy="274320"/>
          </a:xfrm>
          <a:prstGeom prst="notchedRightArrow">
            <a:avLst>
              <a:gd name="adj1" fmla="val 100000"/>
              <a:gd name="adj2" fmla="val 25185"/>
            </a:avLst>
          </a:prstGeom>
          <a:solidFill>
            <a:srgbClr val="2F758F">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IN" sz="1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IMPACT</a:t>
            </a:r>
            <a:endParaRPr kumimoji="0" lang="en-US" sz="1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0" name="Notched Right Arrow 82"/>
          <p:cNvSpPr/>
          <p:nvPr/>
        </p:nvSpPr>
        <p:spPr bwMode="auto">
          <a:xfrm>
            <a:off x="1906781" y="1144392"/>
            <a:ext cx="1371600" cy="274320"/>
          </a:xfrm>
          <a:prstGeom prst="notchedRightArrow">
            <a:avLst>
              <a:gd name="adj1" fmla="val 100000"/>
              <a:gd name="adj2" fmla="val 1997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0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SOLUTION</a:t>
            </a:r>
            <a:endParaRPr lang="en-US" sz="1000"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F4BF99BA-0195-470C-BCEB-70AE15BB55E1}"/>
              </a:ext>
            </a:extLst>
          </p:cNvPr>
          <p:cNvSpPr/>
          <p:nvPr/>
        </p:nvSpPr>
        <p:spPr>
          <a:xfrm>
            <a:off x="477510" y="1696135"/>
            <a:ext cx="9504000" cy="338400"/>
          </a:xfrm>
          <a:prstGeom prst="rect">
            <a:avLst/>
          </a:prstGeom>
          <a:solidFill>
            <a:srgbClr val="394555"/>
          </a:solidFill>
          <a:ln w="12700" cap="flat" cmpd="sng" algn="ctr">
            <a:noFill/>
            <a:prstDash val="solid"/>
            <a:miter lim="800000"/>
          </a:ln>
          <a:effectLst/>
        </p:spPr>
        <p:txBody>
          <a:bodyPr rtlCol="0" anchor="ctr"/>
          <a:lstStyle/>
          <a:p>
            <a:pPr algn="ctr"/>
            <a:r>
              <a:rPr lang="en-US" kern="0" dirty="0">
                <a:solidFill>
                  <a:srgbClr val="FFFFFF"/>
                </a:solidFill>
                <a:latin typeface="Segoe UI" panose="020B0502040204020203" pitchFamily="34" charset="0"/>
                <a:ea typeface="Segoe UI" panose="020B0502040204020203" pitchFamily="34" charset="0"/>
                <a:cs typeface="Segoe UI" panose="020B0502040204020203" pitchFamily="34" charset="0"/>
              </a:rPr>
              <a:t>Impact</a:t>
            </a:r>
          </a:p>
        </p:txBody>
      </p:sp>
      <p:grpSp>
        <p:nvGrpSpPr>
          <p:cNvPr id="14" name="Group 13">
            <a:extLst>
              <a:ext uri="{FF2B5EF4-FFF2-40B4-BE49-F238E27FC236}">
                <a16:creationId xmlns:a16="http://schemas.microsoft.com/office/drawing/2014/main" id="{496FC2F2-61A3-41FE-91EC-EEC8CD87640C}"/>
              </a:ext>
            </a:extLst>
          </p:cNvPr>
          <p:cNvGrpSpPr/>
          <p:nvPr/>
        </p:nvGrpSpPr>
        <p:grpSpPr>
          <a:xfrm>
            <a:off x="560740" y="2476138"/>
            <a:ext cx="4300097" cy="1714344"/>
            <a:chOff x="8679716" y="1445977"/>
            <a:chExt cx="4300097" cy="1714344"/>
          </a:xfrm>
        </p:grpSpPr>
        <p:sp>
          <p:nvSpPr>
            <p:cNvPr id="15" name="Rectangle 14">
              <a:extLst>
                <a:ext uri="{FF2B5EF4-FFF2-40B4-BE49-F238E27FC236}">
                  <a16:creationId xmlns:a16="http://schemas.microsoft.com/office/drawing/2014/main" id="{49DE2690-456F-443D-B888-EC7D5BF117BA}"/>
                </a:ext>
              </a:extLst>
            </p:cNvPr>
            <p:cNvSpPr/>
            <p:nvPr/>
          </p:nvSpPr>
          <p:spPr>
            <a:xfrm>
              <a:off x="8679716" y="1445977"/>
              <a:ext cx="4300097" cy="400110"/>
            </a:xfrm>
            <a:prstGeom prst="rect">
              <a:avLst/>
            </a:prstGeom>
            <a:noFill/>
            <a:ln>
              <a:noFill/>
            </a:ln>
            <a:effectLst/>
            <a:scene3d>
              <a:camera prst="orthographicFront">
                <a:rot lat="0" lon="0" rev="0"/>
              </a:camera>
              <a:lightRig rig="balanced" dir="t">
                <a:rot lat="0" lon="0" rev="8700000"/>
              </a:lightRig>
            </a:scene3d>
            <a:sp3d>
              <a:bevelT w="190500" h="38100"/>
            </a:sp3d>
          </p:spPr>
          <p:txBody>
            <a:bodyPr wrap="square" lIns="91440" tIns="45720" rIns="91440" bIns="45720">
              <a:spAutoFit/>
            </a:bodyPr>
            <a:lstStyle/>
            <a:p>
              <a:r>
                <a:rPr lang="en-US" sz="2000" b="1" dirty="0">
                  <a:solidFill>
                    <a:srgbClr val="6CB3B3"/>
                  </a:solidFill>
                  <a:latin typeface="Segoe UI" panose="020B0502040204020203" pitchFamily="34" charset="0"/>
                  <a:ea typeface="Segoe UI" panose="020B0502040204020203" pitchFamily="34" charset="0"/>
                  <a:cs typeface="Segoe UI" panose="020B0502040204020203" pitchFamily="34" charset="0"/>
                </a:rPr>
                <a:t>Vehicle Usage – Warranty Connect</a:t>
              </a:r>
              <a:endParaRPr lang="en-US" sz="7200" b="1" dirty="0">
                <a:solidFill>
                  <a:srgbClr val="6CB3B3"/>
                </a:solidFill>
                <a:latin typeface="Segoe UI" panose="020B0502040204020203" pitchFamily="34" charset="0"/>
                <a:ea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DE7B31E5-22C2-4431-AB3D-3784E5D56C5D}"/>
                </a:ext>
              </a:extLst>
            </p:cNvPr>
            <p:cNvSpPr txBox="1"/>
            <p:nvPr/>
          </p:nvSpPr>
          <p:spPr>
            <a:xfrm>
              <a:off x="8679719" y="2083103"/>
              <a:ext cx="2702490" cy="1077218"/>
            </a:xfrm>
            <a:prstGeom prst="rect">
              <a:avLst/>
            </a:prstGeom>
            <a:noFill/>
          </p:spPr>
          <p:txBody>
            <a:bodyPr wrap="square" rtlCol="0" anchor="ctr">
              <a:spAutoFit/>
            </a:bodyPr>
            <a:lstStyle/>
            <a:p>
              <a:r>
                <a:rPr lang="en-IN" sz="1600" dirty="0">
                  <a:solidFill>
                    <a:srgbClr val="6CB3B3"/>
                  </a:solidFill>
                  <a:latin typeface="Segoe UI" panose="020B0502040204020203" pitchFamily="34" charset="0"/>
                  <a:ea typeface="Segoe UI" panose="020B0502040204020203" pitchFamily="34" charset="0"/>
                  <a:cs typeface="Segoe UI" panose="020B0502040204020203" pitchFamily="34" charset="0"/>
                </a:rPr>
                <a:t>Provides a better understanding of Vehicle usage profiles &amp; correlation with Warranty claims</a:t>
              </a:r>
            </a:p>
          </p:txBody>
        </p:sp>
      </p:grpSp>
      <p:grpSp>
        <p:nvGrpSpPr>
          <p:cNvPr id="17" name="Group 45">
            <a:extLst>
              <a:ext uri="{FF2B5EF4-FFF2-40B4-BE49-F238E27FC236}">
                <a16:creationId xmlns:a16="http://schemas.microsoft.com/office/drawing/2014/main" id="{2B435AB8-FDD1-4EC8-A009-6DA002FD9EE0}"/>
              </a:ext>
            </a:extLst>
          </p:cNvPr>
          <p:cNvGrpSpPr>
            <a:grpSpLocks noChangeAspect="1"/>
          </p:cNvGrpSpPr>
          <p:nvPr/>
        </p:nvGrpSpPr>
        <p:grpSpPr>
          <a:xfrm>
            <a:off x="6689487" y="2415538"/>
            <a:ext cx="3525047" cy="1659503"/>
            <a:chOff x="-339282" y="13991"/>
            <a:chExt cx="3067674" cy="1462836"/>
          </a:xfrm>
        </p:grpSpPr>
        <p:sp>
          <p:nvSpPr>
            <p:cNvPr id="18" name="Rectangle 17">
              <a:extLst>
                <a:ext uri="{FF2B5EF4-FFF2-40B4-BE49-F238E27FC236}">
                  <a16:creationId xmlns:a16="http://schemas.microsoft.com/office/drawing/2014/main" id="{1B1537F5-A2EA-4C36-9F04-E593E1553E89}"/>
                </a:ext>
              </a:extLst>
            </p:cNvPr>
            <p:cNvSpPr/>
            <p:nvPr/>
          </p:nvSpPr>
          <p:spPr>
            <a:xfrm>
              <a:off x="-339282" y="13991"/>
              <a:ext cx="2633508" cy="352693"/>
            </a:xfrm>
            <a:prstGeom prst="rect">
              <a:avLst/>
            </a:prstGeom>
            <a:noFill/>
            <a:ln>
              <a:noFill/>
            </a:ln>
            <a:effectLst/>
            <a:scene3d>
              <a:camera prst="orthographicFront">
                <a:rot lat="0" lon="0" rev="0"/>
              </a:camera>
              <a:lightRig rig="balanced" dir="t">
                <a:rot lat="0" lon="0" rev="8700000"/>
              </a:lightRig>
            </a:scene3d>
            <a:sp3d>
              <a:bevelT w="190500" h="38100"/>
            </a:sp3d>
          </p:spPr>
          <p:txBody>
            <a:bodyPr wrap="none" lIns="91440" tIns="45720" rIns="91440" bIns="45720">
              <a:spAutoFit/>
            </a:bodyPr>
            <a:lstStyle/>
            <a:p>
              <a:pPr algn="ctr"/>
              <a:r>
                <a:rPr lang="en-US" sz="2000" b="1" dirty="0">
                  <a:solidFill>
                    <a:schemeClr val="accent5">
                      <a:lumMod val="75000"/>
                    </a:schemeClr>
                  </a:solidFill>
                  <a:latin typeface="Segoe UI" panose="020B0502040204020203" pitchFamily="34" charset="0"/>
                  <a:ea typeface="Segoe UI" panose="020B0502040204020203" pitchFamily="34" charset="0"/>
                  <a:cs typeface="Segoe UI" panose="020B0502040204020203" pitchFamily="34" charset="0"/>
                </a:rPr>
                <a:t>Warranty claim analysis</a:t>
              </a:r>
              <a:endParaRPr lang="en-US" sz="3200" b="1" dirty="0">
                <a:solidFill>
                  <a:schemeClr val="accent5">
                    <a:lumMod val="7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2516EC1C-4FB8-40FE-8B73-688BD1752C72}"/>
                </a:ext>
              </a:extLst>
            </p:cNvPr>
            <p:cNvSpPr txBox="1"/>
            <p:nvPr/>
          </p:nvSpPr>
          <p:spPr>
            <a:xfrm>
              <a:off x="-199156" y="527270"/>
              <a:ext cx="2927548" cy="949557"/>
            </a:xfrm>
            <a:prstGeom prst="rect">
              <a:avLst/>
            </a:prstGeom>
            <a:noFill/>
          </p:spPr>
          <p:txBody>
            <a:bodyPr wrap="square" rtlCol="0" anchor="ctr">
              <a:spAutoFit/>
            </a:bodyPr>
            <a:lstStyle/>
            <a:p>
              <a:pPr algn="r"/>
              <a:r>
                <a:rPr lang="en-IN" sz="1600" dirty="0">
                  <a:solidFill>
                    <a:schemeClr val="accent5">
                      <a:lumMod val="75000"/>
                    </a:schemeClr>
                  </a:solidFill>
                  <a:latin typeface="Segoe UI" panose="020B0502040204020203" pitchFamily="34" charset="0"/>
                  <a:ea typeface="Segoe UI" panose="020B0502040204020203" pitchFamily="34" charset="0"/>
                  <a:cs typeface="Segoe UI" panose="020B0502040204020203" pitchFamily="34" charset="0"/>
                </a:rPr>
                <a:t>Speeds up Warranty claim analysis, (compared to highly time consuming manual analysis) – On the fly analysis is now possible</a:t>
              </a:r>
            </a:p>
          </p:txBody>
        </p:sp>
      </p:grpSp>
      <p:grpSp>
        <p:nvGrpSpPr>
          <p:cNvPr id="20" name="Group 19">
            <a:extLst>
              <a:ext uri="{FF2B5EF4-FFF2-40B4-BE49-F238E27FC236}">
                <a16:creationId xmlns:a16="http://schemas.microsoft.com/office/drawing/2014/main" id="{81DD4E03-5797-45B8-BDD7-E36F668BF1DF}"/>
              </a:ext>
            </a:extLst>
          </p:cNvPr>
          <p:cNvGrpSpPr/>
          <p:nvPr/>
        </p:nvGrpSpPr>
        <p:grpSpPr>
          <a:xfrm>
            <a:off x="6145905" y="4814825"/>
            <a:ext cx="4044426" cy="2325702"/>
            <a:chOff x="6145905" y="4814825"/>
            <a:chExt cx="4044426" cy="2325702"/>
          </a:xfrm>
        </p:grpSpPr>
        <p:sp>
          <p:nvSpPr>
            <p:cNvPr id="21" name="Rectangle 20">
              <a:extLst>
                <a:ext uri="{FF2B5EF4-FFF2-40B4-BE49-F238E27FC236}">
                  <a16:creationId xmlns:a16="http://schemas.microsoft.com/office/drawing/2014/main" id="{79AA9254-FEE8-4F52-8F96-6FE5DF65BF4D}"/>
                </a:ext>
              </a:extLst>
            </p:cNvPr>
            <p:cNvSpPr/>
            <p:nvPr/>
          </p:nvSpPr>
          <p:spPr>
            <a:xfrm>
              <a:off x="7025419" y="4814825"/>
              <a:ext cx="3164912" cy="400110"/>
            </a:xfrm>
            <a:prstGeom prst="rect">
              <a:avLst/>
            </a:prstGeom>
          </p:spPr>
          <p:txBody>
            <a:bodyPr wrap="square">
              <a:spAutoFit/>
            </a:bodyPr>
            <a:lstStyle/>
            <a:p>
              <a:pPr algn="r">
                <a:spcAft>
                  <a:spcPts val="600"/>
                </a:spcAft>
              </a:pPr>
              <a:r>
                <a:rPr lang="en-US" sz="2000" b="1" dirty="0">
                  <a:solidFill>
                    <a:srgbClr val="708191"/>
                  </a:solidFill>
                  <a:latin typeface="Segoe UI" panose="020B0502040204020203" pitchFamily="34" charset="0"/>
                  <a:ea typeface="Segoe UI" panose="020B0502040204020203" pitchFamily="34" charset="0"/>
                  <a:cs typeface="Segoe UI" panose="020B0502040204020203" pitchFamily="34" charset="0"/>
                </a:rPr>
                <a:t>Risky Drivers Identified</a:t>
              </a:r>
              <a:endParaRPr lang="en-US" sz="500" dirty="0">
                <a:solidFill>
                  <a:srgbClr val="708191"/>
                </a:solidFill>
                <a:latin typeface="Segoe UI" panose="020B0502040204020203" pitchFamily="34" charset="0"/>
                <a:ea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C02A0C9B-21EF-4D83-B2AC-4978D1DA1B2E}"/>
                </a:ext>
              </a:extLst>
            </p:cNvPr>
            <p:cNvSpPr/>
            <p:nvPr/>
          </p:nvSpPr>
          <p:spPr>
            <a:xfrm>
              <a:off x="6145905" y="5247701"/>
              <a:ext cx="3164912" cy="1892826"/>
            </a:xfrm>
            <a:prstGeom prst="rect">
              <a:avLst/>
            </a:prstGeom>
          </p:spPr>
          <p:txBody>
            <a:bodyPr wrap="square">
              <a:spAutoFit/>
            </a:bodyPr>
            <a:lstStyle/>
            <a:p>
              <a:pPr algn="r">
                <a:spcAft>
                  <a:spcPts val="600"/>
                </a:spcAft>
              </a:pPr>
              <a:r>
                <a:rPr lang="en-IN" sz="1600" dirty="0">
                  <a:solidFill>
                    <a:srgbClr val="708191"/>
                  </a:solidFill>
                  <a:latin typeface="Segoe UI" panose="020B0502040204020203" pitchFamily="34" charset="0"/>
                  <a:ea typeface="Segoe UI" panose="020B0502040204020203" pitchFamily="34" charset="0"/>
                  <a:cs typeface="Segoe UI" panose="020B0502040204020203" pitchFamily="34" charset="0"/>
                </a:rPr>
                <a:t>90% of the risky drivers exhibiting driving styles similar to warranty claimed cars were identified and Proactive ‘drive right’ messaging communicated to at-risk drivers</a:t>
              </a:r>
            </a:p>
            <a:p>
              <a:pPr algn="r">
                <a:spcAft>
                  <a:spcPts val="600"/>
                </a:spcAft>
              </a:pPr>
              <a:endParaRPr lang="en-IN" sz="1600" dirty="0">
                <a:solidFill>
                  <a:srgbClr val="708191"/>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23" name="Group 22">
            <a:extLst>
              <a:ext uri="{FF2B5EF4-FFF2-40B4-BE49-F238E27FC236}">
                <a16:creationId xmlns:a16="http://schemas.microsoft.com/office/drawing/2014/main" id="{74BF011A-34E7-43F0-AD06-8C3A71C1590D}"/>
              </a:ext>
            </a:extLst>
          </p:cNvPr>
          <p:cNvGrpSpPr/>
          <p:nvPr/>
        </p:nvGrpSpPr>
        <p:grpSpPr>
          <a:xfrm>
            <a:off x="1010125" y="4922646"/>
            <a:ext cx="3850712" cy="1813253"/>
            <a:chOff x="1010125" y="4922646"/>
            <a:chExt cx="3850712" cy="1813253"/>
          </a:xfrm>
        </p:grpSpPr>
        <p:sp>
          <p:nvSpPr>
            <p:cNvPr id="24" name="Rectangle 23">
              <a:extLst>
                <a:ext uri="{FF2B5EF4-FFF2-40B4-BE49-F238E27FC236}">
                  <a16:creationId xmlns:a16="http://schemas.microsoft.com/office/drawing/2014/main" id="{4BE60A33-21C5-439A-8D4B-D025CD282779}"/>
                </a:ext>
              </a:extLst>
            </p:cNvPr>
            <p:cNvSpPr/>
            <p:nvPr/>
          </p:nvSpPr>
          <p:spPr>
            <a:xfrm>
              <a:off x="1010125" y="4922646"/>
              <a:ext cx="3850712" cy="400110"/>
            </a:xfrm>
            <a:prstGeom prst="rect">
              <a:avLst/>
            </a:prstGeom>
          </p:spPr>
          <p:txBody>
            <a:bodyPr wrap="square">
              <a:spAutoFit/>
            </a:bodyPr>
            <a:lstStyle/>
            <a:p>
              <a:pPr>
                <a:spcAft>
                  <a:spcPts val="600"/>
                </a:spcAft>
              </a:pPr>
              <a:r>
                <a:rPr lang="en-US" sz="2000" b="1" dirty="0">
                  <a:solidFill>
                    <a:srgbClr val="7030A0"/>
                  </a:solidFill>
                  <a:latin typeface="Segoe UI" panose="020B0502040204020203" pitchFamily="34" charset="0"/>
                  <a:ea typeface="Segoe UI" panose="020B0502040204020203" pitchFamily="34" charset="0"/>
                  <a:cs typeface="Segoe UI" panose="020B0502040204020203" pitchFamily="34" charset="0"/>
                </a:rPr>
                <a:t>Preventive Maintenance</a:t>
              </a:r>
              <a:endParaRPr lang="en-US" sz="1600" dirty="0">
                <a:solidFill>
                  <a:srgbClr val="7030A0"/>
                </a:solidFill>
                <a:latin typeface="Segoe UI" panose="020B0502040204020203" pitchFamily="34" charset="0"/>
                <a:ea typeface="Segoe UI" panose="020B0502040204020203" pitchFamily="34" charset="0"/>
                <a:cs typeface="Segoe UI" panose="020B0502040204020203" pitchFamily="34" charset="0"/>
              </a:endParaRPr>
            </a:p>
          </p:txBody>
        </p:sp>
        <p:pic>
          <p:nvPicPr>
            <p:cNvPr id="25" name="Picture 24">
              <a:extLst>
                <a:ext uri="{FF2B5EF4-FFF2-40B4-BE49-F238E27FC236}">
                  <a16:creationId xmlns:a16="http://schemas.microsoft.com/office/drawing/2014/main" id="{AD5F8847-C294-4808-B030-6008D1C5B672}"/>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85145" y="5475674"/>
              <a:ext cx="595632" cy="595632"/>
            </a:xfrm>
            <a:prstGeom prst="rect">
              <a:avLst/>
            </a:prstGeom>
          </p:spPr>
        </p:pic>
        <p:sp>
          <p:nvSpPr>
            <p:cNvPr id="26" name="Rectangle 25">
              <a:extLst>
                <a:ext uri="{FF2B5EF4-FFF2-40B4-BE49-F238E27FC236}">
                  <a16:creationId xmlns:a16="http://schemas.microsoft.com/office/drawing/2014/main" id="{A872522B-4662-43DE-995D-27AC5195C642}"/>
                </a:ext>
              </a:extLst>
            </p:cNvPr>
            <p:cNvSpPr/>
            <p:nvPr/>
          </p:nvSpPr>
          <p:spPr>
            <a:xfrm>
              <a:off x="1695925" y="5412460"/>
              <a:ext cx="3164912" cy="1323439"/>
            </a:xfrm>
            <a:prstGeom prst="rect">
              <a:avLst/>
            </a:prstGeom>
          </p:spPr>
          <p:txBody>
            <a:bodyPr wrap="square">
              <a:spAutoFit/>
            </a:bodyPr>
            <a:lstStyle/>
            <a:p>
              <a:pPr>
                <a:spcAft>
                  <a:spcPts val="600"/>
                </a:spcAft>
              </a:pPr>
              <a:r>
                <a:rPr lang="en-IN" sz="1600" dirty="0">
                  <a:solidFill>
                    <a:srgbClr val="7030A0"/>
                  </a:solidFill>
                  <a:latin typeface="Segoe UI" panose="020B0502040204020203" pitchFamily="34" charset="0"/>
                  <a:ea typeface="Segoe UI" panose="020B0502040204020203" pitchFamily="34" charset="0"/>
                  <a:cs typeface="Segoe UI" panose="020B0502040204020203" pitchFamily="34" charset="0"/>
                </a:rPr>
                <a:t>At risk drivers were provided with preventive maintenance to pre-empt engine or parts failures saving up to 35% in warranty costs</a:t>
              </a:r>
            </a:p>
          </p:txBody>
        </p:sp>
      </p:grpSp>
      <p:pic>
        <p:nvPicPr>
          <p:cNvPr id="27" name="Picture 26">
            <a:extLst>
              <a:ext uri="{FF2B5EF4-FFF2-40B4-BE49-F238E27FC236}">
                <a16:creationId xmlns:a16="http://schemas.microsoft.com/office/drawing/2014/main" id="{E2A2732E-465A-4579-8745-284D6640C5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01641" y="5412460"/>
            <a:ext cx="946868" cy="946868"/>
          </a:xfrm>
          <a:prstGeom prst="rect">
            <a:avLst/>
          </a:prstGeom>
        </p:spPr>
      </p:pic>
      <p:pic>
        <p:nvPicPr>
          <p:cNvPr id="28" name="Picture 27">
            <a:extLst>
              <a:ext uri="{FF2B5EF4-FFF2-40B4-BE49-F238E27FC236}">
                <a16:creationId xmlns:a16="http://schemas.microsoft.com/office/drawing/2014/main" id="{C5E55C70-F68F-49C1-A372-983508464F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0165" y="2985174"/>
            <a:ext cx="1090179" cy="1090179"/>
          </a:xfrm>
          <a:prstGeom prst="rect">
            <a:avLst/>
          </a:prstGeom>
        </p:spPr>
      </p:pic>
      <p:pic>
        <p:nvPicPr>
          <p:cNvPr id="5" name="Picture 4">
            <a:extLst>
              <a:ext uri="{FF2B5EF4-FFF2-40B4-BE49-F238E27FC236}">
                <a16:creationId xmlns:a16="http://schemas.microsoft.com/office/drawing/2014/main" id="{0E561CA2-16E7-4AF2-B265-5A325DA917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35481" y="2651737"/>
            <a:ext cx="1626745" cy="1626745"/>
          </a:xfrm>
          <a:prstGeom prst="rect">
            <a:avLst/>
          </a:prstGeom>
        </p:spPr>
      </p:pic>
    </p:spTree>
    <p:extLst>
      <p:ext uri="{BB962C8B-B14F-4D97-AF65-F5344CB8AC3E}">
        <p14:creationId xmlns:p14="http://schemas.microsoft.com/office/powerpoint/2010/main" val="326778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E4125-D65E-4335-9DB6-31EA8FCDE39F}"/>
              </a:ext>
            </a:extLst>
          </p:cNvPr>
          <p:cNvSpPr>
            <a:spLocks noGrp="1"/>
          </p:cNvSpPr>
          <p:nvPr>
            <p:ph type="title"/>
          </p:nvPr>
        </p:nvSpPr>
        <p:spPr>
          <a:xfrm>
            <a:off x="736932" y="2598003"/>
            <a:ext cx="9314583" cy="1661993"/>
          </a:xfrm>
        </p:spPr>
        <p:txBody>
          <a:bodyPr/>
          <a:lstStyle/>
          <a:p>
            <a:r>
              <a:rPr lang="en-IN" dirty="0"/>
              <a:t>Data Engineering to Accelerate </a:t>
            </a:r>
            <a:br>
              <a:rPr lang="en-IN" dirty="0"/>
            </a:br>
            <a:r>
              <a:rPr lang="en-IN" dirty="0"/>
              <a:t>Analytics</a:t>
            </a:r>
          </a:p>
        </p:txBody>
      </p:sp>
      <p:sp>
        <p:nvSpPr>
          <p:cNvPr id="4" name="Slide Number Placeholder 3">
            <a:extLst>
              <a:ext uri="{FF2B5EF4-FFF2-40B4-BE49-F238E27FC236}">
                <a16:creationId xmlns:a16="http://schemas.microsoft.com/office/drawing/2014/main" id="{099D1821-1175-423E-930D-AA3425CCEE70}"/>
              </a:ext>
            </a:extLst>
          </p:cNvPr>
          <p:cNvSpPr>
            <a:spLocks noGrp="1"/>
          </p:cNvSpPr>
          <p:nvPr>
            <p:ph type="sldNum" sz="quarter" idx="4294967295"/>
          </p:nvPr>
        </p:nvSpPr>
        <p:spPr>
          <a:xfrm>
            <a:off x="9448800" y="6575425"/>
            <a:ext cx="2743200" cy="280988"/>
          </a:xfrm>
        </p:spPr>
        <p:txBody>
          <a:bodyPr/>
          <a:lstStyle/>
          <a:p>
            <a:fld id="{70B2C2F8-CC18-47EA-B40B-1FF889930AA6}" type="slidenum">
              <a:rPr lang="en-US" smtClean="0">
                <a:solidFill>
                  <a:prstClr val="black">
                    <a:tint val="75000"/>
                  </a:prstClr>
                </a:solidFill>
              </a:rPr>
              <a:pPr/>
              <a:t>7</a:t>
            </a:fld>
            <a:endParaRPr lang="en-US" dirty="0">
              <a:solidFill>
                <a:prstClr val="black">
                  <a:tint val="75000"/>
                </a:prstClr>
              </a:solidFill>
            </a:endParaRPr>
          </a:p>
        </p:txBody>
      </p:sp>
      <p:pic>
        <p:nvPicPr>
          <p:cNvPr id="9" name="Picture 8">
            <a:extLst>
              <a:ext uri="{FF2B5EF4-FFF2-40B4-BE49-F238E27FC236}">
                <a16:creationId xmlns:a16="http://schemas.microsoft.com/office/drawing/2014/main" id="{231E633F-A9DD-4E96-A300-C2B9975B48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8251" y="-16221"/>
            <a:ext cx="1127357" cy="797171"/>
          </a:xfrm>
          <a:prstGeom prst="rect">
            <a:avLst/>
          </a:prstGeom>
        </p:spPr>
      </p:pic>
    </p:spTree>
    <p:extLst>
      <p:ext uri="{BB962C8B-B14F-4D97-AF65-F5344CB8AC3E}">
        <p14:creationId xmlns:p14="http://schemas.microsoft.com/office/powerpoint/2010/main" val="35130562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3DE5B18-CBD8-4B98-862D-67BB054FF93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5985"/>
          <a:stretch/>
        </p:blipFill>
        <p:spPr>
          <a:xfrm>
            <a:off x="865" y="487"/>
            <a:ext cx="12190271" cy="6849995"/>
          </a:xfrm>
          <a:prstGeom prst="rect">
            <a:avLst/>
          </a:prstGeom>
        </p:spPr>
      </p:pic>
      <p:sp>
        <p:nvSpPr>
          <p:cNvPr id="4" name="Slide Number Placeholder 3">
            <a:extLst>
              <a:ext uri="{FF2B5EF4-FFF2-40B4-BE49-F238E27FC236}">
                <a16:creationId xmlns:a16="http://schemas.microsoft.com/office/drawing/2014/main" id="{099D1821-1175-423E-930D-AA3425CCEE70}"/>
              </a:ext>
            </a:extLst>
          </p:cNvPr>
          <p:cNvSpPr>
            <a:spLocks noGrp="1"/>
          </p:cNvSpPr>
          <p:nvPr>
            <p:ph type="sldNum" sz="quarter" idx="4294967295"/>
          </p:nvPr>
        </p:nvSpPr>
        <p:spPr>
          <a:xfrm>
            <a:off x="9448800" y="6356350"/>
            <a:ext cx="2743200" cy="365125"/>
          </a:xfrm>
        </p:spPr>
        <p:txBody>
          <a:bodyPr/>
          <a:lstStyle/>
          <a:p>
            <a:fld id="{70B2C2F8-CC18-47EA-B40B-1FF889930AA6}" type="slidenum">
              <a:rPr lang="en-US" smtClean="0">
                <a:solidFill>
                  <a:prstClr val="black">
                    <a:tint val="75000"/>
                  </a:prstClr>
                </a:solidFill>
              </a:rPr>
              <a:pPr/>
              <a:t>70</a:t>
            </a:fld>
            <a:endParaRPr lang="en-US" dirty="0">
              <a:solidFill>
                <a:prstClr val="black">
                  <a:tint val="75000"/>
                </a:prstClr>
              </a:solidFill>
            </a:endParaRPr>
          </a:p>
        </p:txBody>
      </p:sp>
      <p:sp>
        <p:nvSpPr>
          <p:cNvPr id="5" name="Rectangle 4">
            <a:extLst>
              <a:ext uri="{FF2B5EF4-FFF2-40B4-BE49-F238E27FC236}">
                <a16:creationId xmlns:a16="http://schemas.microsoft.com/office/drawing/2014/main" id="{A6689989-E403-469F-993A-ACE33600E0AE}"/>
              </a:ext>
            </a:extLst>
          </p:cNvPr>
          <p:cNvSpPr/>
          <p:nvPr/>
        </p:nvSpPr>
        <p:spPr>
          <a:xfrm>
            <a:off x="0" y="-27738"/>
            <a:ext cx="12191136" cy="6885738"/>
          </a:xfrm>
          <a:prstGeom prst="rect">
            <a:avLst/>
          </a:prstGeom>
          <a:solidFill>
            <a:srgbClr val="44546A">
              <a:lumMod val="75000"/>
              <a:alpha val="95000"/>
            </a:srgbClr>
          </a:solidFill>
          <a:ln w="12700" cap="flat" cmpd="sng" algn="ctr">
            <a:noFill/>
            <a:prstDash val="solid"/>
            <a:miter lim="800000"/>
          </a:ln>
          <a:effectLst>
            <a:outerShdw blurRad="50800" dist="50800" dir="5400000" algn="ctr" rotWithShape="0">
              <a:srgbClr val="000000">
                <a:alpha val="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 name="Title 3">
            <a:extLst>
              <a:ext uri="{FF2B5EF4-FFF2-40B4-BE49-F238E27FC236}">
                <a16:creationId xmlns:a16="http://schemas.microsoft.com/office/drawing/2014/main" id="{BA9A928E-F98F-4D1E-BD52-687F743EF5F3}"/>
              </a:ext>
            </a:extLst>
          </p:cNvPr>
          <p:cNvSpPr txBox="1">
            <a:spLocks/>
          </p:cNvSpPr>
          <p:nvPr/>
        </p:nvSpPr>
        <p:spPr>
          <a:xfrm>
            <a:off x="11605" y="2568232"/>
            <a:ext cx="12179530" cy="3508653"/>
          </a:xfrm>
          <a:prstGeom prst="rect">
            <a:avLst/>
          </a:prstGeom>
          <a:noFill/>
        </p:spPr>
        <p:txBody>
          <a:bodyPr vert="horz" wrap="square" lIns="72000" tIns="91440" rIns="72000" bIns="91440" rtlCol="0" anchor="t" anchorCtr="0">
            <a:spAutoFit/>
          </a:bodyPr>
          <a:lstStyle>
            <a:lvl1pPr algn="l" defTabSz="914400" rtl="0" eaLnBrk="1" latinLnBrk="0" hangingPunct="1">
              <a:lnSpc>
                <a:spcPct val="100000"/>
              </a:lnSpc>
              <a:spcBef>
                <a:spcPct val="0"/>
              </a:spcBef>
              <a:buNone/>
              <a:defRPr sz="5400" kern="1200" spc="-98" baseline="0">
                <a:gradFill>
                  <a:gsLst>
                    <a:gs pos="100000">
                      <a:schemeClr val="tx1"/>
                    </a:gs>
                    <a:gs pos="0">
                      <a:schemeClr val="tx1"/>
                    </a:gs>
                  </a:gsLst>
                  <a:lin ang="5400000" scaled="0"/>
                </a:gradFill>
                <a:latin typeface="Segoe UI Light" panose="020B0502040204020203" pitchFamily="34" charset="0"/>
                <a:ea typeface="+mj-ea"/>
                <a:cs typeface="+mj-cs"/>
              </a:defRPr>
            </a:lvl1pPr>
          </a:lstStyle>
          <a:p>
            <a:r>
              <a:rPr lang="en-IN" kern="0" dirty="0">
                <a:solidFill>
                  <a:schemeClr val="bg1"/>
                </a:solidFill>
                <a:ea typeface="Segoe UI" panose="020B0502040204020203" pitchFamily="34" charset="0"/>
                <a:cs typeface="Segoe UI" panose="020B0502040204020203" pitchFamily="34" charset="0"/>
              </a:rPr>
              <a:t>Case Study in Snapshots</a:t>
            </a:r>
          </a:p>
          <a:p>
            <a:r>
              <a:rPr lang="en-IN" kern="0" dirty="0">
                <a:solidFill>
                  <a:schemeClr val="bg1"/>
                </a:solidFill>
                <a:ea typeface="Segoe UI" panose="020B0502040204020203" pitchFamily="34" charset="0"/>
                <a:cs typeface="Segoe UI" panose="020B0502040204020203" pitchFamily="34" charset="0"/>
              </a:rPr>
              <a:t>Data Engineering</a:t>
            </a:r>
          </a:p>
          <a:p>
            <a:endParaRPr lang="en-IN" kern="0" dirty="0">
              <a:solidFill>
                <a:schemeClr val="bg1"/>
              </a:solidFill>
              <a:ea typeface="Segoe UI" panose="020B0502040204020203" pitchFamily="34" charset="0"/>
              <a:cs typeface="Segoe UI" panose="020B0502040204020203" pitchFamily="34" charset="0"/>
            </a:endParaRPr>
          </a:p>
          <a:p>
            <a:r>
              <a:rPr lang="en-IN" kern="0" dirty="0">
                <a:solidFill>
                  <a:schemeClr val="bg1"/>
                </a:solidFill>
                <a:ea typeface="Segoe UI" panose="020B0502040204020203" pitchFamily="34" charset="0"/>
                <a:cs typeface="Segoe UI" panose="020B0502040204020203" pitchFamily="34" charset="0"/>
              </a:rPr>
              <a:t>Appendix</a:t>
            </a:r>
            <a:endParaRPr lang="en-US" dirty="0">
              <a:solidFill>
                <a:schemeClr val="bg1"/>
              </a:solidFill>
            </a:endParaRPr>
          </a:p>
        </p:txBody>
      </p:sp>
      <p:pic>
        <p:nvPicPr>
          <p:cNvPr id="7" name="Picture 6">
            <a:extLst>
              <a:ext uri="{FF2B5EF4-FFF2-40B4-BE49-F238E27FC236}">
                <a16:creationId xmlns:a16="http://schemas.microsoft.com/office/drawing/2014/main" id="{7DE066A1-3659-4EDD-A018-1C07A43A41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251" y="-16221"/>
            <a:ext cx="1127357" cy="797171"/>
          </a:xfrm>
          <a:prstGeom prst="rect">
            <a:avLst/>
          </a:prstGeom>
        </p:spPr>
      </p:pic>
    </p:spTree>
    <p:extLst>
      <p:ext uri="{BB962C8B-B14F-4D97-AF65-F5344CB8AC3E}">
        <p14:creationId xmlns:p14="http://schemas.microsoft.com/office/powerpoint/2010/main" val="33671898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 xmlns:a14="http://schemas.microsoft.com/office/drawing/2010/main">
                <a:solidFill>
                  <a:srgbClr val="FFFFFF"/>
                </a:solidFill>
              </a14:hiddenFill>
            </a:ext>
          </a:extLst>
        </p:spPr>
      </p:pic>
      <p:sp>
        <p:nvSpPr>
          <p:cNvPr id="173" name="Rectangle 172"/>
          <p:cNvSpPr/>
          <p:nvPr/>
        </p:nvSpPr>
        <p:spPr>
          <a:xfrm>
            <a:off x="256518" y="109396"/>
            <a:ext cx="9102911" cy="546632"/>
          </a:xfrm>
          <a:prstGeom prst="rect">
            <a:avLst/>
          </a:prstGeom>
          <a:solidFill>
            <a:schemeClr val="bg1"/>
          </a:solidFill>
        </p:spPr>
        <p:txBody>
          <a:bodyPr vert="horz" lIns="121789" tIns="60895" rIns="121789" bIns="60895" rtlCol="0" anchor="ctr">
            <a:noAutofit/>
          </a:bodyPr>
          <a:lstStyle/>
          <a:p>
            <a:pPr>
              <a:spcBef>
                <a:spcPct val="0"/>
              </a:spcBef>
            </a:pPr>
            <a:r>
              <a:rPr lang="en-IN" sz="2800" b="1" spc="-96" dirty="0">
                <a:ln w="3175">
                  <a:noFill/>
                </a:ln>
                <a:solidFill>
                  <a:srgbClr val="44546A"/>
                </a:solidFill>
                <a:ea typeface="Segoe UI" panose="020B0502040204020203" pitchFamily="34" charset="0"/>
                <a:cs typeface="Segoe UI" panose="020B0502040204020203" pitchFamily="34" charset="0"/>
              </a:rPr>
              <a:t>High Volume </a:t>
            </a:r>
            <a:r>
              <a:rPr lang="en-IN" sz="2800" b="1" spc="-96" dirty="0" err="1">
                <a:ln w="3175">
                  <a:noFill/>
                </a:ln>
                <a:solidFill>
                  <a:srgbClr val="44546A"/>
                </a:solidFill>
                <a:ea typeface="Segoe UI" panose="020B0502040204020203" pitchFamily="34" charset="0"/>
                <a:cs typeface="Segoe UI" panose="020B0502040204020203" pitchFamily="34" charset="0"/>
              </a:rPr>
              <a:t>ClickStream</a:t>
            </a:r>
            <a:r>
              <a:rPr lang="en-IN" sz="2800" b="1" spc="-96" dirty="0">
                <a:ln w="3175">
                  <a:noFill/>
                </a:ln>
                <a:solidFill>
                  <a:srgbClr val="44546A"/>
                </a:solidFill>
                <a:ea typeface="Segoe UI" panose="020B0502040204020203" pitchFamily="34" charset="0"/>
                <a:cs typeface="Segoe UI" panose="020B0502040204020203" pitchFamily="34" charset="0"/>
              </a:rPr>
              <a:t> Analytics to Monetize Search Page Ads</a:t>
            </a:r>
          </a:p>
        </p:txBody>
      </p:sp>
      <p:sp>
        <p:nvSpPr>
          <p:cNvPr id="44" name="Slide Number Placeholder 5"/>
          <p:cNvSpPr txBox="1">
            <a:spLocks/>
          </p:cNvSpPr>
          <p:nvPr/>
        </p:nvSpPr>
        <p:spPr>
          <a:xfrm>
            <a:off x="9359429" y="645691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rgbClr val="000000">
                    <a:tint val="75000"/>
                  </a:srgbClr>
                </a:solidFill>
              </a:rPr>
              <a:t>11</a:t>
            </a:r>
          </a:p>
        </p:txBody>
      </p:sp>
      <p:sp>
        <p:nvSpPr>
          <p:cNvPr id="45" name="Rectangle 44"/>
          <p:cNvSpPr/>
          <p:nvPr/>
        </p:nvSpPr>
        <p:spPr>
          <a:xfrm>
            <a:off x="1" y="122654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6" name="Rectangle 45"/>
          <p:cNvSpPr/>
          <p:nvPr/>
        </p:nvSpPr>
        <p:spPr>
          <a:xfrm>
            <a:off x="260343" y="188388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mn-ea"/>
              <a:cs typeface="+mn-cs"/>
            </a:endParaRPr>
          </a:p>
        </p:txBody>
      </p:sp>
      <p:sp>
        <p:nvSpPr>
          <p:cNvPr id="47" name="Rectangle 46"/>
          <p:cNvSpPr/>
          <p:nvPr/>
        </p:nvSpPr>
        <p:spPr>
          <a:xfrm>
            <a:off x="260343" y="1814468"/>
            <a:ext cx="3588326" cy="143148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48" name="Rectangle 47"/>
          <p:cNvSpPr/>
          <p:nvPr/>
        </p:nvSpPr>
        <p:spPr>
          <a:xfrm>
            <a:off x="280855" y="1907917"/>
            <a:ext cx="3499537"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Average revenue per click per user for financial stock related search terms was 30% lower for our client’s search engine as compared to competitor</a:t>
            </a:r>
          </a:p>
        </p:txBody>
      </p:sp>
      <p:sp>
        <p:nvSpPr>
          <p:cNvPr id="49" name="Rectangle 48"/>
          <p:cNvSpPr/>
          <p:nvPr/>
        </p:nvSpPr>
        <p:spPr>
          <a:xfrm>
            <a:off x="284654" y="1739942"/>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The “Before” State</a:t>
            </a:r>
          </a:p>
        </p:txBody>
      </p:sp>
      <p:sp>
        <p:nvSpPr>
          <p:cNvPr id="50" name="Rectangle 49"/>
          <p:cNvSpPr/>
          <p:nvPr/>
        </p:nvSpPr>
        <p:spPr>
          <a:xfrm>
            <a:off x="8301385" y="1764184"/>
            <a:ext cx="3592151" cy="1476744"/>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ea typeface="+mn-ea"/>
              <a:cs typeface="+mn-cs"/>
            </a:endParaRPr>
          </a:p>
        </p:txBody>
      </p:sp>
      <p:sp>
        <p:nvSpPr>
          <p:cNvPr id="51" name="Rectangle 50"/>
          <p:cNvSpPr/>
          <p:nvPr/>
        </p:nvSpPr>
        <p:spPr>
          <a:xfrm>
            <a:off x="8307102" y="1907917"/>
            <a:ext cx="3651619" cy="1384995"/>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Relevant ad impressions on financial stock searches increased by 33% which combined with a 5% increase in click through rate resulted in an additional monetization opportunity of $15 million annually</a:t>
            </a:r>
          </a:p>
        </p:txBody>
      </p:sp>
      <p:sp>
        <p:nvSpPr>
          <p:cNvPr id="52" name="Rectangle 51"/>
          <p:cNvSpPr/>
          <p:nvPr/>
        </p:nvSpPr>
        <p:spPr>
          <a:xfrm>
            <a:off x="208121" y="1113544"/>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546A"/>
                </a:solidFill>
                <a:effectLst/>
                <a:uLnTx/>
                <a:uFillTx/>
                <a:ea typeface="+mn-ea"/>
                <a:cs typeface="+mn-cs"/>
              </a:rPr>
              <a:t>The Problem: </a:t>
            </a:r>
            <a:r>
              <a:rPr kumimoji="0" lang="en-US" sz="1600" b="0" i="0" u="none" strike="noStrike" kern="0" cap="none" spc="0" normalizeH="0" baseline="0" noProof="0" dirty="0">
                <a:ln>
                  <a:noFill/>
                </a:ln>
                <a:solidFill>
                  <a:srgbClr val="44546A"/>
                </a:solidFill>
                <a:effectLst/>
                <a:uLnTx/>
                <a:uFillTx/>
                <a:ea typeface="+mn-ea"/>
                <a:cs typeface="+mn-cs"/>
              </a:rPr>
              <a:t>Client’s revenue per user in finance was 25% lower than revenue per user for travel related searches </a:t>
            </a:r>
          </a:p>
        </p:txBody>
      </p:sp>
      <p:sp>
        <p:nvSpPr>
          <p:cNvPr id="54" name="Rectangle 53"/>
          <p:cNvSpPr/>
          <p:nvPr/>
        </p:nvSpPr>
        <p:spPr>
          <a:xfrm>
            <a:off x="4255290" y="188388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mn-ea"/>
              <a:cs typeface="+mn-cs"/>
            </a:endParaRPr>
          </a:p>
        </p:txBody>
      </p:sp>
      <p:sp>
        <p:nvSpPr>
          <p:cNvPr id="55" name="Rectangle 54"/>
          <p:cNvSpPr/>
          <p:nvPr/>
        </p:nvSpPr>
        <p:spPr>
          <a:xfrm>
            <a:off x="4296083" y="1762587"/>
            <a:ext cx="3588326" cy="1478341"/>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ea typeface="+mn-ea"/>
                <a:cs typeface="+mn-cs"/>
              </a:rPr>
              <a:t>i</a:t>
            </a:r>
            <a:endParaRPr kumimoji="0" lang="en-US" sz="1800" b="0" i="0" u="none" strike="noStrike" kern="0" cap="none" spc="0" normalizeH="0" baseline="0" noProof="0" dirty="0">
              <a:ln>
                <a:noFill/>
              </a:ln>
              <a:solidFill>
                <a:prstClr val="white"/>
              </a:solidFill>
              <a:effectLst/>
              <a:uLnTx/>
              <a:uFillTx/>
              <a:ea typeface="+mn-ea"/>
              <a:cs typeface="+mn-cs"/>
            </a:endParaRPr>
          </a:p>
        </p:txBody>
      </p:sp>
      <p:sp>
        <p:nvSpPr>
          <p:cNvPr id="56" name="Rectangle 55"/>
          <p:cNvSpPr/>
          <p:nvPr/>
        </p:nvSpPr>
        <p:spPr>
          <a:xfrm>
            <a:off x="4359064" y="1907917"/>
            <a:ext cx="3486708" cy="1384995"/>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Built a high volume, high throughput clickstream data pipeline that combined demographics, search and browsing data to suggest the right ads and its placement to improve customer experience</a:t>
            </a:r>
          </a:p>
        </p:txBody>
      </p:sp>
      <p:sp>
        <p:nvSpPr>
          <p:cNvPr id="72" name="Rectangle 71"/>
          <p:cNvSpPr/>
          <p:nvPr/>
        </p:nvSpPr>
        <p:spPr>
          <a:xfrm>
            <a:off x="4371356" y="1699418"/>
            <a:ext cx="213184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a:ln>
                  <a:noFill/>
                </a:ln>
                <a:solidFill>
                  <a:srgbClr val="44546A"/>
                </a:solidFill>
                <a:effectLst/>
                <a:uLnTx/>
                <a:uFillTx/>
              </a:rPr>
              <a:t>LatentView</a:t>
            </a:r>
            <a:r>
              <a:rPr kumimoji="0" lang="en-US" sz="1600" b="1" i="0" u="none" strike="noStrike" kern="0" cap="none" spc="0" normalizeH="0" noProof="0" dirty="0">
                <a:ln>
                  <a:noFill/>
                </a:ln>
                <a:solidFill>
                  <a:srgbClr val="44546A"/>
                </a:solidFill>
                <a:effectLst/>
                <a:uLnTx/>
                <a:uFillTx/>
              </a:rPr>
              <a:t> </a:t>
            </a:r>
            <a:r>
              <a:rPr kumimoji="0" lang="en-US" sz="1600" b="1" i="0" u="none" strike="noStrike" kern="0" cap="none" spc="0" normalizeH="0" baseline="0" noProof="0" dirty="0">
                <a:ln>
                  <a:noFill/>
                </a:ln>
                <a:solidFill>
                  <a:srgbClr val="44546A"/>
                </a:solidFill>
                <a:effectLst/>
                <a:uLnTx/>
                <a:uFillTx/>
              </a:rPr>
              <a:t>Solution</a:t>
            </a:r>
          </a:p>
        </p:txBody>
      </p:sp>
      <p:sp>
        <p:nvSpPr>
          <p:cNvPr id="73" name="Rectangle 72"/>
          <p:cNvSpPr/>
          <p:nvPr/>
        </p:nvSpPr>
        <p:spPr>
          <a:xfrm>
            <a:off x="8307578" y="1686754"/>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The “After” State</a:t>
            </a:r>
          </a:p>
        </p:txBody>
      </p:sp>
      <p:sp>
        <p:nvSpPr>
          <p:cNvPr id="74" name="Rectangle 73"/>
          <p:cNvSpPr/>
          <p:nvPr/>
        </p:nvSpPr>
        <p:spPr>
          <a:xfrm>
            <a:off x="174286" y="656939"/>
            <a:ext cx="5926450"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546A"/>
                </a:solidFill>
                <a:effectLst/>
                <a:uLnTx/>
                <a:uFillTx/>
                <a:ea typeface="+mn-ea"/>
                <a:cs typeface="+mn-cs"/>
              </a:rPr>
              <a:t>American Multinational Technology Giant</a:t>
            </a:r>
            <a:endParaRPr kumimoji="0" lang="en-US" sz="1600" b="1" i="0" u="none" strike="noStrike" kern="0" cap="none" spc="0" normalizeH="0" baseline="0" noProof="0" dirty="0">
              <a:ln>
                <a:noFill/>
              </a:ln>
              <a:solidFill>
                <a:srgbClr val="44546A"/>
              </a:solidFill>
              <a:effectLst/>
              <a:uLnTx/>
              <a:uFillTx/>
              <a:ea typeface="+mn-ea"/>
              <a:cs typeface="+mn-cs"/>
            </a:endParaRPr>
          </a:p>
        </p:txBody>
      </p:sp>
      <p:grpSp>
        <p:nvGrpSpPr>
          <p:cNvPr id="75" name="Group 74"/>
          <p:cNvGrpSpPr/>
          <p:nvPr/>
        </p:nvGrpSpPr>
        <p:grpSpPr>
          <a:xfrm>
            <a:off x="484823" y="3581376"/>
            <a:ext cx="11119625" cy="3125379"/>
            <a:chOff x="484823" y="3581376"/>
            <a:chExt cx="11119625" cy="3125379"/>
          </a:xfrm>
        </p:grpSpPr>
        <p:sp>
          <p:nvSpPr>
            <p:cNvPr id="76" name="Shape 1129"/>
            <p:cNvSpPr/>
            <p:nvPr/>
          </p:nvSpPr>
          <p:spPr>
            <a:xfrm>
              <a:off x="5404810" y="5283193"/>
              <a:ext cx="3208857" cy="1423562"/>
            </a:xfrm>
            <a:prstGeom prst="rect">
              <a:avLst/>
            </a:prstGeom>
            <a:solidFill>
              <a:srgbClr val="FFC000"/>
            </a:solidFill>
            <a:ln w="6350" cap="flat" cmpd="sng" algn="ctr">
              <a:noFill/>
              <a:prstDash val="solid"/>
              <a:miter lim="800000"/>
              <a:headEnd type="none" w="med" len="med"/>
              <a:tailEnd type="none" w="med" len="med"/>
            </a:ln>
            <a:effectLst/>
          </p:spPr>
          <p:txBody>
            <a:bodyPr rot="0" spcFirstLastPara="0" vertOverflow="overflow" horzOverflow="overflow" vert="horz" wrap="square" lIns="731520" tIns="0" rIns="91440" bIns="0"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sym typeface="Calibri"/>
                </a:rPr>
                <a:t>User Switching – Identify factors influencing user switching between Client and Competitor</a:t>
              </a:r>
            </a:p>
          </p:txBody>
        </p:sp>
        <p:sp>
          <p:nvSpPr>
            <p:cNvPr id="77" name="Shape 1130"/>
            <p:cNvSpPr/>
            <p:nvPr/>
          </p:nvSpPr>
          <p:spPr>
            <a:xfrm>
              <a:off x="1984787" y="4388090"/>
              <a:ext cx="6628880" cy="813816"/>
            </a:xfrm>
            <a:prstGeom prst="rect">
              <a:avLst/>
            </a:prstGeom>
            <a:solidFill>
              <a:srgbClr val="095879"/>
            </a:solidFill>
            <a:ln>
              <a:noFill/>
            </a:ln>
          </p:spPr>
          <p:txBody>
            <a:bodyPr vert="horz" lIns="731520" tIns="274320" rIns="91440" bIns="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765"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sym typeface="Calibri"/>
                </a:rPr>
                <a:t>Competitor Analysis – comparison of features and click through rate between Client and Competitor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sym typeface="Calibri"/>
              </a:endParaRPr>
            </a:p>
          </p:txBody>
        </p:sp>
        <p:sp>
          <p:nvSpPr>
            <p:cNvPr id="78" name="Shape 1137"/>
            <p:cNvSpPr/>
            <p:nvPr/>
          </p:nvSpPr>
          <p:spPr>
            <a:xfrm>
              <a:off x="484823" y="4388090"/>
              <a:ext cx="1406150" cy="2318665"/>
            </a:xfrm>
            <a:prstGeom prst="rect">
              <a:avLst/>
            </a:prstGeom>
            <a:solidFill>
              <a:sysClr val="windowText" lastClr="000000">
                <a:lumMod val="75000"/>
                <a:lumOff val="25000"/>
              </a:sysClr>
            </a:solidFill>
            <a:ln>
              <a:noFill/>
            </a:ln>
          </p:spPr>
          <p:txBody>
            <a:bodyPr lIns="35292" tIns="741139" rIns="0" bIns="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176"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sym typeface="Calibri"/>
              </a:endParaRPr>
            </a:p>
          </p:txBody>
        </p:sp>
        <p:sp>
          <p:nvSpPr>
            <p:cNvPr id="79" name="Shape 1156"/>
            <p:cNvSpPr/>
            <p:nvPr/>
          </p:nvSpPr>
          <p:spPr>
            <a:xfrm>
              <a:off x="8704264" y="4388089"/>
              <a:ext cx="2900184" cy="1352043"/>
            </a:xfrm>
            <a:prstGeom prst="rect">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731520" tIns="274320" rIns="9144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sym typeface="Calibri"/>
                </a:rPr>
                <a:t>Products Catalog, Coverage &amp; Click through rate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sym typeface="Calibri"/>
              </a:endParaRPr>
            </a:p>
          </p:txBody>
        </p:sp>
        <p:grpSp>
          <p:nvGrpSpPr>
            <p:cNvPr id="80" name="Group 79"/>
            <p:cNvGrpSpPr/>
            <p:nvPr/>
          </p:nvGrpSpPr>
          <p:grpSpPr>
            <a:xfrm>
              <a:off x="894398" y="5055129"/>
              <a:ext cx="537518" cy="452961"/>
              <a:chOff x="1825754" y="3662731"/>
              <a:chExt cx="627565" cy="547787"/>
            </a:xfrm>
          </p:grpSpPr>
          <p:sp>
            <p:nvSpPr>
              <p:cNvPr id="114" name="Shape 1131"/>
              <p:cNvSpPr/>
              <p:nvPr/>
            </p:nvSpPr>
            <p:spPr>
              <a:xfrm>
                <a:off x="1825754" y="3874290"/>
                <a:ext cx="627565" cy="336228"/>
              </a:xfrm>
              <a:custGeom>
                <a:avLst/>
                <a:gdLst/>
                <a:ahLst/>
                <a:cxnLst/>
                <a:rect l="0" t="0" r="0" b="0"/>
                <a:pathLst>
                  <a:path w="3021" h="1567" extrusionOk="0">
                    <a:moveTo>
                      <a:pt x="2965" y="1388"/>
                    </a:moveTo>
                    <a:cubicBezTo>
                      <a:pt x="179" y="1388"/>
                      <a:pt x="179" y="1388"/>
                      <a:pt x="179" y="1388"/>
                    </a:cubicBezTo>
                    <a:cubicBezTo>
                      <a:pt x="179" y="56"/>
                      <a:pt x="179" y="56"/>
                      <a:pt x="179" y="56"/>
                    </a:cubicBezTo>
                    <a:cubicBezTo>
                      <a:pt x="179" y="25"/>
                      <a:pt x="153" y="0"/>
                      <a:pt x="123" y="0"/>
                    </a:cubicBezTo>
                    <a:cubicBezTo>
                      <a:pt x="55" y="0"/>
                      <a:pt x="55" y="0"/>
                      <a:pt x="55" y="0"/>
                    </a:cubicBezTo>
                    <a:cubicBezTo>
                      <a:pt x="24" y="0"/>
                      <a:pt x="0" y="25"/>
                      <a:pt x="0" y="56"/>
                    </a:cubicBezTo>
                    <a:cubicBezTo>
                      <a:pt x="0" y="1511"/>
                      <a:pt x="0" y="1511"/>
                      <a:pt x="0" y="1511"/>
                    </a:cubicBezTo>
                    <a:cubicBezTo>
                      <a:pt x="0" y="1534"/>
                      <a:pt x="14" y="1554"/>
                      <a:pt x="34" y="1563"/>
                    </a:cubicBezTo>
                    <a:cubicBezTo>
                      <a:pt x="40" y="1566"/>
                      <a:pt x="48" y="1567"/>
                      <a:pt x="55" y="1567"/>
                    </a:cubicBezTo>
                    <a:cubicBezTo>
                      <a:pt x="2965" y="1567"/>
                      <a:pt x="2965" y="1567"/>
                      <a:pt x="2965" y="1567"/>
                    </a:cubicBezTo>
                    <a:cubicBezTo>
                      <a:pt x="2996" y="1567"/>
                      <a:pt x="3021" y="1542"/>
                      <a:pt x="3021" y="1511"/>
                    </a:cubicBezTo>
                    <a:cubicBezTo>
                      <a:pt x="3021" y="1444"/>
                      <a:pt x="3021" y="1444"/>
                      <a:pt x="3021" y="1444"/>
                    </a:cubicBezTo>
                    <a:cubicBezTo>
                      <a:pt x="3021" y="1413"/>
                      <a:pt x="2996" y="1388"/>
                      <a:pt x="2965" y="1388"/>
                    </a:cubicBezTo>
                    <a:close/>
                  </a:path>
                </a:pathLst>
              </a:custGeom>
              <a:solidFill>
                <a:srgbClr val="FFFFFF"/>
              </a:solidFill>
              <a:ln>
                <a:noFill/>
              </a:ln>
            </p:spPr>
            <p:txBody>
              <a:bodyPr lIns="89628" tIns="44802" rIns="89628" bIns="44802"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765" b="0" i="0" u="none" strike="noStrike" kern="0" cap="none" spc="0" normalizeH="0" baseline="0" noProof="0" dirty="0">
                  <a:ln>
                    <a:noFill/>
                  </a:ln>
                  <a:solidFill>
                    <a:srgbClr val="000000"/>
                  </a:solidFill>
                  <a:effectLst/>
                  <a:uLnTx/>
                  <a:uFillTx/>
                  <a:ea typeface="Segoe UI" panose="020B0502040204020203" pitchFamily="34" charset="0"/>
                  <a:cs typeface="Segoe UI" panose="020B0502040204020203" pitchFamily="34" charset="0"/>
                  <a:sym typeface="Calibri"/>
                </a:endParaRPr>
              </a:p>
            </p:txBody>
          </p:sp>
          <p:sp>
            <p:nvSpPr>
              <p:cNvPr id="115" name="Shape 1132"/>
              <p:cNvSpPr/>
              <p:nvPr/>
            </p:nvSpPr>
            <p:spPr>
              <a:xfrm>
                <a:off x="2183577" y="3759066"/>
                <a:ext cx="115604" cy="383451"/>
              </a:xfrm>
              <a:custGeom>
                <a:avLst/>
                <a:gdLst/>
                <a:ahLst/>
                <a:cxnLst/>
                <a:rect l="0" t="0" r="0" b="0"/>
                <a:pathLst>
                  <a:path w="553" h="1791" extrusionOk="0">
                    <a:moveTo>
                      <a:pt x="396" y="0"/>
                    </a:moveTo>
                    <a:cubicBezTo>
                      <a:pt x="157" y="0"/>
                      <a:pt x="157" y="0"/>
                      <a:pt x="157" y="0"/>
                    </a:cubicBezTo>
                    <a:cubicBezTo>
                      <a:pt x="70" y="0"/>
                      <a:pt x="0" y="70"/>
                      <a:pt x="0" y="157"/>
                    </a:cubicBezTo>
                    <a:cubicBezTo>
                      <a:pt x="0" y="1634"/>
                      <a:pt x="0" y="1634"/>
                      <a:pt x="0" y="1634"/>
                    </a:cubicBezTo>
                    <a:cubicBezTo>
                      <a:pt x="0" y="1721"/>
                      <a:pt x="70" y="1791"/>
                      <a:pt x="157" y="1791"/>
                    </a:cubicBezTo>
                    <a:cubicBezTo>
                      <a:pt x="396" y="1791"/>
                      <a:pt x="396" y="1791"/>
                      <a:pt x="396" y="1791"/>
                    </a:cubicBezTo>
                    <a:cubicBezTo>
                      <a:pt x="483" y="1791"/>
                      <a:pt x="553" y="1721"/>
                      <a:pt x="553" y="1634"/>
                    </a:cubicBezTo>
                    <a:cubicBezTo>
                      <a:pt x="553" y="157"/>
                      <a:pt x="553" y="157"/>
                      <a:pt x="553" y="157"/>
                    </a:cubicBezTo>
                    <a:cubicBezTo>
                      <a:pt x="553" y="70"/>
                      <a:pt x="483" y="0"/>
                      <a:pt x="396" y="0"/>
                    </a:cubicBezTo>
                    <a:close/>
                    <a:moveTo>
                      <a:pt x="97" y="666"/>
                    </a:moveTo>
                    <a:cubicBezTo>
                      <a:pt x="97" y="678"/>
                      <a:pt x="91" y="688"/>
                      <a:pt x="85" y="688"/>
                    </a:cubicBezTo>
                    <a:cubicBezTo>
                      <a:pt x="71" y="688"/>
                      <a:pt x="71" y="688"/>
                      <a:pt x="71" y="688"/>
                    </a:cubicBezTo>
                    <a:cubicBezTo>
                      <a:pt x="64" y="688"/>
                      <a:pt x="59" y="678"/>
                      <a:pt x="59" y="666"/>
                    </a:cubicBezTo>
                    <a:cubicBezTo>
                      <a:pt x="59" y="117"/>
                      <a:pt x="59" y="117"/>
                      <a:pt x="59" y="117"/>
                    </a:cubicBezTo>
                    <a:cubicBezTo>
                      <a:pt x="59" y="105"/>
                      <a:pt x="64" y="95"/>
                      <a:pt x="71" y="95"/>
                    </a:cubicBezTo>
                    <a:cubicBezTo>
                      <a:pt x="85" y="95"/>
                      <a:pt x="85" y="95"/>
                      <a:pt x="85" y="95"/>
                    </a:cubicBezTo>
                    <a:cubicBezTo>
                      <a:pt x="91" y="95"/>
                      <a:pt x="97" y="105"/>
                      <a:pt x="97" y="117"/>
                    </a:cubicBezTo>
                    <a:lnTo>
                      <a:pt x="97" y="666"/>
                    </a:lnTo>
                    <a:close/>
                  </a:path>
                </a:pathLst>
              </a:custGeom>
              <a:solidFill>
                <a:srgbClr val="FFFFFF"/>
              </a:solidFill>
              <a:ln>
                <a:noFill/>
              </a:ln>
            </p:spPr>
            <p:txBody>
              <a:bodyPr lIns="89628" tIns="44802" rIns="89628" bIns="44802"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765" b="0" i="0" u="none" strike="noStrike" kern="0" cap="none" spc="0" normalizeH="0" baseline="0" noProof="0" dirty="0">
                  <a:ln>
                    <a:noFill/>
                  </a:ln>
                  <a:solidFill>
                    <a:srgbClr val="000000"/>
                  </a:solidFill>
                  <a:effectLst/>
                  <a:uLnTx/>
                  <a:uFillTx/>
                  <a:ea typeface="Segoe UI" panose="020B0502040204020203" pitchFamily="34" charset="0"/>
                  <a:cs typeface="Segoe UI" panose="020B0502040204020203" pitchFamily="34" charset="0"/>
                  <a:sym typeface="Calibri"/>
                </a:endParaRPr>
              </a:p>
            </p:txBody>
          </p:sp>
          <p:sp>
            <p:nvSpPr>
              <p:cNvPr id="116" name="Shape 1133"/>
              <p:cNvSpPr/>
              <p:nvPr/>
            </p:nvSpPr>
            <p:spPr>
              <a:xfrm>
                <a:off x="2038612" y="3855400"/>
                <a:ext cx="115604" cy="287116"/>
              </a:xfrm>
              <a:custGeom>
                <a:avLst/>
                <a:gdLst/>
                <a:ahLst/>
                <a:cxnLst/>
                <a:rect l="0" t="0" r="0" b="0"/>
                <a:pathLst>
                  <a:path w="553" h="1343" extrusionOk="0">
                    <a:moveTo>
                      <a:pt x="396" y="0"/>
                    </a:moveTo>
                    <a:cubicBezTo>
                      <a:pt x="157" y="0"/>
                      <a:pt x="157" y="0"/>
                      <a:pt x="157" y="0"/>
                    </a:cubicBezTo>
                    <a:cubicBezTo>
                      <a:pt x="70" y="0"/>
                      <a:pt x="0" y="70"/>
                      <a:pt x="0" y="156"/>
                    </a:cubicBezTo>
                    <a:cubicBezTo>
                      <a:pt x="0" y="1186"/>
                      <a:pt x="0" y="1186"/>
                      <a:pt x="0" y="1186"/>
                    </a:cubicBezTo>
                    <a:cubicBezTo>
                      <a:pt x="0" y="1273"/>
                      <a:pt x="70" y="1343"/>
                      <a:pt x="157" y="1343"/>
                    </a:cubicBezTo>
                    <a:cubicBezTo>
                      <a:pt x="396" y="1343"/>
                      <a:pt x="396" y="1343"/>
                      <a:pt x="396" y="1343"/>
                    </a:cubicBezTo>
                    <a:cubicBezTo>
                      <a:pt x="483" y="1343"/>
                      <a:pt x="553" y="1273"/>
                      <a:pt x="553" y="1186"/>
                    </a:cubicBezTo>
                    <a:cubicBezTo>
                      <a:pt x="553" y="156"/>
                      <a:pt x="553" y="156"/>
                      <a:pt x="553" y="156"/>
                    </a:cubicBezTo>
                    <a:cubicBezTo>
                      <a:pt x="553" y="70"/>
                      <a:pt x="483" y="0"/>
                      <a:pt x="396" y="0"/>
                    </a:cubicBezTo>
                    <a:close/>
                    <a:moveTo>
                      <a:pt x="97" y="505"/>
                    </a:moveTo>
                    <a:cubicBezTo>
                      <a:pt x="97" y="517"/>
                      <a:pt x="92" y="526"/>
                      <a:pt x="85" y="526"/>
                    </a:cubicBezTo>
                    <a:cubicBezTo>
                      <a:pt x="71" y="526"/>
                      <a:pt x="71" y="526"/>
                      <a:pt x="71" y="526"/>
                    </a:cubicBezTo>
                    <a:cubicBezTo>
                      <a:pt x="65" y="526"/>
                      <a:pt x="59" y="517"/>
                      <a:pt x="59" y="505"/>
                    </a:cubicBezTo>
                    <a:cubicBezTo>
                      <a:pt x="59" y="116"/>
                      <a:pt x="59" y="116"/>
                      <a:pt x="59" y="116"/>
                    </a:cubicBezTo>
                    <a:cubicBezTo>
                      <a:pt x="59" y="105"/>
                      <a:pt x="65" y="95"/>
                      <a:pt x="71" y="95"/>
                    </a:cubicBezTo>
                    <a:cubicBezTo>
                      <a:pt x="85" y="95"/>
                      <a:pt x="85" y="95"/>
                      <a:pt x="85" y="95"/>
                    </a:cubicBezTo>
                    <a:cubicBezTo>
                      <a:pt x="92" y="95"/>
                      <a:pt x="97" y="105"/>
                      <a:pt x="97" y="116"/>
                    </a:cubicBezTo>
                    <a:lnTo>
                      <a:pt x="97" y="505"/>
                    </a:lnTo>
                    <a:close/>
                  </a:path>
                </a:pathLst>
              </a:custGeom>
              <a:solidFill>
                <a:srgbClr val="FFFFFF"/>
              </a:solidFill>
              <a:ln>
                <a:noFill/>
              </a:ln>
            </p:spPr>
            <p:txBody>
              <a:bodyPr lIns="89628" tIns="44802" rIns="89628" bIns="44802"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765" b="0" i="0" u="none" strike="noStrike" kern="0" cap="none" spc="0" normalizeH="0" baseline="0" noProof="0" dirty="0">
                  <a:ln>
                    <a:noFill/>
                  </a:ln>
                  <a:solidFill>
                    <a:srgbClr val="000000"/>
                  </a:solidFill>
                  <a:effectLst/>
                  <a:uLnTx/>
                  <a:uFillTx/>
                  <a:ea typeface="Segoe UI" panose="020B0502040204020203" pitchFamily="34" charset="0"/>
                  <a:cs typeface="Segoe UI" panose="020B0502040204020203" pitchFamily="34" charset="0"/>
                  <a:sym typeface="Calibri"/>
                </a:endParaRPr>
              </a:p>
            </p:txBody>
          </p:sp>
          <p:sp>
            <p:nvSpPr>
              <p:cNvPr id="117" name="Shape 1134"/>
              <p:cNvSpPr/>
              <p:nvPr/>
            </p:nvSpPr>
            <p:spPr>
              <a:xfrm>
                <a:off x="1893648" y="3951736"/>
                <a:ext cx="113768" cy="190782"/>
              </a:xfrm>
              <a:custGeom>
                <a:avLst/>
                <a:gdLst/>
                <a:ahLst/>
                <a:cxnLst/>
                <a:rect l="0" t="0" r="0" b="0"/>
                <a:pathLst>
                  <a:path w="553" h="896" extrusionOk="0">
                    <a:moveTo>
                      <a:pt x="397" y="0"/>
                    </a:moveTo>
                    <a:cubicBezTo>
                      <a:pt x="157" y="0"/>
                      <a:pt x="157" y="0"/>
                      <a:pt x="157" y="0"/>
                    </a:cubicBezTo>
                    <a:cubicBezTo>
                      <a:pt x="71" y="0"/>
                      <a:pt x="0" y="71"/>
                      <a:pt x="0" y="157"/>
                    </a:cubicBezTo>
                    <a:cubicBezTo>
                      <a:pt x="0" y="739"/>
                      <a:pt x="0" y="739"/>
                      <a:pt x="0" y="739"/>
                    </a:cubicBezTo>
                    <a:cubicBezTo>
                      <a:pt x="0" y="826"/>
                      <a:pt x="71" y="896"/>
                      <a:pt x="157" y="896"/>
                    </a:cubicBezTo>
                    <a:cubicBezTo>
                      <a:pt x="397" y="896"/>
                      <a:pt x="397" y="896"/>
                      <a:pt x="397" y="896"/>
                    </a:cubicBezTo>
                    <a:cubicBezTo>
                      <a:pt x="483" y="896"/>
                      <a:pt x="553" y="826"/>
                      <a:pt x="553" y="739"/>
                    </a:cubicBezTo>
                    <a:cubicBezTo>
                      <a:pt x="553" y="157"/>
                      <a:pt x="553" y="157"/>
                      <a:pt x="553" y="157"/>
                    </a:cubicBezTo>
                    <a:cubicBezTo>
                      <a:pt x="553" y="71"/>
                      <a:pt x="483" y="0"/>
                      <a:pt x="397" y="0"/>
                    </a:cubicBezTo>
                    <a:close/>
                    <a:moveTo>
                      <a:pt x="97" y="364"/>
                    </a:moveTo>
                    <a:cubicBezTo>
                      <a:pt x="97" y="376"/>
                      <a:pt x="92" y="385"/>
                      <a:pt x="85" y="385"/>
                    </a:cubicBezTo>
                    <a:cubicBezTo>
                      <a:pt x="71" y="385"/>
                      <a:pt x="71" y="385"/>
                      <a:pt x="71" y="385"/>
                    </a:cubicBezTo>
                    <a:cubicBezTo>
                      <a:pt x="65" y="385"/>
                      <a:pt x="60" y="376"/>
                      <a:pt x="60" y="364"/>
                    </a:cubicBezTo>
                    <a:cubicBezTo>
                      <a:pt x="60" y="117"/>
                      <a:pt x="60" y="117"/>
                      <a:pt x="60" y="117"/>
                    </a:cubicBezTo>
                    <a:cubicBezTo>
                      <a:pt x="60" y="105"/>
                      <a:pt x="65" y="96"/>
                      <a:pt x="71" y="96"/>
                    </a:cubicBezTo>
                    <a:cubicBezTo>
                      <a:pt x="85" y="96"/>
                      <a:pt x="85" y="96"/>
                      <a:pt x="85" y="96"/>
                    </a:cubicBezTo>
                    <a:cubicBezTo>
                      <a:pt x="92" y="96"/>
                      <a:pt x="97" y="105"/>
                      <a:pt x="97" y="117"/>
                    </a:cubicBezTo>
                    <a:lnTo>
                      <a:pt x="97" y="364"/>
                    </a:lnTo>
                    <a:close/>
                  </a:path>
                </a:pathLst>
              </a:custGeom>
              <a:solidFill>
                <a:srgbClr val="FFFFFF"/>
              </a:solidFill>
              <a:ln>
                <a:noFill/>
              </a:ln>
            </p:spPr>
            <p:txBody>
              <a:bodyPr lIns="89628" tIns="44802" rIns="89628" bIns="44802"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765" b="0" i="0" u="none" strike="noStrike" kern="0" cap="none" spc="0" normalizeH="0" baseline="0" noProof="0" dirty="0">
                  <a:ln>
                    <a:noFill/>
                  </a:ln>
                  <a:solidFill>
                    <a:srgbClr val="000000"/>
                  </a:solidFill>
                  <a:effectLst/>
                  <a:uLnTx/>
                  <a:uFillTx/>
                  <a:ea typeface="Segoe UI" panose="020B0502040204020203" pitchFamily="34" charset="0"/>
                  <a:cs typeface="Segoe UI" panose="020B0502040204020203" pitchFamily="34" charset="0"/>
                  <a:sym typeface="Calibri"/>
                </a:endParaRPr>
              </a:p>
            </p:txBody>
          </p:sp>
          <p:sp>
            <p:nvSpPr>
              <p:cNvPr id="118" name="Shape 1135"/>
              <p:cNvSpPr/>
              <p:nvPr/>
            </p:nvSpPr>
            <p:spPr>
              <a:xfrm>
                <a:off x="2328539" y="3662731"/>
                <a:ext cx="117439" cy="479786"/>
              </a:xfrm>
              <a:custGeom>
                <a:avLst/>
                <a:gdLst/>
                <a:ahLst/>
                <a:cxnLst/>
                <a:rect l="0" t="0" r="0" b="0"/>
                <a:pathLst>
                  <a:path w="552" h="2239" extrusionOk="0">
                    <a:moveTo>
                      <a:pt x="396" y="0"/>
                    </a:moveTo>
                    <a:cubicBezTo>
                      <a:pt x="156" y="0"/>
                      <a:pt x="156" y="0"/>
                      <a:pt x="156" y="0"/>
                    </a:cubicBezTo>
                    <a:cubicBezTo>
                      <a:pt x="70" y="0"/>
                      <a:pt x="0" y="53"/>
                      <a:pt x="0" y="118"/>
                    </a:cubicBezTo>
                    <a:cubicBezTo>
                      <a:pt x="0" y="2121"/>
                      <a:pt x="0" y="2121"/>
                      <a:pt x="0" y="2121"/>
                    </a:cubicBezTo>
                    <a:cubicBezTo>
                      <a:pt x="0" y="2186"/>
                      <a:pt x="70" y="2239"/>
                      <a:pt x="156" y="2239"/>
                    </a:cubicBezTo>
                    <a:cubicBezTo>
                      <a:pt x="396" y="2239"/>
                      <a:pt x="396" y="2239"/>
                      <a:pt x="396" y="2239"/>
                    </a:cubicBezTo>
                    <a:cubicBezTo>
                      <a:pt x="482" y="2239"/>
                      <a:pt x="552" y="2186"/>
                      <a:pt x="552" y="2121"/>
                    </a:cubicBezTo>
                    <a:cubicBezTo>
                      <a:pt x="552" y="118"/>
                      <a:pt x="552" y="118"/>
                      <a:pt x="552" y="118"/>
                    </a:cubicBezTo>
                    <a:cubicBezTo>
                      <a:pt x="552" y="53"/>
                      <a:pt x="482" y="0"/>
                      <a:pt x="396" y="0"/>
                    </a:cubicBezTo>
                    <a:close/>
                    <a:moveTo>
                      <a:pt x="96" y="858"/>
                    </a:moveTo>
                    <a:cubicBezTo>
                      <a:pt x="96" y="870"/>
                      <a:pt x="91" y="879"/>
                      <a:pt x="85" y="879"/>
                    </a:cubicBezTo>
                    <a:cubicBezTo>
                      <a:pt x="71" y="879"/>
                      <a:pt x="71" y="879"/>
                      <a:pt x="71" y="879"/>
                    </a:cubicBezTo>
                    <a:cubicBezTo>
                      <a:pt x="64" y="879"/>
                      <a:pt x="59" y="870"/>
                      <a:pt x="59" y="858"/>
                    </a:cubicBezTo>
                    <a:cubicBezTo>
                      <a:pt x="59" y="117"/>
                      <a:pt x="59" y="117"/>
                      <a:pt x="59" y="117"/>
                    </a:cubicBezTo>
                    <a:cubicBezTo>
                      <a:pt x="59" y="105"/>
                      <a:pt x="64" y="96"/>
                      <a:pt x="71" y="96"/>
                    </a:cubicBezTo>
                    <a:cubicBezTo>
                      <a:pt x="85" y="96"/>
                      <a:pt x="85" y="96"/>
                      <a:pt x="85" y="96"/>
                    </a:cubicBezTo>
                    <a:cubicBezTo>
                      <a:pt x="91" y="96"/>
                      <a:pt x="96" y="105"/>
                      <a:pt x="96" y="117"/>
                    </a:cubicBezTo>
                    <a:lnTo>
                      <a:pt x="96" y="858"/>
                    </a:lnTo>
                    <a:close/>
                  </a:path>
                </a:pathLst>
              </a:custGeom>
              <a:solidFill>
                <a:srgbClr val="FFFFFF"/>
              </a:solidFill>
              <a:ln>
                <a:noFill/>
              </a:ln>
            </p:spPr>
            <p:txBody>
              <a:bodyPr lIns="89628" tIns="44802" rIns="89628" bIns="44802"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765" b="0" i="0" u="none" strike="noStrike" kern="0" cap="none" spc="0" normalizeH="0" baseline="0" noProof="0" dirty="0">
                  <a:ln>
                    <a:noFill/>
                  </a:ln>
                  <a:solidFill>
                    <a:srgbClr val="000000"/>
                  </a:solidFill>
                  <a:effectLst/>
                  <a:uLnTx/>
                  <a:uFillTx/>
                  <a:ea typeface="Segoe UI" panose="020B0502040204020203" pitchFamily="34" charset="0"/>
                  <a:cs typeface="Segoe UI" panose="020B0502040204020203" pitchFamily="34" charset="0"/>
                  <a:sym typeface="Calibri"/>
                </a:endParaRPr>
              </a:p>
            </p:txBody>
          </p:sp>
        </p:grpSp>
        <p:sp>
          <p:nvSpPr>
            <p:cNvPr id="81" name="Shape 1136"/>
            <p:cNvSpPr txBox="1"/>
            <p:nvPr/>
          </p:nvSpPr>
          <p:spPr>
            <a:xfrm>
              <a:off x="525882" y="5651849"/>
              <a:ext cx="1361609" cy="406766"/>
            </a:xfrm>
            <a:prstGeom prst="rect">
              <a:avLst/>
            </a:prstGeom>
            <a:noFill/>
            <a:ln>
              <a:noFill/>
            </a:ln>
          </p:spPr>
          <p:txBody>
            <a:bodyPr lIns="89628" tIns="44802" rIns="89628" bIns="44802" anchor="t" anchorCtr="0">
              <a:no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IN" sz="1765"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sym typeface="Calibri"/>
                </a:rPr>
                <a:t>Analysis</a:t>
              </a:r>
              <a:endParaRPr kumimoji="0" lang="en-US" sz="1765"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sym typeface="Calibri"/>
              </a:endParaRPr>
            </a:p>
          </p:txBody>
        </p:sp>
        <p:sp>
          <p:nvSpPr>
            <p:cNvPr id="82" name="Shape 1139"/>
            <p:cNvSpPr/>
            <p:nvPr/>
          </p:nvSpPr>
          <p:spPr>
            <a:xfrm>
              <a:off x="8704264" y="5849523"/>
              <a:ext cx="2900184" cy="857232"/>
            </a:xfrm>
            <a:prstGeom prst="rect">
              <a:avLst/>
            </a:prstGeom>
            <a:solidFill>
              <a:srgbClr val="70AD47"/>
            </a:solidFill>
            <a:ln>
              <a:noFill/>
            </a:ln>
          </p:spPr>
          <p:txBody>
            <a:bodyPr vert="horz" lIns="731520" tIns="274320" rIns="91440" bIns="0" anchor="ctr" anchorCtr="0">
              <a:noAutofit/>
            </a:bodyPr>
            <a:lstStyle/>
            <a:p>
              <a:pPr marL="0" marR="0" lvl="0" indent="0" defTabSz="914400" eaLnBrk="1" fontAlgn="auto" latinLnBrk="0" hangingPunct="1">
                <a:lnSpc>
                  <a:spcPct val="100000"/>
                </a:lnSpc>
                <a:spcBef>
                  <a:spcPts val="0"/>
                </a:spcBef>
                <a:spcAft>
                  <a:spcPts val="0"/>
                </a:spcAft>
                <a:buClrTx/>
                <a:buSzPct val="25000"/>
                <a:buFontTx/>
                <a:buNone/>
                <a:tabLst/>
                <a:defRPr/>
              </a:pPr>
              <a:r>
                <a:rPr kumimoji="0" lang="en-US" sz="1765"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sym typeface="Calibri"/>
                </a:rPr>
                <a:t>Clickstream Analysis</a:t>
              </a:r>
            </a:p>
            <a:p>
              <a:pPr marL="0" marR="0" lvl="0" indent="0" defTabSz="914400" eaLnBrk="1" fontAlgn="auto" latinLnBrk="0" hangingPunct="1">
                <a:lnSpc>
                  <a:spcPct val="100000"/>
                </a:lnSpc>
                <a:spcBef>
                  <a:spcPts val="0"/>
                </a:spcBef>
                <a:spcAft>
                  <a:spcPts val="0"/>
                </a:spcAft>
                <a:buClrTx/>
                <a:buSzPct val="25000"/>
                <a:buFontTx/>
                <a:buNone/>
                <a:tabLst/>
                <a:defRPr/>
              </a:pPr>
              <a:endParaRPr kumimoji="0" lang="en-US" sz="1765"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sym typeface="Calibri"/>
              </a:endParaRPr>
            </a:p>
          </p:txBody>
        </p:sp>
        <p:sp>
          <p:nvSpPr>
            <p:cNvPr id="83" name="Shape 1156"/>
            <p:cNvSpPr/>
            <p:nvPr/>
          </p:nvSpPr>
          <p:spPr>
            <a:xfrm>
              <a:off x="1984787" y="5281610"/>
              <a:ext cx="3341983" cy="1425145"/>
            </a:xfrm>
            <a:prstGeom prst="rect">
              <a:avLst/>
            </a:prstGeom>
            <a:solidFill>
              <a:srgbClr val="ED7D31"/>
            </a:solidFill>
            <a:ln>
              <a:noFill/>
            </a:ln>
          </p:spPr>
          <p:txBody>
            <a:bodyPr vert="horz" lIns="731520" tIns="274320" rIns="91440" bIns="0" anchor="b"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sym typeface="Calibri"/>
                </a:rPr>
                <a:t>Form Factor &amp; Browser Influence on consumer behavior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sym typeface="Calibri"/>
              </a:endParaRPr>
            </a:p>
          </p:txBody>
        </p:sp>
        <p:sp>
          <p:nvSpPr>
            <p:cNvPr id="84" name="Freeform 128"/>
            <p:cNvSpPr>
              <a:spLocks noEditPoints="1"/>
            </p:cNvSpPr>
            <p:nvPr/>
          </p:nvSpPr>
          <p:spPr bwMode="black">
            <a:xfrm>
              <a:off x="2208293" y="4694333"/>
              <a:ext cx="362762" cy="319351"/>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FFFFFF"/>
            </a:solidFill>
            <a:ln>
              <a:noFill/>
            </a:ln>
            <a:extLst/>
          </p:spPr>
          <p:txBody>
            <a:bodyPr vert="horz" wrap="square" lIns="91444" tIns="45722" rIns="91444" bIns="4572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a typeface="Segoe UI" panose="020B0502040204020203" pitchFamily="34" charset="0"/>
                <a:cs typeface="Segoe UI" panose="020B0502040204020203" pitchFamily="34" charset="0"/>
              </a:endParaRPr>
            </a:p>
          </p:txBody>
        </p:sp>
        <p:sp>
          <p:nvSpPr>
            <p:cNvPr id="85" name="Freeform 85"/>
            <p:cNvSpPr>
              <a:spLocks noEditPoints="1"/>
            </p:cNvSpPr>
            <p:nvPr/>
          </p:nvSpPr>
          <p:spPr bwMode="black">
            <a:xfrm>
              <a:off x="5633163" y="5921141"/>
              <a:ext cx="368964" cy="204636"/>
            </a:xfrm>
            <a:custGeom>
              <a:avLst/>
              <a:gdLst>
                <a:gd name="T0" fmla="*/ 97 w 119"/>
                <a:gd name="T1" fmla="*/ 33 h 66"/>
                <a:gd name="T2" fmla="*/ 54 w 119"/>
                <a:gd name="T3" fmla="*/ 66 h 66"/>
                <a:gd name="T4" fmla="*/ 54 w 119"/>
                <a:gd name="T5" fmla="*/ 0 h 66"/>
                <a:gd name="T6" fmla="*/ 97 w 119"/>
                <a:gd name="T7" fmla="*/ 33 h 66"/>
                <a:gd name="T8" fmla="*/ 0 w 119"/>
                <a:gd name="T9" fmla="*/ 0 h 66"/>
                <a:gd name="T10" fmla="*/ 0 w 119"/>
                <a:gd name="T11" fmla="*/ 66 h 66"/>
                <a:gd name="T12" fmla="*/ 43 w 119"/>
                <a:gd name="T13" fmla="*/ 33 h 66"/>
                <a:gd name="T14" fmla="*/ 0 w 119"/>
                <a:gd name="T15" fmla="*/ 0 h 66"/>
                <a:gd name="T16" fmla="*/ 119 w 119"/>
                <a:gd name="T17" fmla="*/ 3 h 66"/>
                <a:gd name="T18" fmla="*/ 106 w 119"/>
                <a:gd name="T19" fmla="*/ 3 h 66"/>
                <a:gd name="T20" fmla="*/ 106 w 119"/>
                <a:gd name="T21" fmla="*/ 63 h 66"/>
                <a:gd name="T22" fmla="*/ 119 w 119"/>
                <a:gd name="T23" fmla="*/ 63 h 66"/>
                <a:gd name="T24" fmla="*/ 119 w 119"/>
                <a:gd name="T25"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66">
                  <a:moveTo>
                    <a:pt x="97" y="33"/>
                  </a:moveTo>
                  <a:lnTo>
                    <a:pt x="54" y="66"/>
                  </a:lnTo>
                  <a:lnTo>
                    <a:pt x="54" y="0"/>
                  </a:lnTo>
                  <a:lnTo>
                    <a:pt x="97" y="33"/>
                  </a:lnTo>
                  <a:close/>
                  <a:moveTo>
                    <a:pt x="0" y="0"/>
                  </a:moveTo>
                  <a:lnTo>
                    <a:pt x="0" y="66"/>
                  </a:lnTo>
                  <a:lnTo>
                    <a:pt x="43" y="33"/>
                  </a:lnTo>
                  <a:lnTo>
                    <a:pt x="0" y="0"/>
                  </a:lnTo>
                  <a:close/>
                  <a:moveTo>
                    <a:pt x="119" y="3"/>
                  </a:moveTo>
                  <a:lnTo>
                    <a:pt x="106" y="3"/>
                  </a:lnTo>
                  <a:lnTo>
                    <a:pt x="106" y="63"/>
                  </a:lnTo>
                  <a:lnTo>
                    <a:pt x="119" y="63"/>
                  </a:lnTo>
                  <a:lnTo>
                    <a:pt x="119" y="3"/>
                  </a:lnTo>
                  <a:close/>
                </a:path>
              </a:pathLst>
            </a:custGeom>
            <a:solidFill>
              <a:srgbClr val="FFFFFF"/>
            </a:solidFill>
            <a:ln>
              <a:noFill/>
            </a:ln>
            <a:extLst/>
          </p:spPr>
          <p:txBody>
            <a:bodyPr vert="horz" wrap="square" lIns="91444" tIns="45722" rIns="91444" bIns="4572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a typeface="Segoe UI" panose="020B0502040204020203" pitchFamily="34" charset="0"/>
                <a:cs typeface="Segoe UI" panose="020B0502040204020203" pitchFamily="34" charset="0"/>
              </a:endParaRPr>
            </a:p>
          </p:txBody>
        </p:sp>
        <p:sp>
          <p:nvSpPr>
            <p:cNvPr id="102" name="Freeform 117"/>
            <p:cNvSpPr>
              <a:spLocks noEditPoints="1"/>
            </p:cNvSpPr>
            <p:nvPr/>
          </p:nvSpPr>
          <p:spPr bwMode="black">
            <a:xfrm>
              <a:off x="8842020" y="6071954"/>
              <a:ext cx="350358" cy="412368"/>
            </a:xfrm>
            <a:custGeom>
              <a:avLst/>
              <a:gdLst>
                <a:gd name="T0" fmla="*/ 55 w 68"/>
                <a:gd name="T1" fmla="*/ 49 h 80"/>
                <a:gd name="T2" fmla="*/ 66 w 68"/>
                <a:gd name="T3" fmla="*/ 21 h 80"/>
                <a:gd name="T4" fmla="*/ 36 w 68"/>
                <a:gd name="T5" fmla="*/ 1 h 80"/>
                <a:gd name="T6" fmla="*/ 1 w 68"/>
                <a:gd name="T7" fmla="*/ 22 h 80"/>
                <a:gd name="T8" fmla="*/ 12 w 68"/>
                <a:gd name="T9" fmla="*/ 31 h 80"/>
                <a:gd name="T10" fmla="*/ 1 w 68"/>
                <a:gd name="T11" fmla="*/ 59 h 80"/>
                <a:gd name="T12" fmla="*/ 32 w 68"/>
                <a:gd name="T13" fmla="*/ 79 h 80"/>
                <a:gd name="T14" fmla="*/ 67 w 68"/>
                <a:gd name="T15" fmla="*/ 58 h 80"/>
                <a:gd name="T16" fmla="*/ 9 w 68"/>
                <a:gd name="T17" fmla="*/ 25 h 80"/>
                <a:gd name="T18" fmla="*/ 26 w 68"/>
                <a:gd name="T19" fmla="*/ 9 h 80"/>
                <a:gd name="T20" fmla="*/ 19 w 68"/>
                <a:gd name="T21" fmla="*/ 26 h 80"/>
                <a:gd name="T22" fmla="*/ 9 w 68"/>
                <a:gd name="T23" fmla="*/ 25 h 80"/>
                <a:gd name="T24" fmla="*/ 17 w 68"/>
                <a:gd name="T25" fmla="*/ 37 h 80"/>
                <a:gd name="T26" fmla="*/ 27 w 68"/>
                <a:gd name="T27" fmla="*/ 39 h 80"/>
                <a:gd name="T28" fmla="*/ 10 w 68"/>
                <a:gd name="T29" fmla="*/ 54 h 80"/>
                <a:gd name="T30" fmla="*/ 29 w 68"/>
                <a:gd name="T31" fmla="*/ 73 h 80"/>
                <a:gd name="T32" fmla="*/ 9 w 68"/>
                <a:gd name="T33" fmla="*/ 59 h 80"/>
                <a:gd name="T34" fmla="*/ 32 w 68"/>
                <a:gd name="T35" fmla="*/ 47 h 80"/>
                <a:gd name="T36" fmla="*/ 29 w 68"/>
                <a:gd name="T37" fmla="*/ 73 h 80"/>
                <a:gd name="T38" fmla="*/ 29 w 68"/>
                <a:gd name="T39" fmla="*/ 35 h 80"/>
                <a:gd name="T40" fmla="*/ 22 w 68"/>
                <a:gd name="T41" fmla="*/ 28 h 80"/>
                <a:gd name="T42" fmla="*/ 32 w 68"/>
                <a:gd name="T43" fmla="*/ 12 h 80"/>
                <a:gd name="T44" fmla="*/ 59 w 68"/>
                <a:gd name="T45" fmla="*/ 26 h 80"/>
                <a:gd name="T46" fmla="*/ 46 w 68"/>
                <a:gd name="T47" fmla="*/ 44 h 80"/>
                <a:gd name="T48" fmla="*/ 40 w 68"/>
                <a:gd name="T49" fmla="*/ 38 h 80"/>
                <a:gd name="T50" fmla="*/ 59 w 68"/>
                <a:gd name="T51" fmla="*/ 26 h 80"/>
                <a:gd name="T52" fmla="*/ 58 w 68"/>
                <a:gd name="T53" fmla="*/ 17 h 80"/>
                <a:gd name="T54" fmla="*/ 38 w 68"/>
                <a:gd name="T55" fmla="*/ 34 h 80"/>
                <a:gd name="T56" fmla="*/ 36 w 68"/>
                <a:gd name="T57" fmla="*/ 9 h 80"/>
                <a:gd name="T58" fmla="*/ 37 w 68"/>
                <a:gd name="T59" fmla="*/ 68 h 80"/>
                <a:gd name="T60" fmla="*/ 36 w 68"/>
                <a:gd name="T61" fmla="*/ 46 h 80"/>
                <a:gd name="T62" fmla="*/ 44 w 68"/>
                <a:gd name="T63" fmla="*/ 47 h 80"/>
                <a:gd name="T64" fmla="*/ 37 w 68"/>
                <a:gd name="T65" fmla="*/ 68 h 80"/>
                <a:gd name="T66" fmla="*/ 42 w 68"/>
                <a:gd name="T67" fmla="*/ 71 h 80"/>
                <a:gd name="T68" fmla="*/ 49 w 68"/>
                <a:gd name="T69" fmla="*/ 54 h 80"/>
                <a:gd name="T70" fmla="*/ 59 w 68"/>
                <a:gd name="T71" fmla="*/ 5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0">
                  <a:moveTo>
                    <a:pt x="66" y="55"/>
                  </a:moveTo>
                  <a:cubicBezTo>
                    <a:pt x="55" y="49"/>
                    <a:pt x="55" y="49"/>
                    <a:pt x="55" y="49"/>
                  </a:cubicBezTo>
                  <a:cubicBezTo>
                    <a:pt x="54" y="48"/>
                    <a:pt x="53" y="46"/>
                    <a:pt x="54" y="44"/>
                  </a:cubicBezTo>
                  <a:cubicBezTo>
                    <a:pt x="66" y="21"/>
                    <a:pt x="66" y="21"/>
                    <a:pt x="66" y="21"/>
                  </a:cubicBezTo>
                  <a:cubicBezTo>
                    <a:pt x="67" y="19"/>
                    <a:pt x="66" y="17"/>
                    <a:pt x="65" y="16"/>
                  </a:cubicBezTo>
                  <a:cubicBezTo>
                    <a:pt x="36" y="1"/>
                    <a:pt x="36" y="1"/>
                    <a:pt x="36" y="1"/>
                  </a:cubicBezTo>
                  <a:cubicBezTo>
                    <a:pt x="34" y="0"/>
                    <a:pt x="32" y="1"/>
                    <a:pt x="30" y="2"/>
                  </a:cubicBezTo>
                  <a:cubicBezTo>
                    <a:pt x="1" y="22"/>
                    <a:pt x="1" y="22"/>
                    <a:pt x="1" y="22"/>
                  </a:cubicBezTo>
                  <a:cubicBezTo>
                    <a:pt x="0" y="23"/>
                    <a:pt x="0" y="24"/>
                    <a:pt x="2" y="25"/>
                  </a:cubicBezTo>
                  <a:cubicBezTo>
                    <a:pt x="12" y="31"/>
                    <a:pt x="12" y="31"/>
                    <a:pt x="12" y="31"/>
                  </a:cubicBezTo>
                  <a:cubicBezTo>
                    <a:pt x="14" y="32"/>
                    <a:pt x="15" y="34"/>
                    <a:pt x="14" y="35"/>
                  </a:cubicBezTo>
                  <a:cubicBezTo>
                    <a:pt x="1" y="59"/>
                    <a:pt x="1" y="59"/>
                    <a:pt x="1" y="59"/>
                  </a:cubicBezTo>
                  <a:cubicBezTo>
                    <a:pt x="1" y="61"/>
                    <a:pt x="1" y="63"/>
                    <a:pt x="3" y="63"/>
                  </a:cubicBezTo>
                  <a:cubicBezTo>
                    <a:pt x="32" y="79"/>
                    <a:pt x="32" y="79"/>
                    <a:pt x="32" y="79"/>
                  </a:cubicBezTo>
                  <a:cubicBezTo>
                    <a:pt x="34" y="80"/>
                    <a:pt x="36" y="79"/>
                    <a:pt x="38" y="78"/>
                  </a:cubicBezTo>
                  <a:cubicBezTo>
                    <a:pt x="67" y="58"/>
                    <a:pt x="67" y="58"/>
                    <a:pt x="67" y="58"/>
                  </a:cubicBezTo>
                  <a:cubicBezTo>
                    <a:pt x="68" y="57"/>
                    <a:pt x="68" y="55"/>
                    <a:pt x="66" y="55"/>
                  </a:cubicBezTo>
                  <a:close/>
                  <a:moveTo>
                    <a:pt x="9" y="25"/>
                  </a:moveTo>
                  <a:cubicBezTo>
                    <a:pt x="7" y="24"/>
                    <a:pt x="7" y="22"/>
                    <a:pt x="9" y="21"/>
                  </a:cubicBezTo>
                  <a:cubicBezTo>
                    <a:pt x="26" y="9"/>
                    <a:pt x="26" y="9"/>
                    <a:pt x="26" y="9"/>
                  </a:cubicBezTo>
                  <a:cubicBezTo>
                    <a:pt x="27" y="8"/>
                    <a:pt x="28" y="9"/>
                    <a:pt x="27" y="10"/>
                  </a:cubicBezTo>
                  <a:cubicBezTo>
                    <a:pt x="19" y="26"/>
                    <a:pt x="19" y="26"/>
                    <a:pt x="19" y="26"/>
                  </a:cubicBezTo>
                  <a:cubicBezTo>
                    <a:pt x="18" y="28"/>
                    <a:pt x="16" y="28"/>
                    <a:pt x="14" y="27"/>
                  </a:cubicBezTo>
                  <a:lnTo>
                    <a:pt x="9" y="25"/>
                  </a:lnTo>
                  <a:close/>
                  <a:moveTo>
                    <a:pt x="9" y="53"/>
                  </a:moveTo>
                  <a:cubicBezTo>
                    <a:pt x="17" y="37"/>
                    <a:pt x="17" y="37"/>
                    <a:pt x="17" y="37"/>
                  </a:cubicBezTo>
                  <a:cubicBezTo>
                    <a:pt x="18" y="35"/>
                    <a:pt x="20" y="35"/>
                    <a:pt x="22" y="36"/>
                  </a:cubicBezTo>
                  <a:cubicBezTo>
                    <a:pt x="27" y="39"/>
                    <a:pt x="27" y="39"/>
                    <a:pt x="27" y="39"/>
                  </a:cubicBezTo>
                  <a:cubicBezTo>
                    <a:pt x="29" y="39"/>
                    <a:pt x="29" y="41"/>
                    <a:pt x="27" y="42"/>
                  </a:cubicBezTo>
                  <a:cubicBezTo>
                    <a:pt x="10" y="54"/>
                    <a:pt x="10" y="54"/>
                    <a:pt x="10" y="54"/>
                  </a:cubicBezTo>
                  <a:cubicBezTo>
                    <a:pt x="8" y="55"/>
                    <a:pt x="8" y="55"/>
                    <a:pt x="9" y="53"/>
                  </a:cubicBezTo>
                  <a:close/>
                  <a:moveTo>
                    <a:pt x="29" y="73"/>
                  </a:moveTo>
                  <a:cubicBezTo>
                    <a:pt x="10" y="63"/>
                    <a:pt x="10" y="63"/>
                    <a:pt x="10" y="63"/>
                  </a:cubicBezTo>
                  <a:cubicBezTo>
                    <a:pt x="8" y="62"/>
                    <a:pt x="8" y="60"/>
                    <a:pt x="9" y="59"/>
                  </a:cubicBezTo>
                  <a:cubicBezTo>
                    <a:pt x="29" y="46"/>
                    <a:pt x="29" y="46"/>
                    <a:pt x="29" y="46"/>
                  </a:cubicBezTo>
                  <a:cubicBezTo>
                    <a:pt x="31" y="45"/>
                    <a:pt x="32" y="45"/>
                    <a:pt x="32" y="47"/>
                  </a:cubicBezTo>
                  <a:cubicBezTo>
                    <a:pt x="32" y="71"/>
                    <a:pt x="32" y="71"/>
                    <a:pt x="32" y="71"/>
                  </a:cubicBezTo>
                  <a:cubicBezTo>
                    <a:pt x="32" y="73"/>
                    <a:pt x="30" y="74"/>
                    <a:pt x="29" y="73"/>
                  </a:cubicBezTo>
                  <a:close/>
                  <a:moveTo>
                    <a:pt x="32" y="33"/>
                  </a:moveTo>
                  <a:cubicBezTo>
                    <a:pt x="32" y="35"/>
                    <a:pt x="31" y="36"/>
                    <a:pt x="29" y="35"/>
                  </a:cubicBezTo>
                  <a:cubicBezTo>
                    <a:pt x="23" y="32"/>
                    <a:pt x="23" y="32"/>
                    <a:pt x="23" y="32"/>
                  </a:cubicBezTo>
                  <a:cubicBezTo>
                    <a:pt x="22" y="31"/>
                    <a:pt x="21" y="29"/>
                    <a:pt x="22" y="28"/>
                  </a:cubicBezTo>
                  <a:cubicBezTo>
                    <a:pt x="30" y="12"/>
                    <a:pt x="30" y="12"/>
                    <a:pt x="30" y="12"/>
                  </a:cubicBezTo>
                  <a:cubicBezTo>
                    <a:pt x="31" y="10"/>
                    <a:pt x="32" y="10"/>
                    <a:pt x="32" y="12"/>
                  </a:cubicBezTo>
                  <a:lnTo>
                    <a:pt x="32" y="33"/>
                  </a:lnTo>
                  <a:close/>
                  <a:moveTo>
                    <a:pt x="59" y="26"/>
                  </a:moveTo>
                  <a:cubicBezTo>
                    <a:pt x="50" y="43"/>
                    <a:pt x="50" y="43"/>
                    <a:pt x="50" y="43"/>
                  </a:cubicBezTo>
                  <a:cubicBezTo>
                    <a:pt x="50" y="44"/>
                    <a:pt x="48" y="45"/>
                    <a:pt x="46" y="44"/>
                  </a:cubicBezTo>
                  <a:cubicBezTo>
                    <a:pt x="40" y="41"/>
                    <a:pt x="40" y="41"/>
                    <a:pt x="40" y="41"/>
                  </a:cubicBezTo>
                  <a:cubicBezTo>
                    <a:pt x="39" y="40"/>
                    <a:pt x="39" y="39"/>
                    <a:pt x="40" y="38"/>
                  </a:cubicBezTo>
                  <a:cubicBezTo>
                    <a:pt x="58" y="25"/>
                    <a:pt x="58" y="25"/>
                    <a:pt x="58" y="25"/>
                  </a:cubicBezTo>
                  <a:cubicBezTo>
                    <a:pt x="59" y="24"/>
                    <a:pt x="60" y="25"/>
                    <a:pt x="59" y="26"/>
                  </a:cubicBezTo>
                  <a:close/>
                  <a:moveTo>
                    <a:pt x="39" y="7"/>
                  </a:moveTo>
                  <a:cubicBezTo>
                    <a:pt x="58" y="17"/>
                    <a:pt x="58" y="17"/>
                    <a:pt x="58" y="17"/>
                  </a:cubicBezTo>
                  <a:cubicBezTo>
                    <a:pt x="59" y="18"/>
                    <a:pt x="59" y="20"/>
                    <a:pt x="58" y="21"/>
                  </a:cubicBezTo>
                  <a:cubicBezTo>
                    <a:pt x="38" y="34"/>
                    <a:pt x="38" y="34"/>
                    <a:pt x="38" y="34"/>
                  </a:cubicBezTo>
                  <a:cubicBezTo>
                    <a:pt x="37" y="35"/>
                    <a:pt x="36" y="35"/>
                    <a:pt x="36" y="33"/>
                  </a:cubicBezTo>
                  <a:cubicBezTo>
                    <a:pt x="36" y="9"/>
                    <a:pt x="36" y="9"/>
                    <a:pt x="36" y="9"/>
                  </a:cubicBezTo>
                  <a:cubicBezTo>
                    <a:pt x="36" y="7"/>
                    <a:pt x="37" y="6"/>
                    <a:pt x="39" y="7"/>
                  </a:cubicBezTo>
                  <a:close/>
                  <a:moveTo>
                    <a:pt x="37" y="68"/>
                  </a:moveTo>
                  <a:cubicBezTo>
                    <a:pt x="36" y="70"/>
                    <a:pt x="36" y="70"/>
                    <a:pt x="36" y="68"/>
                  </a:cubicBezTo>
                  <a:cubicBezTo>
                    <a:pt x="36" y="46"/>
                    <a:pt x="36" y="46"/>
                    <a:pt x="36" y="46"/>
                  </a:cubicBezTo>
                  <a:cubicBezTo>
                    <a:pt x="36" y="44"/>
                    <a:pt x="37" y="44"/>
                    <a:pt x="39" y="44"/>
                  </a:cubicBezTo>
                  <a:cubicBezTo>
                    <a:pt x="44" y="47"/>
                    <a:pt x="44" y="47"/>
                    <a:pt x="44" y="47"/>
                  </a:cubicBezTo>
                  <a:cubicBezTo>
                    <a:pt x="46" y="48"/>
                    <a:pt x="46" y="50"/>
                    <a:pt x="46" y="52"/>
                  </a:cubicBezTo>
                  <a:lnTo>
                    <a:pt x="37" y="68"/>
                  </a:lnTo>
                  <a:close/>
                  <a:moveTo>
                    <a:pt x="59" y="58"/>
                  </a:moveTo>
                  <a:cubicBezTo>
                    <a:pt x="42" y="71"/>
                    <a:pt x="42" y="71"/>
                    <a:pt x="42" y="71"/>
                  </a:cubicBezTo>
                  <a:cubicBezTo>
                    <a:pt x="40" y="72"/>
                    <a:pt x="40" y="71"/>
                    <a:pt x="40" y="70"/>
                  </a:cubicBezTo>
                  <a:cubicBezTo>
                    <a:pt x="49" y="54"/>
                    <a:pt x="49" y="54"/>
                    <a:pt x="49" y="54"/>
                  </a:cubicBezTo>
                  <a:cubicBezTo>
                    <a:pt x="50" y="52"/>
                    <a:pt x="52" y="51"/>
                    <a:pt x="53" y="52"/>
                  </a:cubicBezTo>
                  <a:cubicBezTo>
                    <a:pt x="59" y="55"/>
                    <a:pt x="59" y="55"/>
                    <a:pt x="59" y="55"/>
                  </a:cubicBezTo>
                  <a:cubicBezTo>
                    <a:pt x="61" y="56"/>
                    <a:pt x="61" y="57"/>
                    <a:pt x="59" y="58"/>
                  </a:cubicBezTo>
                  <a:close/>
                </a:path>
              </a:pathLst>
            </a:custGeom>
            <a:solidFill>
              <a:srgbClr val="FFFFFF"/>
            </a:solidFill>
            <a:ln>
              <a:noFill/>
            </a:ln>
            <a:extLst/>
          </p:spPr>
          <p:txBody>
            <a:bodyPr vert="horz" wrap="square" lIns="91444" tIns="45722" rIns="91444" bIns="4572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a typeface="Segoe UI" panose="020B0502040204020203" pitchFamily="34" charset="0"/>
                <a:cs typeface="Segoe UI" panose="020B0502040204020203" pitchFamily="34" charset="0"/>
              </a:endParaRPr>
            </a:p>
          </p:txBody>
        </p:sp>
        <p:sp>
          <p:nvSpPr>
            <p:cNvPr id="105" name="Freeform 111"/>
            <p:cNvSpPr>
              <a:spLocks noEditPoints="1"/>
            </p:cNvSpPr>
            <p:nvPr/>
          </p:nvSpPr>
          <p:spPr bwMode="black">
            <a:xfrm>
              <a:off x="2256351" y="5849523"/>
              <a:ext cx="266646" cy="368960"/>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1444" tIns="45722" rIns="91444" bIns="4572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a typeface="Segoe UI" panose="020B0502040204020203" pitchFamily="34" charset="0"/>
                <a:cs typeface="Segoe UI" panose="020B0502040204020203" pitchFamily="34" charset="0"/>
              </a:endParaRPr>
            </a:p>
          </p:txBody>
        </p:sp>
        <p:sp>
          <p:nvSpPr>
            <p:cNvPr id="106" name="Freeform 82"/>
            <p:cNvSpPr>
              <a:spLocks noEditPoints="1"/>
            </p:cNvSpPr>
            <p:nvPr/>
          </p:nvSpPr>
          <p:spPr bwMode="black">
            <a:xfrm>
              <a:off x="8740268" y="4802186"/>
              <a:ext cx="629377" cy="528166"/>
            </a:xfrm>
            <a:custGeom>
              <a:avLst/>
              <a:gdLst>
                <a:gd name="T0" fmla="*/ 52 w 120"/>
                <a:gd name="T1" fmla="*/ 6 h 101"/>
                <a:gd name="T2" fmla="*/ 23 w 120"/>
                <a:gd name="T3" fmla="*/ 48 h 101"/>
                <a:gd name="T4" fmla="*/ 0 w 120"/>
                <a:gd name="T5" fmla="*/ 29 h 101"/>
                <a:gd name="T6" fmla="*/ 7 w 120"/>
                <a:gd name="T7" fmla="*/ 21 h 101"/>
                <a:gd name="T8" fmla="*/ 21 w 120"/>
                <a:gd name="T9" fmla="*/ 33 h 101"/>
                <a:gd name="T10" fmla="*/ 43 w 120"/>
                <a:gd name="T11" fmla="*/ 0 h 101"/>
                <a:gd name="T12" fmla="*/ 52 w 120"/>
                <a:gd name="T13" fmla="*/ 6 h 101"/>
                <a:gd name="T14" fmla="*/ 118 w 120"/>
                <a:gd name="T15" fmla="*/ 44 h 101"/>
                <a:gd name="T16" fmla="*/ 117 w 120"/>
                <a:gd name="T17" fmla="*/ 44 h 101"/>
                <a:gd name="T18" fmla="*/ 108 w 120"/>
                <a:gd name="T19" fmla="*/ 44 h 101"/>
                <a:gd name="T20" fmla="*/ 107 w 120"/>
                <a:gd name="T21" fmla="*/ 44 h 101"/>
                <a:gd name="T22" fmla="*/ 105 w 120"/>
                <a:gd name="T23" fmla="*/ 44 h 101"/>
                <a:gd name="T24" fmla="*/ 103 w 120"/>
                <a:gd name="T25" fmla="*/ 52 h 101"/>
                <a:gd name="T26" fmla="*/ 56 w 120"/>
                <a:gd name="T27" fmla="*/ 52 h 101"/>
                <a:gd name="T28" fmla="*/ 53 w 120"/>
                <a:gd name="T29" fmla="*/ 52 h 101"/>
                <a:gd name="T30" fmla="*/ 50 w 120"/>
                <a:gd name="T31" fmla="*/ 52 h 101"/>
                <a:gd name="T32" fmla="*/ 51 w 120"/>
                <a:gd name="T33" fmla="*/ 55 h 101"/>
                <a:gd name="T34" fmla="*/ 51 w 120"/>
                <a:gd name="T35" fmla="*/ 55 h 101"/>
                <a:gd name="T36" fmla="*/ 56 w 120"/>
                <a:gd name="T37" fmla="*/ 80 h 101"/>
                <a:gd name="T38" fmla="*/ 57 w 120"/>
                <a:gd name="T39" fmla="*/ 81 h 101"/>
                <a:gd name="T40" fmla="*/ 57 w 120"/>
                <a:gd name="T41" fmla="*/ 82 h 101"/>
                <a:gd name="T42" fmla="*/ 59 w 120"/>
                <a:gd name="T43" fmla="*/ 82 h 101"/>
                <a:gd name="T44" fmla="*/ 59 w 120"/>
                <a:gd name="T45" fmla="*/ 82 h 101"/>
                <a:gd name="T46" fmla="*/ 96 w 120"/>
                <a:gd name="T47" fmla="*/ 82 h 101"/>
                <a:gd name="T48" fmla="*/ 95 w 120"/>
                <a:gd name="T49" fmla="*/ 87 h 101"/>
                <a:gd name="T50" fmla="*/ 56 w 120"/>
                <a:gd name="T51" fmla="*/ 87 h 101"/>
                <a:gd name="T52" fmla="*/ 55 w 120"/>
                <a:gd name="T53" fmla="*/ 87 h 101"/>
                <a:gd name="T54" fmla="*/ 53 w 120"/>
                <a:gd name="T55" fmla="*/ 87 h 101"/>
                <a:gd name="T56" fmla="*/ 53 w 120"/>
                <a:gd name="T57" fmla="*/ 92 h 101"/>
                <a:gd name="T58" fmla="*/ 55 w 120"/>
                <a:gd name="T59" fmla="*/ 92 h 101"/>
                <a:gd name="T60" fmla="*/ 55 w 120"/>
                <a:gd name="T61" fmla="*/ 92 h 101"/>
                <a:gd name="T62" fmla="*/ 59 w 120"/>
                <a:gd name="T63" fmla="*/ 92 h 101"/>
                <a:gd name="T64" fmla="*/ 58 w 120"/>
                <a:gd name="T65" fmla="*/ 95 h 101"/>
                <a:gd name="T66" fmla="*/ 64 w 120"/>
                <a:gd name="T67" fmla="*/ 101 h 101"/>
                <a:gd name="T68" fmla="*/ 69 w 120"/>
                <a:gd name="T69" fmla="*/ 95 h 101"/>
                <a:gd name="T70" fmla="*/ 68 w 120"/>
                <a:gd name="T71" fmla="*/ 92 h 101"/>
                <a:gd name="T72" fmla="*/ 91 w 120"/>
                <a:gd name="T73" fmla="*/ 92 h 101"/>
                <a:gd name="T74" fmla="*/ 89 w 120"/>
                <a:gd name="T75" fmla="*/ 95 h 101"/>
                <a:gd name="T76" fmla="*/ 95 w 120"/>
                <a:gd name="T77" fmla="*/ 101 h 101"/>
                <a:gd name="T78" fmla="*/ 100 w 120"/>
                <a:gd name="T79" fmla="*/ 95 h 101"/>
                <a:gd name="T80" fmla="*/ 99 w 120"/>
                <a:gd name="T81" fmla="*/ 91 h 101"/>
                <a:gd name="T82" fmla="*/ 99 w 120"/>
                <a:gd name="T83" fmla="*/ 90 h 101"/>
                <a:gd name="T84" fmla="*/ 101 w 120"/>
                <a:gd name="T85" fmla="*/ 80 h 101"/>
                <a:gd name="T86" fmla="*/ 109 w 120"/>
                <a:gd name="T87" fmla="*/ 48 h 101"/>
                <a:gd name="T88" fmla="*/ 117 w 120"/>
                <a:gd name="T89" fmla="*/ 48 h 101"/>
                <a:gd name="T90" fmla="*/ 118 w 120"/>
                <a:gd name="T91" fmla="*/ 48 h 101"/>
                <a:gd name="T92" fmla="*/ 120 w 120"/>
                <a:gd name="T93" fmla="*/ 48 h 101"/>
                <a:gd name="T94" fmla="*/ 120 w 120"/>
                <a:gd name="T95" fmla="*/ 44 h 101"/>
                <a:gd name="T96" fmla="*/ 118 w 120"/>
                <a:gd name="T97" fmla="*/ 4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01">
                  <a:moveTo>
                    <a:pt x="52" y="6"/>
                  </a:moveTo>
                  <a:cubicBezTo>
                    <a:pt x="23" y="48"/>
                    <a:pt x="23" y="48"/>
                    <a:pt x="23" y="48"/>
                  </a:cubicBezTo>
                  <a:cubicBezTo>
                    <a:pt x="0" y="29"/>
                    <a:pt x="0" y="29"/>
                    <a:pt x="0" y="29"/>
                  </a:cubicBezTo>
                  <a:cubicBezTo>
                    <a:pt x="7" y="21"/>
                    <a:pt x="7" y="21"/>
                    <a:pt x="7" y="21"/>
                  </a:cubicBezTo>
                  <a:cubicBezTo>
                    <a:pt x="21" y="33"/>
                    <a:pt x="21" y="33"/>
                    <a:pt x="21" y="33"/>
                  </a:cubicBezTo>
                  <a:cubicBezTo>
                    <a:pt x="43" y="0"/>
                    <a:pt x="43" y="0"/>
                    <a:pt x="43" y="0"/>
                  </a:cubicBezTo>
                  <a:lnTo>
                    <a:pt x="52" y="6"/>
                  </a:lnTo>
                  <a:close/>
                  <a:moveTo>
                    <a:pt x="118" y="44"/>
                  </a:moveTo>
                  <a:cubicBezTo>
                    <a:pt x="117" y="44"/>
                    <a:pt x="117" y="44"/>
                    <a:pt x="117" y="44"/>
                  </a:cubicBezTo>
                  <a:cubicBezTo>
                    <a:pt x="108" y="44"/>
                    <a:pt x="108" y="44"/>
                    <a:pt x="108" y="44"/>
                  </a:cubicBezTo>
                  <a:cubicBezTo>
                    <a:pt x="107" y="44"/>
                    <a:pt x="107" y="44"/>
                    <a:pt x="107" y="44"/>
                  </a:cubicBezTo>
                  <a:cubicBezTo>
                    <a:pt x="105" y="44"/>
                    <a:pt x="105" y="44"/>
                    <a:pt x="105" y="44"/>
                  </a:cubicBezTo>
                  <a:cubicBezTo>
                    <a:pt x="103" y="52"/>
                    <a:pt x="103" y="52"/>
                    <a:pt x="103" y="52"/>
                  </a:cubicBezTo>
                  <a:cubicBezTo>
                    <a:pt x="56" y="52"/>
                    <a:pt x="56" y="52"/>
                    <a:pt x="56" y="52"/>
                  </a:cubicBezTo>
                  <a:cubicBezTo>
                    <a:pt x="53" y="52"/>
                    <a:pt x="53" y="52"/>
                    <a:pt x="53" y="52"/>
                  </a:cubicBezTo>
                  <a:cubicBezTo>
                    <a:pt x="50" y="52"/>
                    <a:pt x="50" y="52"/>
                    <a:pt x="50" y="52"/>
                  </a:cubicBezTo>
                  <a:cubicBezTo>
                    <a:pt x="51" y="55"/>
                    <a:pt x="51" y="55"/>
                    <a:pt x="51" y="55"/>
                  </a:cubicBezTo>
                  <a:cubicBezTo>
                    <a:pt x="51" y="55"/>
                    <a:pt x="51" y="55"/>
                    <a:pt x="51" y="55"/>
                  </a:cubicBezTo>
                  <a:cubicBezTo>
                    <a:pt x="56" y="80"/>
                    <a:pt x="56" y="80"/>
                    <a:pt x="56" y="80"/>
                  </a:cubicBezTo>
                  <a:cubicBezTo>
                    <a:pt x="56" y="81"/>
                    <a:pt x="57" y="81"/>
                    <a:pt x="57" y="81"/>
                  </a:cubicBezTo>
                  <a:cubicBezTo>
                    <a:pt x="57" y="82"/>
                    <a:pt x="57" y="82"/>
                    <a:pt x="57" y="82"/>
                  </a:cubicBezTo>
                  <a:cubicBezTo>
                    <a:pt x="59" y="82"/>
                    <a:pt x="59" y="82"/>
                    <a:pt x="59" y="82"/>
                  </a:cubicBezTo>
                  <a:cubicBezTo>
                    <a:pt x="59" y="82"/>
                    <a:pt x="59" y="82"/>
                    <a:pt x="59" y="82"/>
                  </a:cubicBezTo>
                  <a:cubicBezTo>
                    <a:pt x="96" y="82"/>
                    <a:pt x="96" y="82"/>
                    <a:pt x="96" y="82"/>
                  </a:cubicBezTo>
                  <a:cubicBezTo>
                    <a:pt x="95" y="87"/>
                    <a:pt x="95" y="87"/>
                    <a:pt x="95" y="87"/>
                  </a:cubicBezTo>
                  <a:cubicBezTo>
                    <a:pt x="56" y="87"/>
                    <a:pt x="56" y="87"/>
                    <a:pt x="56" y="87"/>
                  </a:cubicBezTo>
                  <a:cubicBezTo>
                    <a:pt x="55" y="87"/>
                    <a:pt x="55" y="87"/>
                    <a:pt x="55" y="87"/>
                  </a:cubicBezTo>
                  <a:cubicBezTo>
                    <a:pt x="53" y="87"/>
                    <a:pt x="53" y="87"/>
                    <a:pt x="53" y="87"/>
                  </a:cubicBezTo>
                  <a:cubicBezTo>
                    <a:pt x="53" y="92"/>
                    <a:pt x="53" y="92"/>
                    <a:pt x="53" y="92"/>
                  </a:cubicBezTo>
                  <a:cubicBezTo>
                    <a:pt x="55" y="92"/>
                    <a:pt x="55" y="92"/>
                    <a:pt x="55" y="92"/>
                  </a:cubicBezTo>
                  <a:cubicBezTo>
                    <a:pt x="55" y="92"/>
                    <a:pt x="55" y="92"/>
                    <a:pt x="55" y="92"/>
                  </a:cubicBezTo>
                  <a:cubicBezTo>
                    <a:pt x="59" y="92"/>
                    <a:pt x="59" y="92"/>
                    <a:pt x="59" y="92"/>
                  </a:cubicBezTo>
                  <a:cubicBezTo>
                    <a:pt x="59" y="93"/>
                    <a:pt x="58" y="94"/>
                    <a:pt x="58" y="95"/>
                  </a:cubicBezTo>
                  <a:cubicBezTo>
                    <a:pt x="58" y="98"/>
                    <a:pt x="61" y="101"/>
                    <a:pt x="64" y="101"/>
                  </a:cubicBezTo>
                  <a:cubicBezTo>
                    <a:pt x="67" y="101"/>
                    <a:pt x="69" y="98"/>
                    <a:pt x="69" y="95"/>
                  </a:cubicBezTo>
                  <a:cubicBezTo>
                    <a:pt x="69" y="94"/>
                    <a:pt x="69" y="93"/>
                    <a:pt x="68" y="92"/>
                  </a:cubicBezTo>
                  <a:cubicBezTo>
                    <a:pt x="91" y="92"/>
                    <a:pt x="91" y="92"/>
                    <a:pt x="91" y="92"/>
                  </a:cubicBezTo>
                  <a:cubicBezTo>
                    <a:pt x="90" y="93"/>
                    <a:pt x="89" y="94"/>
                    <a:pt x="89" y="95"/>
                  </a:cubicBezTo>
                  <a:cubicBezTo>
                    <a:pt x="89" y="98"/>
                    <a:pt x="92" y="101"/>
                    <a:pt x="95" y="101"/>
                  </a:cubicBezTo>
                  <a:cubicBezTo>
                    <a:pt x="98" y="101"/>
                    <a:pt x="100" y="98"/>
                    <a:pt x="100" y="95"/>
                  </a:cubicBezTo>
                  <a:cubicBezTo>
                    <a:pt x="100" y="94"/>
                    <a:pt x="100" y="92"/>
                    <a:pt x="99" y="91"/>
                  </a:cubicBezTo>
                  <a:cubicBezTo>
                    <a:pt x="99" y="91"/>
                    <a:pt x="99" y="90"/>
                    <a:pt x="99" y="90"/>
                  </a:cubicBezTo>
                  <a:cubicBezTo>
                    <a:pt x="101" y="80"/>
                    <a:pt x="101" y="80"/>
                    <a:pt x="101" y="80"/>
                  </a:cubicBezTo>
                  <a:cubicBezTo>
                    <a:pt x="109" y="48"/>
                    <a:pt x="109" y="48"/>
                    <a:pt x="109" y="48"/>
                  </a:cubicBezTo>
                  <a:cubicBezTo>
                    <a:pt x="117" y="48"/>
                    <a:pt x="117" y="48"/>
                    <a:pt x="117" y="48"/>
                  </a:cubicBezTo>
                  <a:cubicBezTo>
                    <a:pt x="118" y="48"/>
                    <a:pt x="118" y="48"/>
                    <a:pt x="118" y="48"/>
                  </a:cubicBezTo>
                  <a:cubicBezTo>
                    <a:pt x="120" y="48"/>
                    <a:pt x="120" y="48"/>
                    <a:pt x="120" y="48"/>
                  </a:cubicBezTo>
                  <a:cubicBezTo>
                    <a:pt x="120" y="44"/>
                    <a:pt x="120" y="44"/>
                    <a:pt x="120" y="44"/>
                  </a:cubicBezTo>
                  <a:lnTo>
                    <a:pt x="118" y="44"/>
                  </a:lnTo>
                  <a:close/>
                </a:path>
              </a:pathLst>
            </a:custGeom>
            <a:solidFill>
              <a:srgbClr val="FFFFFF"/>
            </a:solidFill>
            <a:ln>
              <a:noFill/>
            </a:ln>
            <a:extLst/>
          </p:spPr>
          <p:txBody>
            <a:bodyPr vert="horz" wrap="square" lIns="93278" tIns="46639" rIns="93278" bIns="4663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Segoe UI" panose="020B0502040204020203" pitchFamily="34" charset="0"/>
                <a:cs typeface="Segoe UI" panose="020B0502040204020203" pitchFamily="34" charset="0"/>
              </a:endParaRPr>
            </a:p>
          </p:txBody>
        </p:sp>
        <p:sp>
          <p:nvSpPr>
            <p:cNvPr id="108" name="TextBox 107"/>
            <p:cNvSpPr txBox="1"/>
            <p:nvPr/>
          </p:nvSpPr>
          <p:spPr>
            <a:xfrm>
              <a:off x="881483" y="3581376"/>
              <a:ext cx="2973046"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ED7D31">
                      <a:lumMod val="75000"/>
                    </a:srgbClr>
                  </a:solidFill>
                  <a:effectLst/>
                  <a:uLnTx/>
                  <a:uFillTx/>
                  <a:ea typeface="Segoe UI" panose="020B0502040204020203" pitchFamily="34" charset="0"/>
                  <a:cs typeface="Segoe UI" panose="020B0502040204020203" pitchFamily="34" charset="0"/>
                </a:rPr>
                <a:t>Convert unstructured data to structured data</a:t>
              </a:r>
            </a:p>
          </p:txBody>
        </p:sp>
        <p:sp>
          <p:nvSpPr>
            <p:cNvPr id="109" name="TextBox 108"/>
            <p:cNvSpPr txBox="1"/>
            <p:nvPr/>
          </p:nvSpPr>
          <p:spPr>
            <a:xfrm>
              <a:off x="4385733" y="3583788"/>
              <a:ext cx="3086853"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B9BD5"/>
                  </a:solidFill>
                  <a:effectLst/>
                  <a:uLnTx/>
                  <a:uFillTx/>
                  <a:ea typeface="Segoe UI" panose="020B0502040204020203" pitchFamily="34" charset="0"/>
                  <a:cs typeface="Segoe UI" panose="020B0502040204020203" pitchFamily="34" charset="0"/>
                </a:rPr>
                <a:t>Scalability – capable of processing 1 TB in 24 hours</a:t>
              </a:r>
            </a:p>
          </p:txBody>
        </p:sp>
        <p:sp>
          <p:nvSpPr>
            <p:cNvPr id="110" name="TextBox 109"/>
            <p:cNvSpPr txBox="1"/>
            <p:nvPr/>
          </p:nvSpPr>
          <p:spPr>
            <a:xfrm>
              <a:off x="8449734" y="3598276"/>
              <a:ext cx="3045352"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70AD47">
                      <a:lumMod val="50000"/>
                    </a:srgbClr>
                  </a:solidFill>
                  <a:effectLst/>
                  <a:uLnTx/>
                  <a:uFillTx/>
                  <a:ea typeface="Segoe UI" panose="020B0502040204020203" pitchFamily="34" charset="0"/>
                  <a:cs typeface="Segoe UI" panose="020B0502040204020203" pitchFamily="34" charset="0"/>
                </a:rPr>
                <a:t>Cost Effective – Optimized to reduce infrastructure cost</a:t>
              </a:r>
            </a:p>
          </p:txBody>
        </p:sp>
        <p:pic>
          <p:nvPicPr>
            <p:cNvPr id="111" name="Picture 110"/>
            <p:cNvPicPr>
              <a:picLocks noChangeAspect="1"/>
            </p:cNvPicPr>
            <p:nvPr/>
          </p:nvPicPr>
          <p:blipFill>
            <a:blip r:embed="rId4" cstate="print">
              <a:duotone>
                <a:srgbClr val="ED7D31">
                  <a:shade val="45000"/>
                  <a:satMod val="135000"/>
                </a:srgbClr>
                <a:prstClr val="white"/>
              </a:duotone>
              <a:extLst>
                <a:ext uri="{28A0092B-C50C-407E-A947-70E740481C1C}">
                  <a14:useLocalDpi xmlns:a14="http://schemas.microsoft.com/office/drawing/2010/main" val="0"/>
                </a:ext>
              </a:extLst>
            </a:blip>
            <a:stretch>
              <a:fillRect/>
            </a:stretch>
          </p:blipFill>
          <p:spPr>
            <a:xfrm>
              <a:off x="534668" y="3685065"/>
              <a:ext cx="346814" cy="346814"/>
            </a:xfrm>
            <a:prstGeom prst="rect">
              <a:avLst/>
            </a:prstGeom>
          </p:spPr>
        </p:pic>
        <p:pic>
          <p:nvPicPr>
            <p:cNvPr id="112" name="Picture 2" descr="Image result for scalability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2106" y="3712857"/>
              <a:ext cx="299423" cy="299423"/>
            </a:xfrm>
            <a:prstGeom prst="rect">
              <a:avLst/>
            </a:prstGeom>
            <a:noFill/>
            <a:extLst>
              <a:ext uri="{909E8E84-426E-40dd-AFC4-6F175D3DCCD1}">
                <a14:hiddenFill xmlns="" xmlns:a14="http://schemas.microsoft.com/office/drawing/2010/main">
                  <a:solidFill>
                    <a:srgbClr val="FFFFFF"/>
                  </a:solidFill>
                </a14:hiddenFill>
              </a:ext>
            </a:extLst>
          </p:spPr>
        </p:pic>
        <p:pic>
          <p:nvPicPr>
            <p:cNvPr id="113" name="Picture 4" descr="Image result for cost effective icon"/>
            <p:cNvPicPr>
              <a:picLocks noChangeAspect="1" noChangeArrowheads="1"/>
            </p:cNvPicPr>
            <p:nvPr/>
          </p:nvPicPr>
          <p:blipFill>
            <a:blip r:embed="rId6" cstate="print">
              <a:duotone>
                <a:prstClr val="black"/>
                <a:srgbClr val="70AD47">
                  <a:tint val="45000"/>
                  <a:satMod val="400000"/>
                </a:srgbClr>
              </a:duotone>
              <a:extLst>
                <a:ext uri="{28A0092B-C50C-407E-A947-70E740481C1C}">
                  <a14:useLocalDpi xmlns:a14="http://schemas.microsoft.com/office/drawing/2010/main" val="0"/>
                </a:ext>
              </a:extLst>
            </a:blip>
            <a:srcRect/>
            <a:stretch>
              <a:fillRect/>
            </a:stretch>
          </p:blipFill>
          <p:spPr bwMode="auto">
            <a:xfrm>
              <a:off x="8066997" y="3685266"/>
              <a:ext cx="443299" cy="443299"/>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53" name="Oval 52">
            <a:hlinkClick r:id="rId7" action="ppaction://hlinksldjump"/>
            <a:extLst>
              <a:ext uri="{FF2B5EF4-FFF2-40B4-BE49-F238E27FC236}">
                <a16:creationId xmlns:a16="http://schemas.microsoft.com/office/drawing/2014/main" id="{12D10855-56CE-443E-9640-224CC55A3438}"/>
              </a:ext>
            </a:extLst>
          </p:cNvPr>
          <p:cNvSpPr/>
          <p:nvPr/>
        </p:nvSpPr>
        <p:spPr>
          <a:xfrm>
            <a:off x="11726727" y="5664341"/>
            <a:ext cx="270000" cy="270000"/>
          </a:xfrm>
          <a:prstGeom prst="ellipse">
            <a:avLst/>
          </a:prstGeom>
          <a:solidFill>
            <a:srgbClr val="46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a:t>
            </a:r>
            <a:endParaRPr lang="en-IN"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805932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172"/>
          <p:cNvSpPr/>
          <p:nvPr/>
        </p:nvSpPr>
        <p:spPr>
          <a:xfrm>
            <a:off x="256518" y="109396"/>
            <a:ext cx="9789003" cy="546632"/>
          </a:xfrm>
          <a:prstGeom prst="rect">
            <a:avLst/>
          </a:prstGeom>
          <a:solidFill>
            <a:schemeClr val="bg1"/>
          </a:solidFill>
        </p:spPr>
        <p:txBody>
          <a:bodyPr vert="horz" lIns="121789" tIns="60895" rIns="121789" bIns="60895" rtlCol="0" anchor="ctr">
            <a:noAutofit/>
          </a:bodyPr>
          <a:lstStyle/>
          <a:p>
            <a:r>
              <a:rPr lang="en-US" sz="2800" spc="-96" dirty="0">
                <a:ln w="3175">
                  <a:noFill/>
                </a:ln>
                <a:solidFill>
                  <a:srgbClr val="095879"/>
                </a:solidFill>
              </a:rPr>
              <a:t>Data Harmonization for Efficient Digital Supply Chain</a:t>
            </a:r>
            <a:endParaRPr lang="en-IN" sz="2800" b="1" dirty="0">
              <a:solidFill>
                <a:srgbClr val="44546A"/>
              </a:solidFill>
            </a:endParaRPr>
          </a:p>
        </p:txBody>
      </p:sp>
      <p:sp>
        <p:nvSpPr>
          <p:cNvPr id="52" name="Rectangle 51"/>
          <p:cNvSpPr/>
          <p:nvPr/>
        </p:nvSpPr>
        <p:spPr>
          <a:xfrm>
            <a:off x="1" y="1169850"/>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53" name="Rectangle 52"/>
          <p:cNvSpPr/>
          <p:nvPr/>
        </p:nvSpPr>
        <p:spPr>
          <a:xfrm>
            <a:off x="175287" y="1030214"/>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defRPr/>
            </a:pPr>
            <a:r>
              <a:rPr lang="en-US" b="1" dirty="0">
                <a:solidFill>
                  <a:srgbClr val="44546A"/>
                </a:solidFill>
              </a:rPr>
              <a:t>The Problem: </a:t>
            </a:r>
            <a:endParaRPr lang="en-US" sz="1600" dirty="0">
              <a:solidFill>
                <a:srgbClr val="44546A"/>
              </a:solidFill>
            </a:endParaRPr>
          </a:p>
        </p:txBody>
      </p:sp>
      <p:grpSp>
        <p:nvGrpSpPr>
          <p:cNvPr id="54" name="Group 53"/>
          <p:cNvGrpSpPr/>
          <p:nvPr/>
        </p:nvGrpSpPr>
        <p:grpSpPr>
          <a:xfrm>
            <a:off x="228901" y="1709145"/>
            <a:ext cx="11711293" cy="1520546"/>
            <a:chOff x="237437" y="1842298"/>
            <a:chExt cx="11711293" cy="1520546"/>
          </a:xfrm>
        </p:grpSpPr>
        <p:sp>
          <p:nvSpPr>
            <p:cNvPr id="55" name="Rectangle 54"/>
            <p:cNvSpPr/>
            <p:nvPr/>
          </p:nvSpPr>
          <p:spPr>
            <a:xfrm>
              <a:off x="260343"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a:defRPr/>
              </a:pPr>
              <a:endParaRPr lang="en-US" sz="1400" dirty="0">
                <a:solidFill>
                  <a:srgbClr val="000000"/>
                </a:solidFill>
              </a:endParaRPr>
            </a:p>
          </p:txBody>
        </p:sp>
        <p:sp>
          <p:nvSpPr>
            <p:cNvPr id="56" name="Rectangle 55"/>
            <p:cNvSpPr/>
            <p:nvPr/>
          </p:nvSpPr>
          <p:spPr>
            <a:xfrm>
              <a:off x="260343"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57" name="Rectangle 56"/>
            <p:cNvSpPr/>
            <p:nvPr/>
          </p:nvSpPr>
          <p:spPr>
            <a:xfrm>
              <a:off x="270586" y="2208918"/>
              <a:ext cx="3499537" cy="333617"/>
            </a:xfrm>
            <a:prstGeom prst="rect">
              <a:avLst/>
            </a:prstGeom>
          </p:spPr>
          <p:txBody>
            <a:bodyPr wrap="square">
              <a:spAutoFit/>
            </a:bodyPr>
            <a:lstStyle/>
            <a:p>
              <a:pPr>
                <a:lnSpc>
                  <a:spcPct val="120000"/>
                </a:lnSpc>
                <a:defRPr/>
              </a:pPr>
              <a:endParaRPr lang="en-US" sz="1400" dirty="0">
                <a:solidFill>
                  <a:prstClr val="black"/>
                </a:solidFill>
                <a:ea typeface="Verdana" panose="020B0604030504040204" pitchFamily="34" charset="0"/>
                <a:cs typeface="Verdana" panose="020B0604030504040204" pitchFamily="34" charset="0"/>
              </a:endParaRPr>
            </a:p>
          </p:txBody>
        </p:sp>
        <p:sp>
          <p:nvSpPr>
            <p:cNvPr id="58" name="Rectangle 57"/>
            <p:cNvSpPr/>
            <p:nvPr/>
          </p:nvSpPr>
          <p:spPr>
            <a:xfrm>
              <a:off x="237437" y="1842298"/>
              <a:ext cx="2534636" cy="338554"/>
            </a:xfrm>
            <a:prstGeom prst="rect">
              <a:avLst/>
            </a:prstGeom>
          </p:spPr>
          <p:txBody>
            <a:bodyPr wrap="square">
              <a:spAutoFit/>
            </a:bodyPr>
            <a:lstStyle/>
            <a:p>
              <a:pPr>
                <a:defRPr/>
              </a:pPr>
              <a:r>
                <a:rPr lang="en-US" sz="1600" b="1" dirty="0">
                  <a:solidFill>
                    <a:srgbClr val="44546A"/>
                  </a:solidFill>
                </a:rPr>
                <a:t>The “Before” State</a:t>
              </a:r>
            </a:p>
          </p:txBody>
        </p:sp>
        <p:sp>
          <p:nvSpPr>
            <p:cNvPr id="59" name="Rectangle 58"/>
            <p:cNvSpPr/>
            <p:nvPr/>
          </p:nvSpPr>
          <p:spPr>
            <a:xfrm>
              <a:off x="8301385"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defRPr/>
              </a:pPr>
              <a:endParaRPr lang="en-US" sz="1300" dirty="0">
                <a:solidFill>
                  <a:srgbClr val="000000"/>
                </a:solidFill>
              </a:endParaRPr>
            </a:p>
          </p:txBody>
        </p:sp>
        <p:sp>
          <p:nvSpPr>
            <p:cNvPr id="60" name="Rectangle 59"/>
            <p:cNvSpPr/>
            <p:nvPr/>
          </p:nvSpPr>
          <p:spPr>
            <a:xfrm>
              <a:off x="8297111" y="2208918"/>
              <a:ext cx="3651619" cy="333617"/>
            </a:xfrm>
            <a:prstGeom prst="rect">
              <a:avLst/>
            </a:prstGeom>
          </p:spPr>
          <p:txBody>
            <a:bodyPr wrap="square">
              <a:spAutoFit/>
            </a:bodyPr>
            <a:lstStyle/>
            <a:p>
              <a:pPr>
                <a:lnSpc>
                  <a:spcPct val="120000"/>
                </a:lnSpc>
                <a:defRPr/>
              </a:pPr>
              <a:endParaRPr lang="en-US" sz="1400" dirty="0">
                <a:solidFill>
                  <a:prstClr val="black"/>
                </a:solidFill>
                <a:ea typeface="Verdana" panose="020B0604030504040204" pitchFamily="34" charset="0"/>
                <a:cs typeface="Verdana" panose="020B0604030504040204" pitchFamily="34" charset="0"/>
              </a:endParaRPr>
            </a:p>
          </p:txBody>
        </p:sp>
        <p:sp>
          <p:nvSpPr>
            <p:cNvPr id="61" name="Rectangle 60"/>
            <p:cNvSpPr/>
            <p:nvPr/>
          </p:nvSpPr>
          <p:spPr>
            <a:xfrm>
              <a:off x="4255290"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a:defRPr/>
              </a:pPr>
              <a:endParaRPr lang="en-US" sz="1400" dirty="0">
                <a:solidFill>
                  <a:srgbClr val="000000"/>
                </a:solidFill>
              </a:endParaRPr>
            </a:p>
          </p:txBody>
        </p:sp>
        <p:sp>
          <p:nvSpPr>
            <p:cNvPr id="62" name="Rectangle 61"/>
            <p:cNvSpPr/>
            <p:nvPr/>
          </p:nvSpPr>
          <p:spPr>
            <a:xfrm>
              <a:off x="4280864"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63" name="Rectangle 62"/>
            <p:cNvSpPr/>
            <p:nvPr/>
          </p:nvSpPr>
          <p:spPr>
            <a:xfrm>
              <a:off x="4292762" y="2208918"/>
              <a:ext cx="3569219" cy="333617"/>
            </a:xfrm>
            <a:prstGeom prst="rect">
              <a:avLst/>
            </a:prstGeom>
          </p:spPr>
          <p:txBody>
            <a:bodyPr wrap="square">
              <a:spAutoFit/>
            </a:bodyPr>
            <a:lstStyle/>
            <a:p>
              <a:pPr>
                <a:lnSpc>
                  <a:spcPct val="120000"/>
                </a:lnSpc>
                <a:defRPr/>
              </a:pPr>
              <a:endParaRPr lang="en-US" sz="1400" dirty="0">
                <a:solidFill>
                  <a:prstClr val="black"/>
                </a:solidFill>
                <a:ea typeface="Verdana" panose="020B0604030504040204" pitchFamily="34" charset="0"/>
                <a:cs typeface="Verdana" panose="020B0604030504040204" pitchFamily="34" charset="0"/>
              </a:endParaRPr>
            </a:p>
          </p:txBody>
        </p:sp>
        <p:sp>
          <p:nvSpPr>
            <p:cNvPr id="64" name="Rectangle 63"/>
            <p:cNvSpPr/>
            <p:nvPr/>
          </p:nvSpPr>
          <p:spPr>
            <a:xfrm>
              <a:off x="4292762" y="1842298"/>
              <a:ext cx="2131840" cy="338554"/>
            </a:xfrm>
            <a:prstGeom prst="rect">
              <a:avLst/>
            </a:prstGeom>
          </p:spPr>
          <p:txBody>
            <a:bodyPr wrap="square">
              <a:spAutoFit/>
            </a:bodyPr>
            <a:lstStyle/>
            <a:p>
              <a:pPr>
                <a:defRPr/>
              </a:pPr>
              <a:r>
                <a:rPr lang="en-US" sz="1600" b="1" dirty="0">
                  <a:solidFill>
                    <a:srgbClr val="44546A"/>
                  </a:solidFill>
                </a:rPr>
                <a:t>LatentView Solution</a:t>
              </a:r>
            </a:p>
          </p:txBody>
        </p:sp>
        <p:sp>
          <p:nvSpPr>
            <p:cNvPr id="65" name="Rectangle 64"/>
            <p:cNvSpPr/>
            <p:nvPr/>
          </p:nvSpPr>
          <p:spPr>
            <a:xfrm>
              <a:off x="8297111" y="1842298"/>
              <a:ext cx="2534636" cy="338554"/>
            </a:xfrm>
            <a:prstGeom prst="rect">
              <a:avLst/>
            </a:prstGeom>
          </p:spPr>
          <p:txBody>
            <a:bodyPr wrap="square">
              <a:spAutoFit/>
            </a:bodyPr>
            <a:lstStyle/>
            <a:p>
              <a:pPr>
                <a:defRPr/>
              </a:pPr>
              <a:r>
                <a:rPr lang="en-US" sz="1600" b="1" dirty="0">
                  <a:solidFill>
                    <a:srgbClr val="44546A"/>
                  </a:solidFill>
                </a:rPr>
                <a:t>The “After” State</a:t>
              </a:r>
            </a:p>
          </p:txBody>
        </p:sp>
      </p:grpSp>
      <p:sp>
        <p:nvSpPr>
          <p:cNvPr id="66" name="Rectangle 65"/>
          <p:cNvSpPr/>
          <p:nvPr/>
        </p:nvSpPr>
        <p:spPr>
          <a:xfrm>
            <a:off x="120389" y="650606"/>
            <a:ext cx="5926450" cy="41867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b="1" dirty="0">
                <a:solidFill>
                  <a:srgbClr val="44546A"/>
                </a:solidFill>
              </a:rPr>
              <a:t>World’s Largest Entertainment production company</a:t>
            </a:r>
          </a:p>
        </p:txBody>
      </p:sp>
      <p:sp>
        <p:nvSpPr>
          <p:cNvPr id="67" name="TextBox 66"/>
          <p:cNvSpPr txBox="1"/>
          <p:nvPr/>
        </p:nvSpPr>
        <p:spPr>
          <a:xfrm>
            <a:off x="4275784" y="1991049"/>
            <a:ext cx="3606565" cy="1212640"/>
          </a:xfrm>
          <a:prstGeom prst="rect">
            <a:avLst/>
          </a:prstGeom>
          <a:noFill/>
        </p:spPr>
        <p:txBody>
          <a:bodyPr wrap="square" rtlCol="0">
            <a:spAutoFit/>
          </a:bodyPr>
          <a:lstStyle/>
          <a:p>
            <a:pPr>
              <a:lnSpc>
                <a:spcPct val="130000"/>
              </a:lnSpc>
              <a:defRPr/>
            </a:pPr>
            <a:r>
              <a:rPr lang="en-IN" sz="1400" dirty="0">
                <a:solidFill>
                  <a:srgbClr val="44546A"/>
                </a:solidFill>
              </a:rPr>
              <a:t>Built an data ecosystem from multiple disjointed unstructured and structured data sources by leveraging AWS cloud platform for big data, thus providing a monitoring platform</a:t>
            </a:r>
            <a:endParaRPr lang="en-US" sz="1400" dirty="0">
              <a:solidFill>
                <a:srgbClr val="44546A"/>
              </a:solidFill>
            </a:endParaRPr>
          </a:p>
        </p:txBody>
      </p:sp>
      <p:sp>
        <p:nvSpPr>
          <p:cNvPr id="68" name="Rectangle 67"/>
          <p:cNvSpPr/>
          <p:nvPr/>
        </p:nvSpPr>
        <p:spPr>
          <a:xfrm>
            <a:off x="219619" y="2017555"/>
            <a:ext cx="3568577" cy="1212640"/>
          </a:xfrm>
          <a:prstGeom prst="rect">
            <a:avLst/>
          </a:prstGeom>
        </p:spPr>
        <p:txBody>
          <a:bodyPr wrap="square">
            <a:spAutoFit/>
          </a:bodyPr>
          <a:lstStyle/>
          <a:p>
            <a:pPr>
              <a:lnSpc>
                <a:spcPct val="130000"/>
              </a:lnSpc>
              <a:defRPr/>
            </a:pPr>
            <a:r>
              <a:rPr lang="en-US" sz="1400" dirty="0">
                <a:solidFill>
                  <a:srgbClr val="44546A"/>
                </a:solidFill>
              </a:rPr>
              <a:t>The supply chain starting from digital content request to going live is tracked using multiple silo data sources and requires skilled executives to monitor for revenue leaks </a:t>
            </a:r>
          </a:p>
        </p:txBody>
      </p:sp>
      <p:sp>
        <p:nvSpPr>
          <p:cNvPr id="69" name="TextBox 68"/>
          <p:cNvSpPr txBox="1"/>
          <p:nvPr/>
        </p:nvSpPr>
        <p:spPr>
          <a:xfrm>
            <a:off x="1547772" y="1152376"/>
            <a:ext cx="10551015" cy="584775"/>
          </a:xfrm>
          <a:prstGeom prst="rect">
            <a:avLst/>
          </a:prstGeom>
          <a:noFill/>
        </p:spPr>
        <p:txBody>
          <a:bodyPr wrap="square" rtlCol="0">
            <a:spAutoFit/>
          </a:bodyPr>
          <a:lstStyle/>
          <a:p>
            <a:pPr>
              <a:defRPr/>
            </a:pPr>
            <a:r>
              <a:rPr lang="en-US" sz="1600" dirty="0">
                <a:solidFill>
                  <a:srgbClr val="44546A"/>
                </a:solidFill>
              </a:rPr>
              <a:t>For digital content that contributes $4 billion in revenue, the weak link in the supply chain is the nature of data pipeline which in the correct state is rigid &amp; fragmented</a:t>
            </a:r>
          </a:p>
        </p:txBody>
      </p:sp>
      <p:grpSp>
        <p:nvGrpSpPr>
          <p:cNvPr id="72" name="Group 71"/>
          <p:cNvGrpSpPr/>
          <p:nvPr/>
        </p:nvGrpSpPr>
        <p:grpSpPr>
          <a:xfrm>
            <a:off x="825940" y="3466949"/>
            <a:ext cx="10143897" cy="3440457"/>
            <a:chOff x="90367" y="3539684"/>
            <a:chExt cx="10143897" cy="3440457"/>
          </a:xfrm>
        </p:grpSpPr>
        <p:grpSp>
          <p:nvGrpSpPr>
            <p:cNvPr id="73" name="Group 72"/>
            <p:cNvGrpSpPr/>
            <p:nvPr/>
          </p:nvGrpSpPr>
          <p:grpSpPr>
            <a:xfrm>
              <a:off x="1412012" y="6026094"/>
              <a:ext cx="958081" cy="954047"/>
              <a:chOff x="2438125" y="1501201"/>
              <a:chExt cx="825006" cy="813155"/>
            </a:xfrm>
          </p:grpSpPr>
          <p:pic>
            <p:nvPicPr>
              <p:cNvPr id="138" name="Picture 1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57977" y="1501201"/>
                <a:ext cx="370015" cy="444018"/>
              </a:xfrm>
              <a:prstGeom prst="rect">
                <a:avLst/>
              </a:prstGeom>
            </p:spPr>
          </p:pic>
          <p:sp>
            <p:nvSpPr>
              <p:cNvPr id="139" name="TextBox 39"/>
              <p:cNvSpPr txBox="1"/>
              <p:nvPr/>
            </p:nvSpPr>
            <p:spPr>
              <a:xfrm>
                <a:off x="2438125" y="1972168"/>
                <a:ext cx="825006" cy="342188"/>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200" dirty="0">
                    <a:solidFill>
                      <a:srgbClr val="000000"/>
                    </a:solidFill>
                  </a:rPr>
                  <a:t>Lambda</a:t>
                </a:r>
              </a:p>
            </p:txBody>
          </p:sp>
        </p:grpSp>
        <p:sp>
          <p:nvSpPr>
            <p:cNvPr id="74" name="Rectangle 73"/>
            <p:cNvSpPr/>
            <p:nvPr/>
          </p:nvSpPr>
          <p:spPr>
            <a:xfrm>
              <a:off x="234905" y="4247427"/>
              <a:ext cx="837407" cy="842646"/>
            </a:xfrm>
            <a:prstGeom prst="rect">
              <a:avLst/>
            </a:prstGeom>
            <a:solidFill>
              <a:schemeClr val="accent2">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endParaRPr lang="en-US" sz="1600" b="1" dirty="0">
                <a:solidFill>
                  <a:srgbClr val="000000"/>
                </a:solidFill>
              </a:endParaRPr>
            </a:p>
          </p:txBody>
        </p:sp>
        <p:sp>
          <p:nvSpPr>
            <p:cNvPr id="75" name="Rectangle 74"/>
            <p:cNvSpPr/>
            <p:nvPr/>
          </p:nvSpPr>
          <p:spPr>
            <a:xfrm>
              <a:off x="234905" y="3539684"/>
              <a:ext cx="837407" cy="670362"/>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endParaRPr lang="en-US" sz="1600" b="1" dirty="0">
                <a:solidFill>
                  <a:srgbClr val="000000"/>
                </a:solidFill>
              </a:endParaRPr>
            </a:p>
          </p:txBody>
        </p:sp>
        <p:grpSp>
          <p:nvGrpSpPr>
            <p:cNvPr id="76" name="Group 75"/>
            <p:cNvGrpSpPr/>
            <p:nvPr/>
          </p:nvGrpSpPr>
          <p:grpSpPr>
            <a:xfrm>
              <a:off x="115076" y="3576179"/>
              <a:ext cx="1124353" cy="669445"/>
              <a:chOff x="10518637" y="3687423"/>
              <a:chExt cx="1124353" cy="731539"/>
            </a:xfrm>
          </p:grpSpPr>
          <p:pic>
            <p:nvPicPr>
              <p:cNvPr id="136" name="Picture 1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06995" y="3687423"/>
                <a:ext cx="347638" cy="428847"/>
              </a:xfrm>
              <a:prstGeom prst="rect">
                <a:avLst/>
              </a:prstGeom>
            </p:spPr>
          </p:pic>
          <p:sp>
            <p:nvSpPr>
              <p:cNvPr id="137" name="TextBox 136"/>
              <p:cNvSpPr txBox="1"/>
              <p:nvPr/>
            </p:nvSpPr>
            <p:spPr>
              <a:xfrm>
                <a:off x="10518637" y="4116270"/>
                <a:ext cx="1124353" cy="302692"/>
              </a:xfrm>
              <a:prstGeom prst="rect">
                <a:avLst/>
              </a:prstGeom>
              <a:noFill/>
            </p:spPr>
            <p:txBody>
              <a:bodyPr wrap="square" rtlCol="0">
                <a:spAutoFit/>
              </a:bodyPr>
              <a:lstStyle/>
              <a:p>
                <a:pPr algn="ctr">
                  <a:defRPr/>
                </a:pPr>
                <a:r>
                  <a:rPr lang="en-IN" sz="1200" dirty="0">
                    <a:solidFill>
                      <a:srgbClr val="000000"/>
                    </a:solidFill>
                  </a:rPr>
                  <a:t>SQL Server</a:t>
                </a:r>
              </a:p>
            </p:txBody>
          </p:sp>
        </p:grpSp>
        <p:grpSp>
          <p:nvGrpSpPr>
            <p:cNvPr id="77" name="Group 76"/>
            <p:cNvGrpSpPr/>
            <p:nvPr/>
          </p:nvGrpSpPr>
          <p:grpSpPr>
            <a:xfrm>
              <a:off x="91092" y="4279957"/>
              <a:ext cx="1124353" cy="810116"/>
              <a:chOff x="1379143" y="4034195"/>
              <a:chExt cx="1124353" cy="810116"/>
            </a:xfrm>
          </p:grpSpPr>
          <p:pic>
            <p:nvPicPr>
              <p:cNvPr id="134" name="Picture 2" descr="https://www.iconexperience.com/_img/i_collection_png/512x512/plain/server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988" t="4534" r="22638" b="5495"/>
              <a:stretch/>
            </p:blipFill>
            <p:spPr bwMode="auto">
              <a:xfrm>
                <a:off x="1767501" y="4034195"/>
                <a:ext cx="316014" cy="507402"/>
              </a:xfrm>
              <a:prstGeom prst="rect">
                <a:avLst/>
              </a:prstGeom>
              <a:noFill/>
              <a:extLst>
                <a:ext uri="{909E8E84-426E-40dd-AFC4-6F175D3DCCD1}">
                  <a14:hiddenFill xmlns="" xmlns:a14="http://schemas.microsoft.com/office/drawing/2010/main">
                    <a:solidFill>
                      <a:srgbClr val="FFFFFF"/>
                    </a:solidFill>
                  </a14:hiddenFill>
                </a:ext>
              </a:extLst>
            </p:spPr>
          </p:pic>
          <p:sp>
            <p:nvSpPr>
              <p:cNvPr id="135" name="TextBox 134"/>
              <p:cNvSpPr txBox="1"/>
              <p:nvPr/>
            </p:nvSpPr>
            <p:spPr>
              <a:xfrm>
                <a:off x="1379143" y="4567312"/>
                <a:ext cx="1124353" cy="276999"/>
              </a:xfrm>
              <a:prstGeom prst="rect">
                <a:avLst/>
              </a:prstGeom>
              <a:noFill/>
            </p:spPr>
            <p:txBody>
              <a:bodyPr wrap="square" rtlCol="0">
                <a:spAutoFit/>
              </a:bodyPr>
              <a:lstStyle/>
              <a:p>
                <a:pPr algn="ctr">
                  <a:defRPr/>
                </a:pPr>
                <a:r>
                  <a:rPr lang="en-IN" sz="1200" dirty="0" err="1">
                    <a:solidFill>
                      <a:srgbClr val="000000"/>
                    </a:solidFill>
                  </a:rPr>
                  <a:t>MarkLogic</a:t>
                </a:r>
                <a:endParaRPr lang="en-IN" sz="1200" dirty="0">
                  <a:solidFill>
                    <a:srgbClr val="000000"/>
                  </a:solidFill>
                </a:endParaRPr>
              </a:p>
            </p:txBody>
          </p:sp>
        </p:grpSp>
        <p:sp>
          <p:nvSpPr>
            <p:cNvPr id="78" name="Rectangle 77"/>
            <p:cNvSpPr/>
            <p:nvPr/>
          </p:nvSpPr>
          <p:spPr>
            <a:xfrm>
              <a:off x="236680" y="5151699"/>
              <a:ext cx="818306" cy="782315"/>
            </a:xfrm>
            <a:prstGeom prst="rect">
              <a:avLst/>
            </a:prstGeom>
            <a:solidFill>
              <a:srgbClr val="92D05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endParaRPr lang="en-US" sz="1200" b="1" dirty="0">
                <a:solidFill>
                  <a:srgbClr val="000000"/>
                </a:solidFill>
              </a:endParaRPr>
            </a:p>
          </p:txBody>
        </p:sp>
        <p:grpSp>
          <p:nvGrpSpPr>
            <p:cNvPr id="79" name="Group 78"/>
            <p:cNvGrpSpPr/>
            <p:nvPr/>
          </p:nvGrpSpPr>
          <p:grpSpPr>
            <a:xfrm>
              <a:off x="91092" y="5188084"/>
              <a:ext cx="1124353" cy="768493"/>
              <a:chOff x="259273" y="5496403"/>
              <a:chExt cx="1124353" cy="768493"/>
            </a:xfrm>
          </p:grpSpPr>
          <p:pic>
            <p:nvPicPr>
              <p:cNvPr id="132" name="Picture 2" descr="https://www.iconexperience.com/_img/i_collection_png/512x512/plain/server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988" t="4534" r="22638" b="5495"/>
              <a:stretch/>
            </p:blipFill>
            <p:spPr bwMode="auto">
              <a:xfrm>
                <a:off x="667725" y="5496403"/>
                <a:ext cx="316014" cy="507402"/>
              </a:xfrm>
              <a:prstGeom prst="rect">
                <a:avLst/>
              </a:prstGeom>
              <a:noFill/>
              <a:extLst>
                <a:ext uri="{909E8E84-426E-40dd-AFC4-6F175D3DCCD1}">
                  <a14:hiddenFill xmlns="" xmlns:a14="http://schemas.microsoft.com/office/drawing/2010/main">
                    <a:solidFill>
                      <a:srgbClr val="FFFFFF"/>
                    </a:solidFill>
                  </a14:hiddenFill>
                </a:ext>
              </a:extLst>
            </p:spPr>
          </p:pic>
          <p:sp>
            <p:nvSpPr>
              <p:cNvPr id="133" name="TextBox 132"/>
              <p:cNvSpPr txBox="1"/>
              <p:nvPr/>
            </p:nvSpPr>
            <p:spPr>
              <a:xfrm>
                <a:off x="259273" y="5987897"/>
                <a:ext cx="1124353" cy="276999"/>
              </a:xfrm>
              <a:prstGeom prst="rect">
                <a:avLst/>
              </a:prstGeom>
              <a:noFill/>
            </p:spPr>
            <p:txBody>
              <a:bodyPr wrap="square" rtlCol="0">
                <a:spAutoFit/>
              </a:bodyPr>
              <a:lstStyle/>
              <a:p>
                <a:pPr algn="ctr">
                  <a:defRPr/>
                </a:pPr>
                <a:r>
                  <a:rPr lang="en-US" sz="1200" b="1" dirty="0">
                    <a:solidFill>
                      <a:srgbClr val="000000"/>
                    </a:solidFill>
                  </a:rPr>
                  <a:t>Internet</a:t>
                </a:r>
                <a:endParaRPr lang="en-IN" sz="1200" dirty="0">
                  <a:solidFill>
                    <a:srgbClr val="000000"/>
                  </a:solidFill>
                </a:endParaRPr>
              </a:p>
            </p:txBody>
          </p:sp>
        </p:grpSp>
        <p:sp>
          <p:nvSpPr>
            <p:cNvPr id="80" name="Rectangle 79"/>
            <p:cNvSpPr/>
            <p:nvPr/>
          </p:nvSpPr>
          <p:spPr>
            <a:xfrm>
              <a:off x="236680" y="5997711"/>
              <a:ext cx="818306" cy="812784"/>
            </a:xfrm>
            <a:prstGeom prst="rect">
              <a:avLst/>
            </a:prstGeom>
            <a:solidFill>
              <a:schemeClr val="bg2">
                <a:lumMod val="5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endParaRPr lang="en-US" sz="1100" b="1" dirty="0">
                <a:solidFill>
                  <a:srgbClr val="000000"/>
                </a:solidFill>
              </a:endParaRPr>
            </a:p>
          </p:txBody>
        </p:sp>
        <p:grpSp>
          <p:nvGrpSpPr>
            <p:cNvPr id="81" name="Group 80"/>
            <p:cNvGrpSpPr/>
            <p:nvPr/>
          </p:nvGrpSpPr>
          <p:grpSpPr>
            <a:xfrm>
              <a:off x="90367" y="6026094"/>
              <a:ext cx="1124353" cy="784401"/>
              <a:chOff x="1384566" y="2493243"/>
              <a:chExt cx="1124353" cy="784401"/>
            </a:xfrm>
          </p:grpSpPr>
          <p:sp>
            <p:nvSpPr>
              <p:cNvPr id="130" name="TextBox 129"/>
              <p:cNvSpPr txBox="1"/>
              <p:nvPr/>
            </p:nvSpPr>
            <p:spPr>
              <a:xfrm>
                <a:off x="1384566" y="3000645"/>
                <a:ext cx="1124353" cy="276999"/>
              </a:xfrm>
              <a:prstGeom prst="rect">
                <a:avLst/>
              </a:prstGeom>
              <a:noFill/>
            </p:spPr>
            <p:txBody>
              <a:bodyPr wrap="square" rtlCol="0">
                <a:spAutoFit/>
              </a:bodyPr>
              <a:lstStyle/>
              <a:p>
                <a:pPr algn="ctr">
                  <a:defRPr/>
                </a:pPr>
                <a:r>
                  <a:rPr lang="en-US" sz="1200" b="1" dirty="0">
                    <a:solidFill>
                      <a:srgbClr val="000000"/>
                    </a:solidFill>
                  </a:rPr>
                  <a:t>Azure</a:t>
                </a:r>
                <a:endParaRPr lang="en-IN" sz="1200" dirty="0">
                  <a:solidFill>
                    <a:srgbClr val="000000"/>
                  </a:solidFill>
                </a:endParaRPr>
              </a:p>
            </p:txBody>
          </p:sp>
          <p:pic>
            <p:nvPicPr>
              <p:cNvPr id="131" name="Picture 2" descr="https://www.iconexperience.com/_img/i_collection_png/512x512/plain/server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988" t="4534" r="22638" b="5495"/>
              <a:stretch/>
            </p:blipFill>
            <p:spPr bwMode="auto">
              <a:xfrm>
                <a:off x="1770368" y="2493243"/>
                <a:ext cx="316014" cy="507402"/>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82" name="Rectangle 81"/>
            <p:cNvSpPr/>
            <p:nvPr/>
          </p:nvSpPr>
          <p:spPr>
            <a:xfrm>
              <a:off x="1437057" y="4589676"/>
              <a:ext cx="944925" cy="13388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defRPr/>
              </a:pPr>
              <a:r>
                <a:rPr lang="en-US" sz="1200" dirty="0">
                  <a:solidFill>
                    <a:srgbClr val="000000"/>
                  </a:solidFill>
                </a:rPr>
                <a:t>S3 buckets</a:t>
              </a:r>
            </a:p>
            <a:p>
              <a:pPr algn="ctr">
                <a:defRPr/>
              </a:pPr>
              <a:r>
                <a:rPr lang="en-US" sz="1200" dirty="0">
                  <a:solidFill>
                    <a:srgbClr val="000000"/>
                  </a:solidFill>
                </a:rPr>
                <a:t>(encrypted)</a:t>
              </a:r>
              <a:endParaRPr lang="en-US" dirty="0">
                <a:solidFill>
                  <a:srgbClr val="000000"/>
                </a:solidFill>
              </a:endParaRPr>
            </a:p>
          </p:txBody>
        </p:sp>
        <p:pic>
          <p:nvPicPr>
            <p:cNvPr id="83" name="Picture 82"/>
            <p:cNvPicPr>
              <a:picLocks noChangeAspect="1"/>
            </p:cNvPicPr>
            <p:nvPr/>
          </p:nvPicPr>
          <p:blipFill rotWithShape="1">
            <a:blip r:embed="rId6" cstate="print">
              <a:extLst>
                <a:ext uri="{28A0092B-C50C-407E-A947-70E740481C1C}">
                  <a14:useLocalDpi xmlns:a14="http://schemas.microsoft.com/office/drawing/2010/main" val="0"/>
                </a:ext>
              </a:extLst>
            </a:blip>
            <a:srcRect l="21139" t="20645" r="21647" b="22658"/>
            <a:stretch/>
          </p:blipFill>
          <p:spPr>
            <a:xfrm>
              <a:off x="1642431" y="4631805"/>
              <a:ext cx="497244" cy="420233"/>
            </a:xfrm>
            <a:prstGeom prst="rect">
              <a:avLst/>
            </a:prstGeom>
          </p:spPr>
        </p:pic>
        <p:pic>
          <p:nvPicPr>
            <p:cNvPr id="84" name="Picture 83"/>
            <p:cNvPicPr>
              <a:picLocks noChangeAspect="1"/>
            </p:cNvPicPr>
            <p:nvPr/>
          </p:nvPicPr>
          <p:blipFill rotWithShape="1">
            <a:blip r:embed="rId6" cstate="print">
              <a:extLst>
                <a:ext uri="{28A0092B-C50C-407E-A947-70E740481C1C}">
                  <a14:useLocalDpi xmlns:a14="http://schemas.microsoft.com/office/drawing/2010/main" val="0"/>
                </a:ext>
              </a:extLst>
            </a:blip>
            <a:srcRect l="21139" t="20645" r="21647" b="22658"/>
            <a:stretch/>
          </p:blipFill>
          <p:spPr>
            <a:xfrm>
              <a:off x="1660897" y="5066815"/>
              <a:ext cx="497244" cy="420233"/>
            </a:xfrm>
            <a:prstGeom prst="rect">
              <a:avLst/>
            </a:prstGeom>
          </p:spPr>
        </p:pic>
        <p:cxnSp>
          <p:nvCxnSpPr>
            <p:cNvPr id="85" name="Straight Arrow Connector 84"/>
            <p:cNvCxnSpPr>
              <a:stCxn id="74" idx="3"/>
              <a:endCxn id="83" idx="1"/>
            </p:cNvCxnSpPr>
            <p:nvPr/>
          </p:nvCxnSpPr>
          <p:spPr>
            <a:xfrm>
              <a:off x="1072312" y="4668750"/>
              <a:ext cx="570119" cy="173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78" idx="3"/>
              <a:endCxn id="84" idx="1"/>
            </p:cNvCxnSpPr>
            <p:nvPr/>
          </p:nvCxnSpPr>
          <p:spPr>
            <a:xfrm flipV="1">
              <a:off x="1054986" y="5276932"/>
              <a:ext cx="605911" cy="265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80" idx="3"/>
              <a:endCxn id="138" idx="1"/>
            </p:cNvCxnSpPr>
            <p:nvPr/>
          </p:nvCxnSpPr>
          <p:spPr>
            <a:xfrm flipV="1">
              <a:off x="1054986" y="6286570"/>
              <a:ext cx="612341" cy="117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1157863" y="3678460"/>
              <a:ext cx="1466377" cy="778488"/>
              <a:chOff x="7570563" y="4710834"/>
              <a:chExt cx="1686042" cy="850699"/>
            </a:xfrm>
          </p:grpSpPr>
          <p:pic>
            <p:nvPicPr>
              <p:cNvPr id="128" name="Picture 4" descr="https://d0.awsstatic.com/Projects/Icons/icons/aws-icon-dm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98308" y="4710834"/>
                <a:ext cx="574860" cy="415177"/>
              </a:xfrm>
              <a:prstGeom prst="rect">
                <a:avLst/>
              </a:prstGeom>
              <a:noFill/>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
            <p:nvSpPr>
              <p:cNvPr id="129" name="TextBox 128"/>
              <p:cNvSpPr txBox="1"/>
              <p:nvPr/>
            </p:nvSpPr>
            <p:spPr>
              <a:xfrm>
                <a:off x="7570563" y="5090678"/>
                <a:ext cx="1686042" cy="470855"/>
              </a:xfrm>
              <a:prstGeom prst="rect">
                <a:avLst/>
              </a:prstGeom>
              <a:noFill/>
            </p:spPr>
            <p:txBody>
              <a:bodyPr wrap="square" rtlCol="0">
                <a:spAutoFit/>
              </a:bodyPr>
              <a:lstStyle/>
              <a:p>
                <a:pPr algn="ctr">
                  <a:defRPr/>
                </a:pPr>
                <a:r>
                  <a:rPr lang="en-IN" sz="1200" dirty="0">
                    <a:solidFill>
                      <a:srgbClr val="000000"/>
                    </a:solidFill>
                  </a:rPr>
                  <a:t>DMS</a:t>
                </a:r>
              </a:p>
              <a:p>
                <a:pPr algn="ctr">
                  <a:defRPr/>
                </a:pPr>
                <a:r>
                  <a:rPr lang="en-IN" sz="1000" dirty="0">
                    <a:solidFill>
                      <a:srgbClr val="000000"/>
                    </a:solidFill>
                  </a:rPr>
                  <a:t>(ongoing replication)</a:t>
                </a:r>
              </a:p>
            </p:txBody>
          </p:sp>
        </p:grpSp>
        <p:cxnSp>
          <p:nvCxnSpPr>
            <p:cNvPr id="101" name="Straight Arrow Connector 100"/>
            <p:cNvCxnSpPr>
              <a:stCxn id="75" idx="3"/>
              <a:endCxn id="128" idx="1"/>
            </p:cNvCxnSpPr>
            <p:nvPr/>
          </p:nvCxnSpPr>
          <p:spPr>
            <a:xfrm flipV="1">
              <a:off x="1072312" y="3868428"/>
              <a:ext cx="544539" cy="6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3299782" y="4607167"/>
              <a:ext cx="1576760" cy="1088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grpSp>
          <p:nvGrpSpPr>
            <p:cNvPr id="103" name="Group 102"/>
            <p:cNvGrpSpPr/>
            <p:nvPr/>
          </p:nvGrpSpPr>
          <p:grpSpPr>
            <a:xfrm>
              <a:off x="2904944" y="4802332"/>
              <a:ext cx="1488927" cy="770716"/>
              <a:chOff x="5372258" y="724768"/>
              <a:chExt cx="1124353" cy="535661"/>
            </a:xfrm>
          </p:grpSpPr>
          <p:pic>
            <p:nvPicPr>
              <p:cNvPr id="126" name="Picture 125"/>
              <p:cNvPicPr>
                <a:picLocks noChangeAspect="1"/>
              </p:cNvPicPr>
              <p:nvPr/>
            </p:nvPicPr>
            <p:blipFill>
              <a:blip r:embed="rId8"/>
              <a:stretch>
                <a:fillRect/>
              </a:stretch>
            </p:blipFill>
            <p:spPr>
              <a:xfrm>
                <a:off x="5769022" y="724768"/>
                <a:ext cx="330825" cy="392446"/>
              </a:xfrm>
              <a:prstGeom prst="rect">
                <a:avLst/>
              </a:prstGeom>
            </p:spPr>
          </p:pic>
          <p:sp>
            <p:nvSpPr>
              <p:cNvPr id="127" name="TextBox 126"/>
              <p:cNvSpPr txBox="1"/>
              <p:nvPr/>
            </p:nvSpPr>
            <p:spPr>
              <a:xfrm>
                <a:off x="5372258" y="1067910"/>
                <a:ext cx="1124353" cy="192519"/>
              </a:xfrm>
              <a:prstGeom prst="rect">
                <a:avLst/>
              </a:prstGeom>
              <a:noFill/>
            </p:spPr>
            <p:txBody>
              <a:bodyPr wrap="square" rtlCol="0">
                <a:spAutoFit/>
              </a:bodyPr>
              <a:lstStyle/>
              <a:p>
                <a:pPr algn="ctr">
                  <a:defRPr/>
                </a:pPr>
                <a:r>
                  <a:rPr lang="en-IN" sz="1200" dirty="0">
                    <a:solidFill>
                      <a:srgbClr val="000000"/>
                    </a:solidFill>
                  </a:rPr>
                  <a:t>GLUE</a:t>
                </a:r>
              </a:p>
            </p:txBody>
          </p:sp>
        </p:grpSp>
        <p:pic>
          <p:nvPicPr>
            <p:cNvPr id="104" name="Picture 12" descr="Image result for spark apach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08746" y="4900227"/>
              <a:ext cx="877510" cy="466761"/>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05" name="Straight Arrow Connector 104"/>
            <p:cNvCxnSpPr>
              <a:stCxn id="82" idx="3"/>
              <a:endCxn id="102" idx="1"/>
            </p:cNvCxnSpPr>
            <p:nvPr/>
          </p:nvCxnSpPr>
          <p:spPr>
            <a:xfrm flipV="1">
              <a:off x="2381982" y="5151327"/>
              <a:ext cx="917800" cy="107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128" idx="3"/>
            </p:cNvCxnSpPr>
            <p:nvPr/>
          </p:nvCxnSpPr>
          <p:spPr>
            <a:xfrm>
              <a:off x="2116816" y="3868428"/>
              <a:ext cx="1182966" cy="970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138" idx="3"/>
            </p:cNvCxnSpPr>
            <p:nvPr/>
          </p:nvCxnSpPr>
          <p:spPr>
            <a:xfrm flipV="1">
              <a:off x="2097026" y="5487048"/>
              <a:ext cx="1202756" cy="799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Picture 2" descr="https://conceptdraw.com/a3134c3/p20/preview/640/pict--amazon-redshift-aws-database---vector-stencils-library.png--diagram-flowchart-example.png"/>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8123" b="84314" l="10065" r="89286">
                          <a14:foregroundMark x1="49675" y1="45938" x2="49675" y2="45938"/>
                          <a14:foregroundMark x1="37662" y1="42297" x2="37662" y2="42297"/>
                          <a14:foregroundMark x1="37662" y1="42297" x2="37662" y2="42297"/>
                          <a14:foregroundMark x1="24026" y1="52661" x2="24026" y2="52661"/>
                          <a14:foregroundMark x1="34740" y1="58263" x2="34740" y2="58263"/>
                          <a14:foregroundMark x1="10065" y1="39496" x2="10065" y2="39496"/>
                          <a14:foregroundMark x1="10065" y1="39496" x2="10065" y2="39496"/>
                          <a14:foregroundMark x1="81494" y1="33894" x2="81494" y2="33894"/>
                          <a14:foregroundMark x1="57468" y1="8683" x2="57468" y2="8683"/>
                          <a14:foregroundMark x1="53571" y1="84314" x2="53571" y2="84314"/>
                          <a14:foregroundMark x1="14935" y1="65826" x2="14935" y2="65826"/>
                          <a14:foregroundMark x1="12013" y1="64706" x2="12013" y2="64706"/>
                          <a14:foregroundMark x1="13961" y1="55462" x2="13961" y2="55462"/>
                          <a14:foregroundMark x1="12987" y1="30252" x2="12987" y2="30252"/>
                          <a14:foregroundMark x1="89286" y1="58824" x2="89286" y2="58824"/>
                          <a14:backgroundMark x1="86364" y1="94678" x2="86364" y2="94678"/>
                        </a14:backgroundRemoval>
                      </a14:imgEffect>
                    </a14:imgLayer>
                  </a14:imgProps>
                </a:ext>
                <a:ext uri="{28A0092B-C50C-407E-A947-70E740481C1C}">
                  <a14:useLocalDpi xmlns:a14="http://schemas.microsoft.com/office/drawing/2010/main" val="0"/>
                </a:ext>
              </a:extLst>
            </a:blip>
            <a:srcRect l="6604" t="6168" r="5004" b="10894"/>
            <a:stretch/>
          </p:blipFill>
          <p:spPr bwMode="auto">
            <a:xfrm>
              <a:off x="5794342" y="4722091"/>
              <a:ext cx="864680" cy="858470"/>
            </a:xfrm>
            <a:prstGeom prst="rect">
              <a:avLst/>
            </a:prstGeom>
            <a:noFill/>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
          <p:nvSpPr>
            <p:cNvPr id="109" name="TextBox 39"/>
            <p:cNvSpPr txBox="1"/>
            <p:nvPr/>
          </p:nvSpPr>
          <p:spPr>
            <a:xfrm>
              <a:off x="5747641" y="4549111"/>
              <a:ext cx="958081" cy="401477"/>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200" dirty="0">
                  <a:solidFill>
                    <a:srgbClr val="000000"/>
                  </a:solidFill>
                </a:rPr>
                <a:t>Redshift</a:t>
              </a:r>
            </a:p>
          </p:txBody>
        </p:sp>
        <p:cxnSp>
          <p:nvCxnSpPr>
            <p:cNvPr id="110" name="Straight Arrow Connector 109"/>
            <p:cNvCxnSpPr>
              <a:stCxn id="102" idx="3"/>
              <a:endCxn id="108" idx="1"/>
            </p:cNvCxnSpPr>
            <p:nvPr/>
          </p:nvCxnSpPr>
          <p:spPr>
            <a:xfrm flipV="1">
              <a:off x="4876542" y="5151326"/>
              <a:ext cx="9178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1" name="Picture 1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71942" y="4795139"/>
              <a:ext cx="712374" cy="712374"/>
            </a:xfrm>
            <a:prstGeom prst="rect">
              <a:avLst/>
            </a:prstGeom>
          </p:spPr>
        </p:pic>
        <p:grpSp>
          <p:nvGrpSpPr>
            <p:cNvPr id="112" name="Group 111"/>
            <p:cNvGrpSpPr/>
            <p:nvPr/>
          </p:nvGrpSpPr>
          <p:grpSpPr>
            <a:xfrm>
              <a:off x="5664358" y="5960366"/>
              <a:ext cx="1108649" cy="850129"/>
              <a:chOff x="6621666" y="4600112"/>
              <a:chExt cx="1335174" cy="1119657"/>
            </a:xfrm>
          </p:grpSpPr>
          <p:pic>
            <p:nvPicPr>
              <p:cNvPr id="124" name="Picture 123"/>
              <p:cNvPicPr>
                <a:picLocks noChangeAspect="1"/>
              </p:cNvPicPr>
              <p:nvPr/>
            </p:nvPicPr>
            <p:blipFill>
              <a:blip r:embed="rId13" cstate="print">
                <a:extLst>
                  <a:ext uri="{BEBA8EAE-BF5A-486C-A8C5-ECC9F3942E4B}">
                    <a14:imgProps xmlns:a14="http://schemas.microsoft.com/office/drawing/2010/main">
                      <a14:imgLayer r:embed="rId14">
                        <a14:imgEffect>
                          <a14:backgroundRemoval t="7362" b="92331" l="9426" r="89549">
                            <a14:foregroundMark x1="26434" y1="55828" x2="26434" y2="55828"/>
                            <a14:foregroundMark x1="47336" y1="7362" x2="47336" y2="7362"/>
                            <a14:foregroundMark x1="47746" y1="92331" x2="47746" y2="92331"/>
                            <a14:foregroundMark x1="47746" y1="92331" x2="47746" y2="92331"/>
                          </a14:backgroundRemoval>
                        </a14:imgEffect>
                      </a14:imgLayer>
                    </a14:imgProps>
                  </a:ext>
                  <a:ext uri="{28A0092B-C50C-407E-A947-70E740481C1C}">
                    <a14:useLocalDpi xmlns:a14="http://schemas.microsoft.com/office/drawing/2010/main" val="0"/>
                  </a:ext>
                </a:extLst>
              </a:blip>
              <a:stretch>
                <a:fillRect/>
              </a:stretch>
            </p:blipFill>
            <p:spPr>
              <a:xfrm>
                <a:off x="6670722" y="4600112"/>
                <a:ext cx="1286118" cy="859169"/>
              </a:xfrm>
              <a:prstGeom prst="rect">
                <a:avLst/>
              </a:prstGeom>
            </p:spPr>
          </p:pic>
          <p:sp>
            <p:nvSpPr>
              <p:cNvPr id="125" name="TextBox 124"/>
              <p:cNvSpPr txBox="1"/>
              <p:nvPr/>
            </p:nvSpPr>
            <p:spPr>
              <a:xfrm>
                <a:off x="6621666" y="5442770"/>
                <a:ext cx="1335174" cy="276999"/>
              </a:xfrm>
              <a:prstGeom prst="rect">
                <a:avLst/>
              </a:prstGeom>
              <a:noFill/>
            </p:spPr>
            <p:txBody>
              <a:bodyPr wrap="none" rtlCol="0">
                <a:spAutoFit/>
              </a:bodyPr>
              <a:lstStyle/>
              <a:p>
                <a:pPr>
                  <a:defRPr/>
                </a:pPr>
                <a:r>
                  <a:rPr lang="en-US" sz="1200" dirty="0">
                    <a:solidFill>
                      <a:srgbClr val="000000"/>
                    </a:solidFill>
                  </a:rPr>
                  <a:t>EC2 (Bastion Host)</a:t>
                </a:r>
                <a:endParaRPr lang="en-US" sz="1600" dirty="0">
                  <a:solidFill>
                    <a:srgbClr val="000000"/>
                  </a:solidFill>
                </a:endParaRPr>
              </a:p>
            </p:txBody>
          </p:sp>
        </p:grpSp>
        <p:grpSp>
          <p:nvGrpSpPr>
            <p:cNvPr id="113" name="Group 112"/>
            <p:cNvGrpSpPr/>
            <p:nvPr/>
          </p:nvGrpSpPr>
          <p:grpSpPr>
            <a:xfrm>
              <a:off x="9300668" y="5997711"/>
              <a:ext cx="933596" cy="851074"/>
              <a:chOff x="10636659" y="4307016"/>
              <a:chExt cx="1124353" cy="1120902"/>
            </a:xfrm>
          </p:grpSpPr>
          <p:pic>
            <p:nvPicPr>
              <p:cNvPr id="122" name="Picture 1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801429" y="4307016"/>
                <a:ext cx="794812" cy="794812"/>
              </a:xfrm>
              <a:prstGeom prst="rect">
                <a:avLst/>
              </a:prstGeom>
            </p:spPr>
          </p:pic>
          <p:sp>
            <p:nvSpPr>
              <p:cNvPr id="123" name="TextBox 122"/>
              <p:cNvSpPr txBox="1"/>
              <p:nvPr/>
            </p:nvSpPr>
            <p:spPr>
              <a:xfrm>
                <a:off x="10636659" y="5063098"/>
                <a:ext cx="1124353" cy="364820"/>
              </a:xfrm>
              <a:prstGeom prst="rect">
                <a:avLst/>
              </a:prstGeom>
              <a:noFill/>
            </p:spPr>
            <p:txBody>
              <a:bodyPr wrap="square" rtlCol="0">
                <a:spAutoFit/>
              </a:bodyPr>
              <a:lstStyle/>
              <a:p>
                <a:pPr algn="ctr">
                  <a:defRPr/>
                </a:pPr>
                <a:r>
                  <a:rPr lang="en-IN" sz="1200" dirty="0">
                    <a:solidFill>
                      <a:srgbClr val="000000"/>
                    </a:solidFill>
                  </a:rPr>
                  <a:t>DBA</a:t>
                </a:r>
              </a:p>
            </p:txBody>
          </p:sp>
        </p:grpSp>
        <p:sp>
          <p:nvSpPr>
            <p:cNvPr id="114" name="Rectangle 113"/>
            <p:cNvSpPr/>
            <p:nvPr/>
          </p:nvSpPr>
          <p:spPr>
            <a:xfrm>
              <a:off x="7623522" y="4601884"/>
              <a:ext cx="850691" cy="1098884"/>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endParaRPr lang="en-US" sz="1400" b="1" dirty="0">
                <a:solidFill>
                  <a:srgbClr val="000000"/>
                </a:solidFill>
              </a:endParaRPr>
            </a:p>
          </p:txBody>
        </p:sp>
        <p:grpSp>
          <p:nvGrpSpPr>
            <p:cNvPr id="115" name="Group 114"/>
            <p:cNvGrpSpPr/>
            <p:nvPr/>
          </p:nvGrpSpPr>
          <p:grpSpPr>
            <a:xfrm>
              <a:off x="7292972" y="4860079"/>
              <a:ext cx="1511789" cy="798035"/>
              <a:chOff x="9154534" y="2990424"/>
              <a:chExt cx="1511789" cy="798035"/>
            </a:xfrm>
          </p:grpSpPr>
          <p:pic>
            <p:nvPicPr>
              <p:cNvPr id="120" name="Picture 2" descr="https://confluence.ahc.umn.edu/download/attachments/3408181/TUGForum?version=2&amp;modificationDate=1453742906000&amp;api=v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627330" y="2990424"/>
                <a:ext cx="540890" cy="54089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
            <p:nvSpPr>
              <p:cNvPr id="121" name="TextBox 120"/>
              <p:cNvSpPr txBox="1"/>
              <p:nvPr/>
            </p:nvSpPr>
            <p:spPr>
              <a:xfrm>
                <a:off x="9154534" y="3542238"/>
                <a:ext cx="1511789" cy="246221"/>
              </a:xfrm>
              <a:prstGeom prst="rect">
                <a:avLst/>
              </a:prstGeom>
              <a:noFill/>
            </p:spPr>
            <p:txBody>
              <a:bodyPr wrap="square" rtlCol="0">
                <a:spAutoFit/>
              </a:bodyPr>
              <a:lstStyle/>
              <a:p>
                <a:pPr algn="ctr">
                  <a:defRPr/>
                </a:pPr>
                <a:r>
                  <a:rPr lang="en-IN" sz="1000" dirty="0">
                    <a:solidFill>
                      <a:srgbClr val="000000"/>
                    </a:solidFill>
                  </a:rPr>
                  <a:t>Tableau Server </a:t>
                </a:r>
              </a:p>
            </p:txBody>
          </p:sp>
        </p:grpSp>
        <p:cxnSp>
          <p:nvCxnSpPr>
            <p:cNvPr id="116" name="Straight Arrow Connector 115"/>
            <p:cNvCxnSpPr>
              <a:stCxn id="108" idx="3"/>
              <a:endCxn id="114" idx="1"/>
            </p:cNvCxnSpPr>
            <p:nvPr/>
          </p:nvCxnSpPr>
          <p:spPr>
            <a:xfrm>
              <a:off x="6659022" y="5151326"/>
              <a:ext cx="96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114" idx="3"/>
              <a:endCxn id="111" idx="1"/>
            </p:cNvCxnSpPr>
            <p:nvPr/>
          </p:nvCxnSpPr>
          <p:spPr>
            <a:xfrm>
              <a:off x="8474213" y="5151326"/>
              <a:ext cx="997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124" idx="3"/>
              <a:endCxn id="122" idx="1"/>
            </p:cNvCxnSpPr>
            <p:nvPr/>
          </p:nvCxnSpPr>
          <p:spPr>
            <a:xfrm>
              <a:off x="6773007" y="6286540"/>
              <a:ext cx="2664476" cy="12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24" idx="0"/>
              <a:endCxn id="108" idx="2"/>
            </p:cNvCxnSpPr>
            <p:nvPr/>
          </p:nvCxnSpPr>
          <p:spPr>
            <a:xfrm flipH="1" flipV="1">
              <a:off x="6226682" y="5580561"/>
              <a:ext cx="12367" cy="379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40" name="TextBox 139"/>
          <p:cNvSpPr txBox="1"/>
          <p:nvPr/>
        </p:nvSpPr>
        <p:spPr>
          <a:xfrm>
            <a:off x="8311101" y="1978338"/>
            <a:ext cx="3606565" cy="1212640"/>
          </a:xfrm>
          <a:prstGeom prst="rect">
            <a:avLst/>
          </a:prstGeom>
          <a:noFill/>
        </p:spPr>
        <p:txBody>
          <a:bodyPr wrap="square" rtlCol="0">
            <a:spAutoFit/>
          </a:bodyPr>
          <a:lstStyle/>
          <a:p>
            <a:pPr>
              <a:lnSpc>
                <a:spcPct val="130000"/>
              </a:lnSpc>
              <a:defRPr/>
            </a:pPr>
            <a:r>
              <a:rPr lang="en-IN" sz="1400" dirty="0">
                <a:solidFill>
                  <a:srgbClr val="44546A"/>
                </a:solidFill>
              </a:rPr>
              <a:t>The solution helped in ensuring on-time delivery of the digital contents and thus, saved half a million dollar per year from revenue leaks</a:t>
            </a:r>
            <a:endParaRPr lang="en-US" sz="1400" dirty="0">
              <a:solidFill>
                <a:srgbClr val="44546A"/>
              </a:solidFill>
            </a:endParaRPr>
          </a:p>
        </p:txBody>
      </p:sp>
      <p:sp>
        <p:nvSpPr>
          <p:cNvPr id="3" name="Title 2">
            <a:extLst>
              <a:ext uri="{FF2B5EF4-FFF2-40B4-BE49-F238E27FC236}">
                <a16:creationId xmlns:a16="http://schemas.microsoft.com/office/drawing/2014/main" id="{3A642842-5E69-4C76-99A4-8D3481902FED}"/>
              </a:ext>
            </a:extLst>
          </p:cNvPr>
          <p:cNvSpPr>
            <a:spLocks noGrp="1"/>
          </p:cNvSpPr>
          <p:nvPr>
            <p:ph type="title"/>
          </p:nvPr>
        </p:nvSpPr>
        <p:spPr/>
        <p:txBody>
          <a:bodyPr/>
          <a:lstStyle/>
          <a:p>
            <a:r>
              <a:rPr lang="en-IN" dirty="0"/>
              <a:t>Data Harmonization for Efficient Digital Supply Chain</a:t>
            </a:r>
          </a:p>
        </p:txBody>
      </p:sp>
      <p:sp>
        <p:nvSpPr>
          <p:cNvPr id="86" name="Oval 85">
            <a:hlinkClick r:id="rId17" action="ppaction://hlinksldjump"/>
            <a:extLst>
              <a:ext uri="{FF2B5EF4-FFF2-40B4-BE49-F238E27FC236}">
                <a16:creationId xmlns:a16="http://schemas.microsoft.com/office/drawing/2014/main" id="{E1F897FF-BFCA-4406-B018-D98A0C6C2A77}"/>
              </a:ext>
            </a:extLst>
          </p:cNvPr>
          <p:cNvSpPr/>
          <p:nvPr/>
        </p:nvSpPr>
        <p:spPr>
          <a:xfrm>
            <a:off x="11726727" y="5664341"/>
            <a:ext cx="270000" cy="270000"/>
          </a:xfrm>
          <a:prstGeom prst="ellipse">
            <a:avLst/>
          </a:prstGeom>
          <a:solidFill>
            <a:srgbClr val="46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a:t>
            </a:r>
            <a:endParaRPr lang="en-IN"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3711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60947" y="646807"/>
            <a:ext cx="8989827" cy="532133"/>
          </a:xfrm>
          <a:prstGeom prst="rect">
            <a:avLst/>
          </a:prstGeom>
          <a:noFill/>
        </p:spPr>
        <p:txBody>
          <a:bodyPr wrap="square" rtlCol="0">
            <a:spAutoFit/>
          </a:bodyPr>
          <a:lstStyle/>
          <a:p>
            <a:r>
              <a:rPr lang="en-IN" sz="2858" kern="0" spc="286" dirty="0">
                <a:solidFill>
                  <a:srgbClr val="FFFFFF"/>
                </a:solidFill>
                <a:latin typeface="Segoe UI" panose="020B0502040204020203" pitchFamily="34" charset="0"/>
                <a:ea typeface="Segoe UI" panose="020B0502040204020203" pitchFamily="34" charset="0"/>
                <a:cs typeface="Segoe UI" panose="020B0502040204020203" pitchFamily="34" charset="0"/>
                <a:sym typeface="Arial"/>
                <a:rtl val="0"/>
              </a:rPr>
              <a:t>Key Digital Trends in the Auto Industry</a:t>
            </a:r>
          </a:p>
        </p:txBody>
      </p:sp>
      <p:graphicFrame>
        <p:nvGraphicFramePr>
          <p:cNvPr id="38" name="Diagram 37"/>
          <p:cNvGraphicFramePr/>
          <p:nvPr>
            <p:extLst/>
          </p:nvPr>
        </p:nvGraphicFramePr>
        <p:xfrm>
          <a:off x="746553" y="3769860"/>
          <a:ext cx="3228084" cy="2782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9" name="Group 38"/>
          <p:cNvGrpSpPr/>
          <p:nvPr/>
        </p:nvGrpSpPr>
        <p:grpSpPr>
          <a:xfrm>
            <a:off x="5416560" y="3989596"/>
            <a:ext cx="1545171" cy="2641588"/>
            <a:chOff x="3524863" y="3775044"/>
            <a:chExt cx="1545171" cy="2641588"/>
          </a:xfrm>
        </p:grpSpPr>
        <p:sp>
          <p:nvSpPr>
            <p:cNvPr id="40" name="Pentagon 95"/>
            <p:cNvSpPr/>
            <p:nvPr/>
          </p:nvSpPr>
          <p:spPr>
            <a:xfrm rot="5400000">
              <a:off x="3907483" y="3392424"/>
              <a:ext cx="779930" cy="1545170"/>
            </a:xfrm>
            <a:prstGeom prst="homePlate">
              <a:avLst>
                <a:gd name="adj" fmla="val 29302"/>
              </a:avLst>
            </a:prstGeom>
          </p:spPr>
          <p:style>
            <a:lnRef idx="2">
              <a:schemeClr val="accent1"/>
            </a:lnRef>
            <a:fillRef idx="1">
              <a:schemeClr val="lt1"/>
            </a:fillRef>
            <a:effectRef idx="0">
              <a:schemeClr val="accent1"/>
            </a:effectRef>
            <a:fontRef idx="minor">
              <a:schemeClr val="dk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Business Objectives</a:t>
              </a:r>
            </a:p>
          </p:txBody>
        </p:sp>
        <p:sp>
          <p:nvSpPr>
            <p:cNvPr id="41" name="Chevron 39"/>
            <p:cNvSpPr/>
            <p:nvPr/>
          </p:nvSpPr>
          <p:spPr>
            <a:xfrm rot="5400000">
              <a:off x="3907484" y="4012978"/>
              <a:ext cx="779929" cy="1545170"/>
            </a:xfrm>
            <a:prstGeom prst="chevron">
              <a:avLst>
                <a:gd name="adj" fmla="val 29970"/>
              </a:avLst>
            </a:prstGeom>
          </p:spPr>
          <p:style>
            <a:lnRef idx="2">
              <a:schemeClr val="accent1"/>
            </a:lnRef>
            <a:fillRef idx="1">
              <a:schemeClr val="lt1"/>
            </a:fillRef>
            <a:effectRef idx="0">
              <a:schemeClr val="accent1"/>
            </a:effectRef>
            <a:fontRef idx="minor">
              <a:schemeClr val="dk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Goals, KPI’s and Targets</a:t>
              </a:r>
            </a:p>
          </p:txBody>
        </p:sp>
        <p:sp>
          <p:nvSpPr>
            <p:cNvPr id="45" name="Chevron 106"/>
            <p:cNvSpPr/>
            <p:nvPr/>
          </p:nvSpPr>
          <p:spPr>
            <a:xfrm rot="5400000">
              <a:off x="3907484" y="4633531"/>
              <a:ext cx="779929" cy="1545170"/>
            </a:xfrm>
            <a:prstGeom prst="chevron">
              <a:avLst>
                <a:gd name="adj" fmla="val 29970"/>
              </a:avLst>
            </a:prstGeom>
          </p:spPr>
          <p:style>
            <a:lnRef idx="2">
              <a:schemeClr val="accent1"/>
            </a:lnRef>
            <a:fillRef idx="1">
              <a:schemeClr val="lt1"/>
            </a:fillRef>
            <a:effectRef idx="0">
              <a:schemeClr val="accent1"/>
            </a:effectRef>
            <a:fontRef idx="minor">
              <a:schemeClr val="dk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Segments</a:t>
              </a:r>
            </a:p>
          </p:txBody>
        </p:sp>
        <p:sp>
          <p:nvSpPr>
            <p:cNvPr id="49" name="Chevron 107"/>
            <p:cNvSpPr/>
            <p:nvPr/>
          </p:nvSpPr>
          <p:spPr>
            <a:xfrm rot="5400000">
              <a:off x="3907484" y="5254083"/>
              <a:ext cx="779929" cy="1545170"/>
            </a:xfrm>
            <a:prstGeom prst="chevron">
              <a:avLst>
                <a:gd name="adj" fmla="val 29970"/>
              </a:avLst>
            </a:prstGeom>
          </p:spPr>
          <p:style>
            <a:lnRef idx="2">
              <a:schemeClr val="accent1"/>
            </a:lnRef>
            <a:fillRef idx="1">
              <a:schemeClr val="lt1"/>
            </a:fillRef>
            <a:effectRef idx="0">
              <a:schemeClr val="accent1"/>
            </a:effectRef>
            <a:fontRef idx="minor">
              <a:schemeClr val="dk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Gap Analysis</a:t>
              </a:r>
            </a:p>
          </p:txBody>
        </p:sp>
      </p:grpSp>
      <p:sp>
        <p:nvSpPr>
          <p:cNvPr id="62" name="Rectangle: Rounded Corners 61"/>
          <p:cNvSpPr/>
          <p:nvPr/>
        </p:nvSpPr>
        <p:spPr>
          <a:xfrm>
            <a:off x="1188100" y="3178996"/>
            <a:ext cx="1741227" cy="50680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UNDERSTANDING LANDSCAPE</a:t>
            </a:r>
          </a:p>
        </p:txBody>
      </p:sp>
      <p:sp>
        <p:nvSpPr>
          <p:cNvPr id="63" name="Arrow: Right 62"/>
          <p:cNvSpPr/>
          <p:nvPr/>
        </p:nvSpPr>
        <p:spPr>
          <a:xfrm>
            <a:off x="3109996" y="3295919"/>
            <a:ext cx="2047832" cy="299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4" name="Rectangle: Rounded Corners 63"/>
          <p:cNvSpPr/>
          <p:nvPr/>
        </p:nvSpPr>
        <p:spPr>
          <a:xfrm>
            <a:off x="5274565" y="3178996"/>
            <a:ext cx="1741227" cy="50680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REFINING KPIs</a:t>
            </a:r>
          </a:p>
        </p:txBody>
      </p:sp>
      <p:sp>
        <p:nvSpPr>
          <p:cNvPr id="65" name="Arrow: Right 64"/>
          <p:cNvSpPr/>
          <p:nvPr/>
        </p:nvSpPr>
        <p:spPr>
          <a:xfrm>
            <a:off x="7223368" y="3295920"/>
            <a:ext cx="1807281" cy="29959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6" name="Rectangle: Rounded Corners 65"/>
          <p:cNvSpPr/>
          <p:nvPr/>
        </p:nvSpPr>
        <p:spPr>
          <a:xfrm>
            <a:off x="9122089" y="3178996"/>
            <a:ext cx="1741227" cy="50680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DESIGNING WIREFRAMES</a:t>
            </a:r>
          </a:p>
        </p:txBody>
      </p:sp>
      <p:pic>
        <p:nvPicPr>
          <p:cNvPr id="73" name="Picture 7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530676" y="4943843"/>
            <a:ext cx="1304009" cy="15865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4" name="Picture 7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930655" y="5298401"/>
            <a:ext cx="1930128" cy="1005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5" name="Picture 7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292776" y="3957877"/>
            <a:ext cx="2217376" cy="12707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6" descr="Image result for jive"/>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266263" y="6306581"/>
            <a:ext cx="356896" cy="180000"/>
          </a:xfrm>
          <a:prstGeom prst="rect">
            <a:avLst/>
          </a:prstGeom>
          <a:noFill/>
          <a:extLst>
            <a:ext uri="{909E8E84-426E-40dd-AFC4-6F175D3DCCD1}">
              <a14:hiddenFill xmlns="" xmlns:a14="http://schemas.microsoft.com/office/drawing/2010/main">
                <a:solidFill>
                  <a:srgbClr val="FFFFFF"/>
                </a:solidFill>
              </a14:hiddenFill>
            </a:ext>
          </a:extLst>
        </p:spPr>
      </p:pic>
      <p:pic>
        <p:nvPicPr>
          <p:cNvPr id="46" name="Picture 8" descr="Image result for brightcove 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05970" y="3933152"/>
            <a:ext cx="1040666" cy="252000"/>
          </a:xfrm>
          <a:prstGeom prst="rect">
            <a:avLst/>
          </a:prstGeom>
          <a:noFill/>
          <a:extLst>
            <a:ext uri="{909E8E84-426E-40dd-AFC4-6F175D3DCCD1}">
              <a14:hiddenFill xmlns="" xmlns:a14="http://schemas.microsoft.com/office/drawing/2010/main">
                <a:solidFill>
                  <a:srgbClr val="FFFFFF"/>
                </a:solidFill>
              </a14:hiddenFill>
            </a:ext>
          </a:extLst>
        </p:spPr>
      </p:pic>
      <p:pic>
        <p:nvPicPr>
          <p:cNvPr id="77" name="Picture 10" descr="Image result for BRIGHT TALK"/>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44750" y="4344450"/>
            <a:ext cx="640838" cy="180000"/>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18568" y="5520276"/>
            <a:ext cx="360000" cy="360000"/>
          </a:xfrm>
          <a:prstGeom prst="rect">
            <a:avLst/>
          </a:prstGeom>
        </p:spPr>
      </p:pic>
      <p:pic>
        <p:nvPicPr>
          <p:cNvPr id="6" name="Picture 5"/>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31182" y="5079755"/>
            <a:ext cx="360000" cy="360000"/>
          </a:xfrm>
          <a:prstGeom prst="rect">
            <a:avLst/>
          </a:prstGeom>
        </p:spPr>
      </p:pic>
      <p:pic>
        <p:nvPicPr>
          <p:cNvPr id="78" name="Picture 4" descr="Image result for marketo"/>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2675103" y="3690663"/>
            <a:ext cx="500001" cy="216000"/>
          </a:xfrm>
          <a:prstGeom prst="rect">
            <a:avLst/>
          </a:prstGeom>
          <a:noFill/>
          <a:extLst>
            <a:ext uri="{909E8E84-426E-40dd-AFC4-6F175D3DCCD1}">
              <a14:hiddenFill xmlns="" xmlns:a14="http://schemas.microsoft.com/office/drawing/2010/main">
                <a:solidFill>
                  <a:srgbClr val="FFFFFF"/>
                </a:solidFill>
              </a14:hiddenFill>
            </a:ext>
          </a:extLst>
        </p:spPr>
      </p:pic>
      <p:pic>
        <p:nvPicPr>
          <p:cNvPr id="79" name="Picture 78"/>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293352" y="3601199"/>
            <a:ext cx="966053" cy="540000"/>
          </a:xfrm>
          <a:prstGeom prst="rect">
            <a:avLst/>
          </a:prstGeom>
        </p:spPr>
      </p:pic>
      <p:pic>
        <p:nvPicPr>
          <p:cNvPr id="80" name="Picture 79"/>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22113" y="6196423"/>
            <a:ext cx="1054525" cy="576000"/>
          </a:xfrm>
          <a:prstGeom prst="rect">
            <a:avLst/>
          </a:prstGeom>
        </p:spPr>
      </p:pic>
      <p:pic>
        <p:nvPicPr>
          <p:cNvPr id="2050" name="Picture 2" descr="Image result for televerde"/>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3164326" y="3942845"/>
            <a:ext cx="909473" cy="216000"/>
          </a:xfrm>
          <a:prstGeom prst="rect">
            <a:avLst/>
          </a:prstGeom>
          <a:noFill/>
          <a:extLst>
            <a:ext uri="{909E8E84-426E-40dd-AFC4-6F175D3DCCD1}">
              <a14:hiddenFill xmlns="" xmlns:a14="http://schemas.microsoft.com/office/drawing/2010/main">
                <a:solidFill>
                  <a:srgbClr val="FFFFFF"/>
                </a:solidFill>
              </a14:hiddenFill>
            </a:ext>
          </a:extLst>
        </p:spPr>
      </p:pic>
      <p:pic>
        <p:nvPicPr>
          <p:cNvPr id="82" name="Picture 2" descr="Image result for sales force"/>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3619062" y="4404608"/>
            <a:ext cx="573452" cy="360000"/>
          </a:xfrm>
          <a:prstGeom prst="rect">
            <a:avLst/>
          </a:prstGeom>
          <a:noFill/>
          <a:extLst>
            <a:ext uri="{909E8E84-426E-40dd-AFC4-6F175D3DCCD1}">
              <a14:hiddenFill xmlns="" xmlns:a14="http://schemas.microsoft.com/office/drawing/2010/main">
                <a:solidFill>
                  <a:srgbClr val="FFFFFF"/>
                </a:solidFill>
              </a14:hiddenFill>
            </a:ext>
          </a:extLst>
        </p:spPr>
      </p:pic>
      <p:pic>
        <p:nvPicPr>
          <p:cNvPr id="83" name="Picture 12" descr="Image result for convert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255875" y="4579813"/>
            <a:ext cx="1155789" cy="360000"/>
          </a:xfrm>
          <a:prstGeom prst="rect">
            <a:avLst/>
          </a:prstGeom>
          <a:noFill/>
          <a:extLst>
            <a:ext uri="{909E8E84-426E-40dd-AFC4-6F175D3DCCD1}">
              <a14:hiddenFill xmlns="" xmlns:a14="http://schemas.microsoft.com/office/drawing/2010/main">
                <a:solidFill>
                  <a:srgbClr val="FFFFFF"/>
                </a:solidFill>
              </a14:hiddenFill>
            </a:ext>
          </a:extLst>
        </p:spPr>
      </p:pic>
      <p:pic>
        <p:nvPicPr>
          <p:cNvPr id="84" name="Picture 4" descr="Image result for marketo"/>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499144" y="5743255"/>
            <a:ext cx="500001" cy="216000"/>
          </a:xfrm>
          <a:prstGeom prst="rect">
            <a:avLst/>
          </a:prstGeom>
          <a:noFill/>
          <a:extLst>
            <a:ext uri="{909E8E84-426E-40dd-AFC4-6F175D3DCCD1}">
              <a14:hiddenFill xmlns=""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1AC82FD6-03E9-4661-9807-487970E471AE}"/>
              </a:ext>
            </a:extLst>
          </p:cNvPr>
          <p:cNvSpPr/>
          <p:nvPr/>
        </p:nvSpPr>
        <p:spPr>
          <a:xfrm>
            <a:off x="-10060" y="829014"/>
            <a:ext cx="12192003" cy="23060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85" name="Rectangle 84">
            <a:extLst>
              <a:ext uri="{FF2B5EF4-FFF2-40B4-BE49-F238E27FC236}">
                <a16:creationId xmlns:a16="http://schemas.microsoft.com/office/drawing/2014/main" id="{23047168-E437-4D08-9421-962BAC891581}"/>
              </a:ext>
            </a:extLst>
          </p:cNvPr>
          <p:cNvSpPr/>
          <p:nvPr/>
        </p:nvSpPr>
        <p:spPr>
          <a:xfrm>
            <a:off x="260343" y="1553993"/>
            <a:ext cx="3588326" cy="143148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86" name="Rectangle 85">
            <a:extLst>
              <a:ext uri="{FF2B5EF4-FFF2-40B4-BE49-F238E27FC236}">
                <a16:creationId xmlns:a16="http://schemas.microsoft.com/office/drawing/2014/main" id="{060AC79C-76A1-4259-AABC-D9308FC42225}"/>
              </a:ext>
            </a:extLst>
          </p:cNvPr>
          <p:cNvSpPr/>
          <p:nvPr/>
        </p:nvSpPr>
        <p:spPr>
          <a:xfrm>
            <a:off x="272560" y="1795773"/>
            <a:ext cx="3569434" cy="1126462"/>
          </a:xfrm>
          <a:prstGeom prst="rect">
            <a:avLst/>
          </a:prstGeom>
          <a:noFill/>
        </p:spPr>
        <p:txBody>
          <a:bodyPr wrap="square" rtlCol="0">
            <a:spAutoFit/>
          </a:bodyPr>
          <a:lstStyle/>
          <a:p>
            <a:pPr>
              <a:lnSpc>
                <a:spcPct val="120000"/>
              </a:lnSpc>
            </a:pPr>
            <a:r>
              <a:rPr lang="en-IN" sz="1400" dirty="0">
                <a:solidFill>
                  <a:schemeClr val="tx2"/>
                </a:solidFill>
              </a:rPr>
              <a:t>Client’s marketing reports required manual intervention, offered limited perspective and were generated from various sources of data creating multiple versions of truth</a:t>
            </a:r>
          </a:p>
        </p:txBody>
      </p:sp>
      <p:sp>
        <p:nvSpPr>
          <p:cNvPr id="87" name="Rectangle 86">
            <a:extLst>
              <a:ext uri="{FF2B5EF4-FFF2-40B4-BE49-F238E27FC236}">
                <a16:creationId xmlns:a16="http://schemas.microsoft.com/office/drawing/2014/main" id="{221AD1B0-0710-4193-893D-28779C16D6D2}"/>
              </a:ext>
            </a:extLst>
          </p:cNvPr>
          <p:cNvSpPr/>
          <p:nvPr/>
        </p:nvSpPr>
        <p:spPr>
          <a:xfrm>
            <a:off x="272560" y="1528819"/>
            <a:ext cx="2534636" cy="338554"/>
          </a:xfrm>
          <a:prstGeom prst="rect">
            <a:avLst/>
          </a:prstGeom>
        </p:spPr>
        <p:txBody>
          <a:bodyPr wrap="square">
            <a:spAutoFit/>
          </a:bodyPr>
          <a:lstStyle/>
          <a:p>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The “Before” State</a:t>
            </a:r>
          </a:p>
        </p:txBody>
      </p:sp>
      <p:sp>
        <p:nvSpPr>
          <p:cNvPr id="88" name="Rectangle 87">
            <a:extLst>
              <a:ext uri="{FF2B5EF4-FFF2-40B4-BE49-F238E27FC236}">
                <a16:creationId xmlns:a16="http://schemas.microsoft.com/office/drawing/2014/main" id="{A315DEEB-C69A-43D1-8C0B-2AEC07C65076}"/>
              </a:ext>
            </a:extLst>
          </p:cNvPr>
          <p:cNvSpPr/>
          <p:nvPr/>
        </p:nvSpPr>
        <p:spPr>
          <a:xfrm>
            <a:off x="8301385" y="1553993"/>
            <a:ext cx="3592151" cy="1476744"/>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89" name="Rectangle 88">
            <a:extLst>
              <a:ext uri="{FF2B5EF4-FFF2-40B4-BE49-F238E27FC236}">
                <a16:creationId xmlns:a16="http://schemas.microsoft.com/office/drawing/2014/main" id="{B6EDBB88-E19C-462F-83F8-53283C98CDBF}"/>
              </a:ext>
            </a:extLst>
          </p:cNvPr>
          <p:cNvSpPr/>
          <p:nvPr/>
        </p:nvSpPr>
        <p:spPr>
          <a:xfrm>
            <a:off x="153486" y="860371"/>
            <a:ext cx="12078912"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latin typeface="Segoe UI" panose="020B0502040204020203" pitchFamily="34" charset="0"/>
                <a:ea typeface="Segoe UI" panose="020B0502040204020203" pitchFamily="34" charset="0"/>
                <a:cs typeface="Segoe UI" panose="020B0502040204020203" pitchFamily="34" charset="0"/>
              </a:rPr>
              <a:t>The Problem: </a:t>
            </a:r>
            <a:r>
              <a:rPr lang="en-US" sz="1600" dirty="0">
                <a:solidFill>
                  <a:srgbClr val="44546A"/>
                </a:solidFill>
                <a:latin typeface="Segoe UI" panose="020B0502040204020203" pitchFamily="34" charset="0"/>
                <a:ea typeface="Segoe UI" panose="020B0502040204020203" pitchFamily="34" charset="0"/>
                <a:cs typeface="Segoe UI" panose="020B0502040204020203" pitchFamily="34" charset="0"/>
              </a:rPr>
              <a:t>Lack of unified view on marketing KPIs across multiple business functions prevents large organizations from “swimming the same direction” towards enterprise goals </a:t>
            </a:r>
          </a:p>
        </p:txBody>
      </p:sp>
      <p:sp>
        <p:nvSpPr>
          <p:cNvPr id="90" name="Rectangle 89">
            <a:extLst>
              <a:ext uri="{FF2B5EF4-FFF2-40B4-BE49-F238E27FC236}">
                <a16:creationId xmlns:a16="http://schemas.microsoft.com/office/drawing/2014/main" id="{C68337A0-3A4B-41E7-B1D7-20DBF21DB355}"/>
              </a:ext>
            </a:extLst>
          </p:cNvPr>
          <p:cNvSpPr/>
          <p:nvPr/>
        </p:nvSpPr>
        <p:spPr>
          <a:xfrm>
            <a:off x="4280864" y="1553993"/>
            <a:ext cx="3588326" cy="1478341"/>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1" name="Rectangle 90">
            <a:extLst>
              <a:ext uri="{FF2B5EF4-FFF2-40B4-BE49-F238E27FC236}">
                <a16:creationId xmlns:a16="http://schemas.microsoft.com/office/drawing/2014/main" id="{344E5221-1BF3-4BEC-8894-3BDA40DCE96A}"/>
              </a:ext>
            </a:extLst>
          </p:cNvPr>
          <p:cNvSpPr/>
          <p:nvPr/>
        </p:nvSpPr>
        <p:spPr>
          <a:xfrm>
            <a:off x="4314665" y="1827535"/>
            <a:ext cx="3661025" cy="1126462"/>
          </a:xfrm>
          <a:prstGeom prst="rect">
            <a:avLst/>
          </a:prstGeom>
          <a:noFill/>
        </p:spPr>
        <p:txBody>
          <a:bodyPr wrap="square" rtlCol="0">
            <a:spAutoFit/>
          </a:bodyPr>
          <a:lstStyle/>
          <a:p>
            <a:pPr>
              <a:lnSpc>
                <a:spcPct val="120000"/>
              </a:lnSpc>
            </a:pPr>
            <a:r>
              <a:rPr lang="en-US" sz="1400" noProof="1">
                <a:solidFill>
                  <a:schemeClr val="tx2"/>
                </a:solidFill>
              </a:rPr>
              <a:t>Assessed &amp; Redesigned the Marketing KPIs inline with client’s business objectives using LatentView’s proprietary digital marketing measurement model</a:t>
            </a:r>
          </a:p>
        </p:txBody>
      </p:sp>
      <p:sp>
        <p:nvSpPr>
          <p:cNvPr id="92" name="Rectangle 91">
            <a:extLst>
              <a:ext uri="{FF2B5EF4-FFF2-40B4-BE49-F238E27FC236}">
                <a16:creationId xmlns:a16="http://schemas.microsoft.com/office/drawing/2014/main" id="{9E5A94FA-69C9-4E98-B8F1-3510022F5336}"/>
              </a:ext>
            </a:extLst>
          </p:cNvPr>
          <p:cNvSpPr/>
          <p:nvPr/>
        </p:nvSpPr>
        <p:spPr>
          <a:xfrm>
            <a:off x="4288814" y="1528819"/>
            <a:ext cx="2131840" cy="338554"/>
          </a:xfrm>
          <a:prstGeom prst="rect">
            <a:avLst/>
          </a:prstGeom>
        </p:spPr>
        <p:txBody>
          <a:bodyPr wrap="square">
            <a:spAutoFit/>
          </a:bodyPr>
          <a:lstStyle/>
          <a:p>
            <a:r>
              <a:rPr lang="en-US" sz="1600" b="1" dirty="0" err="1">
                <a:solidFill>
                  <a:srgbClr val="44546A"/>
                </a:solidFill>
                <a:latin typeface="Segoe UI" panose="020B0502040204020203" pitchFamily="34" charset="0"/>
                <a:ea typeface="Segoe UI" panose="020B0502040204020203" pitchFamily="34" charset="0"/>
                <a:cs typeface="Segoe UI" panose="020B0502040204020203" pitchFamily="34" charset="0"/>
              </a:rPr>
              <a:t>LatentView</a:t>
            </a:r>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 Solution</a:t>
            </a:r>
          </a:p>
        </p:txBody>
      </p:sp>
      <p:sp>
        <p:nvSpPr>
          <p:cNvPr id="93" name="Rectangle 92">
            <a:extLst>
              <a:ext uri="{FF2B5EF4-FFF2-40B4-BE49-F238E27FC236}">
                <a16:creationId xmlns:a16="http://schemas.microsoft.com/office/drawing/2014/main" id="{72E4C7C2-8B72-4906-B854-0297A9B95EFD}"/>
              </a:ext>
            </a:extLst>
          </p:cNvPr>
          <p:cNvSpPr/>
          <p:nvPr/>
        </p:nvSpPr>
        <p:spPr>
          <a:xfrm>
            <a:off x="8300182" y="1528819"/>
            <a:ext cx="2534636" cy="338554"/>
          </a:xfrm>
          <a:prstGeom prst="rect">
            <a:avLst/>
          </a:prstGeom>
        </p:spPr>
        <p:txBody>
          <a:bodyPr wrap="square">
            <a:spAutoFit/>
          </a:bodyPr>
          <a:lstStyle/>
          <a:p>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The “After” State</a:t>
            </a:r>
          </a:p>
        </p:txBody>
      </p:sp>
      <p:sp>
        <p:nvSpPr>
          <p:cNvPr id="94" name="Rectangle 93">
            <a:extLst>
              <a:ext uri="{FF2B5EF4-FFF2-40B4-BE49-F238E27FC236}">
                <a16:creationId xmlns:a16="http://schemas.microsoft.com/office/drawing/2014/main" id="{96DD251A-56C3-43CD-AA16-D8B4A91CF92A}"/>
              </a:ext>
            </a:extLst>
          </p:cNvPr>
          <p:cNvSpPr/>
          <p:nvPr/>
        </p:nvSpPr>
        <p:spPr>
          <a:xfrm>
            <a:off x="8300182" y="1785712"/>
            <a:ext cx="3569219" cy="1126462"/>
          </a:xfrm>
          <a:prstGeom prst="rect">
            <a:avLst/>
          </a:prstGeom>
          <a:noFill/>
        </p:spPr>
        <p:txBody>
          <a:bodyPr wrap="square" rtlCol="0">
            <a:spAutoFit/>
          </a:bodyPr>
          <a:lstStyle/>
          <a:p>
            <a:pPr>
              <a:lnSpc>
                <a:spcPct val="120000"/>
              </a:lnSpc>
            </a:pPr>
            <a:r>
              <a:rPr lang="en-US" sz="1400" noProof="1">
                <a:solidFill>
                  <a:schemeClr val="tx2"/>
                </a:solidFill>
              </a:rPr>
              <a:t>Real time dashboards offered unified view on marketing efforts across the organization resulting in more accurate measurement of spends &amp; related business outcomes </a:t>
            </a:r>
          </a:p>
        </p:txBody>
      </p:sp>
      <p:sp>
        <p:nvSpPr>
          <p:cNvPr id="42" name="Oval 41">
            <a:hlinkClick r:id="rId22" action="ppaction://hlinksldjump"/>
            <a:extLst>
              <a:ext uri="{FF2B5EF4-FFF2-40B4-BE49-F238E27FC236}">
                <a16:creationId xmlns:a16="http://schemas.microsoft.com/office/drawing/2014/main" id="{67908EAE-44B3-4054-9FFC-3D614151F92C}"/>
              </a:ext>
            </a:extLst>
          </p:cNvPr>
          <p:cNvSpPr/>
          <p:nvPr/>
        </p:nvSpPr>
        <p:spPr>
          <a:xfrm>
            <a:off x="11726727" y="5664341"/>
            <a:ext cx="270000" cy="270000"/>
          </a:xfrm>
          <a:prstGeom prst="ellipse">
            <a:avLst/>
          </a:prstGeom>
          <a:solidFill>
            <a:srgbClr val="46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a:t>
            </a:r>
            <a:endParaRPr lang="en-IN" dirty="0">
              <a:latin typeface="Segoe UI" panose="020B0502040204020203" pitchFamily="34" charset="0"/>
              <a:ea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8D8D7873-1E20-4EC1-AAA6-A9776EA69A50}"/>
              </a:ext>
            </a:extLst>
          </p:cNvPr>
          <p:cNvSpPr>
            <a:spLocks noGrp="1"/>
          </p:cNvSpPr>
          <p:nvPr>
            <p:ph type="title"/>
          </p:nvPr>
        </p:nvSpPr>
        <p:spPr/>
        <p:txBody>
          <a:bodyPr/>
          <a:lstStyle/>
          <a:p>
            <a:r>
              <a:rPr lang="en-IN" dirty="0"/>
              <a:t>Design &amp; Develop an Enterprise Level Marketing Framework </a:t>
            </a:r>
          </a:p>
        </p:txBody>
      </p:sp>
    </p:spTree>
    <p:extLst>
      <p:ext uri="{BB962C8B-B14F-4D97-AF65-F5344CB8AC3E}">
        <p14:creationId xmlns:p14="http://schemas.microsoft.com/office/powerpoint/2010/main" val="28535678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3DE5B18-CBD8-4B98-862D-67BB054FF93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5985"/>
          <a:stretch/>
        </p:blipFill>
        <p:spPr>
          <a:xfrm>
            <a:off x="865" y="487"/>
            <a:ext cx="12190271" cy="6849995"/>
          </a:xfrm>
          <a:prstGeom prst="rect">
            <a:avLst/>
          </a:prstGeom>
        </p:spPr>
      </p:pic>
      <p:sp>
        <p:nvSpPr>
          <p:cNvPr id="4" name="Slide Number Placeholder 3">
            <a:extLst>
              <a:ext uri="{FF2B5EF4-FFF2-40B4-BE49-F238E27FC236}">
                <a16:creationId xmlns:a16="http://schemas.microsoft.com/office/drawing/2014/main" id="{099D1821-1175-423E-930D-AA3425CCEE70}"/>
              </a:ext>
            </a:extLst>
          </p:cNvPr>
          <p:cNvSpPr>
            <a:spLocks noGrp="1"/>
          </p:cNvSpPr>
          <p:nvPr>
            <p:ph type="sldNum" sz="quarter" idx="4294967295"/>
          </p:nvPr>
        </p:nvSpPr>
        <p:spPr>
          <a:xfrm>
            <a:off x="9448800" y="6356350"/>
            <a:ext cx="2743200" cy="365125"/>
          </a:xfrm>
        </p:spPr>
        <p:txBody>
          <a:bodyPr/>
          <a:lstStyle/>
          <a:p>
            <a:fld id="{70B2C2F8-CC18-47EA-B40B-1FF889930AA6}" type="slidenum">
              <a:rPr lang="en-US" smtClean="0">
                <a:solidFill>
                  <a:prstClr val="black">
                    <a:tint val="75000"/>
                  </a:prstClr>
                </a:solidFill>
              </a:rPr>
              <a:pPr/>
              <a:t>74</a:t>
            </a:fld>
            <a:endParaRPr lang="en-US" dirty="0">
              <a:solidFill>
                <a:prstClr val="black">
                  <a:tint val="75000"/>
                </a:prstClr>
              </a:solidFill>
            </a:endParaRPr>
          </a:p>
        </p:txBody>
      </p:sp>
      <p:sp>
        <p:nvSpPr>
          <p:cNvPr id="5" name="Rectangle 4">
            <a:extLst>
              <a:ext uri="{FF2B5EF4-FFF2-40B4-BE49-F238E27FC236}">
                <a16:creationId xmlns:a16="http://schemas.microsoft.com/office/drawing/2014/main" id="{A6689989-E403-469F-993A-ACE33600E0AE}"/>
              </a:ext>
            </a:extLst>
          </p:cNvPr>
          <p:cNvSpPr/>
          <p:nvPr/>
        </p:nvSpPr>
        <p:spPr>
          <a:xfrm>
            <a:off x="0" y="-27738"/>
            <a:ext cx="12191136" cy="6885738"/>
          </a:xfrm>
          <a:prstGeom prst="rect">
            <a:avLst/>
          </a:prstGeom>
          <a:solidFill>
            <a:srgbClr val="44546A">
              <a:lumMod val="75000"/>
              <a:alpha val="95000"/>
            </a:srgbClr>
          </a:solidFill>
          <a:ln w="12700" cap="flat" cmpd="sng" algn="ctr">
            <a:noFill/>
            <a:prstDash val="solid"/>
            <a:miter lim="800000"/>
          </a:ln>
          <a:effectLst>
            <a:outerShdw blurRad="50800" dist="50800" dir="5400000" algn="ctr" rotWithShape="0">
              <a:srgbClr val="000000">
                <a:alpha val="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 name="Title 3">
            <a:extLst>
              <a:ext uri="{FF2B5EF4-FFF2-40B4-BE49-F238E27FC236}">
                <a16:creationId xmlns:a16="http://schemas.microsoft.com/office/drawing/2014/main" id="{BA9A928E-F98F-4D1E-BD52-687F743EF5F3}"/>
              </a:ext>
            </a:extLst>
          </p:cNvPr>
          <p:cNvSpPr txBox="1">
            <a:spLocks/>
          </p:cNvSpPr>
          <p:nvPr/>
        </p:nvSpPr>
        <p:spPr>
          <a:xfrm>
            <a:off x="11605" y="2568232"/>
            <a:ext cx="12179530" cy="3508653"/>
          </a:xfrm>
          <a:prstGeom prst="rect">
            <a:avLst/>
          </a:prstGeom>
          <a:noFill/>
        </p:spPr>
        <p:txBody>
          <a:bodyPr vert="horz" wrap="square" lIns="72000" tIns="91440" rIns="72000" bIns="91440" rtlCol="0" anchor="t" anchorCtr="0">
            <a:spAutoFit/>
          </a:bodyPr>
          <a:lstStyle>
            <a:lvl1pPr algn="l" defTabSz="914400" rtl="0" eaLnBrk="1" latinLnBrk="0" hangingPunct="1">
              <a:lnSpc>
                <a:spcPct val="100000"/>
              </a:lnSpc>
              <a:spcBef>
                <a:spcPct val="0"/>
              </a:spcBef>
              <a:buNone/>
              <a:defRPr sz="5400" kern="1200" spc="-98" baseline="0">
                <a:gradFill>
                  <a:gsLst>
                    <a:gs pos="100000">
                      <a:schemeClr val="tx1"/>
                    </a:gs>
                    <a:gs pos="0">
                      <a:schemeClr val="tx1"/>
                    </a:gs>
                  </a:gsLst>
                  <a:lin ang="5400000" scaled="0"/>
                </a:gradFill>
                <a:latin typeface="Segoe UI Light" panose="020B0502040204020203" pitchFamily="34" charset="0"/>
                <a:ea typeface="+mj-ea"/>
                <a:cs typeface="+mj-cs"/>
              </a:defRPr>
            </a:lvl1pPr>
          </a:lstStyle>
          <a:p>
            <a:r>
              <a:rPr lang="en-IN" kern="0" dirty="0">
                <a:solidFill>
                  <a:schemeClr val="bg1"/>
                </a:solidFill>
                <a:ea typeface="Segoe UI" panose="020B0502040204020203" pitchFamily="34" charset="0"/>
                <a:cs typeface="Segoe UI" panose="020B0502040204020203" pitchFamily="34" charset="0"/>
              </a:rPr>
              <a:t>Case Study in Snapshots</a:t>
            </a:r>
          </a:p>
          <a:p>
            <a:r>
              <a:rPr lang="en-IN" kern="0" dirty="0">
                <a:solidFill>
                  <a:schemeClr val="bg1"/>
                </a:solidFill>
                <a:ea typeface="Segoe UI" panose="020B0502040204020203" pitchFamily="34" charset="0"/>
                <a:cs typeface="Segoe UI" panose="020B0502040204020203" pitchFamily="34" charset="0"/>
              </a:rPr>
              <a:t>Optimization</a:t>
            </a:r>
          </a:p>
          <a:p>
            <a:endParaRPr lang="en-IN" kern="0" dirty="0">
              <a:solidFill>
                <a:schemeClr val="bg1"/>
              </a:solidFill>
              <a:ea typeface="Segoe UI" panose="020B0502040204020203" pitchFamily="34" charset="0"/>
              <a:cs typeface="Segoe UI" panose="020B0502040204020203" pitchFamily="34" charset="0"/>
            </a:endParaRPr>
          </a:p>
          <a:p>
            <a:r>
              <a:rPr lang="en-IN" kern="0" dirty="0">
                <a:solidFill>
                  <a:schemeClr val="bg1"/>
                </a:solidFill>
                <a:ea typeface="Segoe UI" panose="020B0502040204020203" pitchFamily="34" charset="0"/>
                <a:cs typeface="Segoe UI" panose="020B0502040204020203" pitchFamily="34" charset="0"/>
              </a:rPr>
              <a:t>Appendix</a:t>
            </a:r>
            <a:endParaRPr lang="en-US" dirty="0">
              <a:solidFill>
                <a:schemeClr val="bg1"/>
              </a:solidFill>
            </a:endParaRPr>
          </a:p>
        </p:txBody>
      </p:sp>
      <p:pic>
        <p:nvPicPr>
          <p:cNvPr id="7" name="Picture 6">
            <a:extLst>
              <a:ext uri="{FF2B5EF4-FFF2-40B4-BE49-F238E27FC236}">
                <a16:creationId xmlns:a16="http://schemas.microsoft.com/office/drawing/2014/main" id="{7DE066A1-3659-4EDD-A018-1C07A43A41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251" y="-16221"/>
            <a:ext cx="1127357" cy="797171"/>
          </a:xfrm>
          <a:prstGeom prst="rect">
            <a:avLst/>
          </a:prstGeom>
        </p:spPr>
      </p:pic>
    </p:spTree>
    <p:extLst>
      <p:ext uri="{BB962C8B-B14F-4D97-AF65-F5344CB8AC3E}">
        <p14:creationId xmlns:p14="http://schemas.microsoft.com/office/powerpoint/2010/main" val="8660769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1AC82FD6-03E9-4661-9807-487970E471AE}"/>
              </a:ext>
            </a:extLst>
          </p:cNvPr>
          <p:cNvSpPr/>
          <p:nvPr/>
        </p:nvSpPr>
        <p:spPr>
          <a:xfrm>
            <a:off x="1" y="1170105"/>
            <a:ext cx="12192003" cy="26946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35" name="Rectangle 34"/>
          <p:cNvSpPr/>
          <p:nvPr/>
        </p:nvSpPr>
        <p:spPr>
          <a:xfrm>
            <a:off x="168545" y="1094897"/>
            <a:ext cx="11983879" cy="57273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solidFill>
                <a:schemeClr val="accent1">
                  <a:lumMod val="75000"/>
                </a:schemeClr>
              </a:solidFill>
            </a:endParaRPr>
          </a:p>
          <a:p>
            <a:r>
              <a:rPr lang="en-US" b="1" dirty="0">
                <a:solidFill>
                  <a:srgbClr val="44546A"/>
                </a:solidFill>
              </a:rPr>
              <a:t>The Problem</a:t>
            </a:r>
            <a:r>
              <a:rPr lang="en-US" b="1" dirty="0">
                <a:solidFill>
                  <a:schemeClr val="accent1">
                    <a:lumMod val="75000"/>
                  </a:schemeClr>
                </a:solidFill>
              </a:rPr>
              <a:t>:</a:t>
            </a:r>
            <a:r>
              <a:rPr lang="en-US" sz="1600" dirty="0">
                <a:solidFill>
                  <a:schemeClr val="accent1">
                    <a:lumMod val="75000"/>
                  </a:schemeClr>
                </a:solidFill>
                <a:latin typeface="Trebuchet MS" panose="020B0603020202020204" pitchFamily="34" charset="0"/>
              </a:rPr>
              <a:t> </a:t>
            </a:r>
            <a:endParaRPr lang="en-IN" sz="1400" dirty="0">
              <a:solidFill>
                <a:schemeClr val="tx2"/>
              </a:solidFill>
            </a:endParaRPr>
          </a:p>
          <a:p>
            <a:pPr>
              <a:lnSpc>
                <a:spcPct val="120000"/>
              </a:lnSpc>
            </a:pPr>
            <a:endParaRPr lang="en-US" sz="1600" dirty="0">
              <a:solidFill>
                <a:schemeClr val="accent1">
                  <a:lumMod val="75000"/>
                </a:schemeClr>
              </a:solidFill>
            </a:endParaRPr>
          </a:p>
        </p:txBody>
      </p:sp>
      <p:grpSp>
        <p:nvGrpSpPr>
          <p:cNvPr id="5" name="Group 4"/>
          <p:cNvGrpSpPr/>
          <p:nvPr/>
        </p:nvGrpSpPr>
        <p:grpSpPr>
          <a:xfrm>
            <a:off x="251807" y="1629823"/>
            <a:ext cx="11688387" cy="2089826"/>
            <a:chOff x="260343" y="1735618"/>
            <a:chExt cx="11688387" cy="2050646"/>
          </a:xfrm>
        </p:grpSpPr>
        <p:sp>
          <p:nvSpPr>
            <p:cNvPr id="29" name="Rectangle 28"/>
            <p:cNvSpPr/>
            <p:nvPr/>
          </p:nvSpPr>
          <p:spPr>
            <a:xfrm>
              <a:off x="260343"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30" name="Rectangle 29"/>
            <p:cNvSpPr/>
            <p:nvPr/>
          </p:nvSpPr>
          <p:spPr>
            <a:xfrm>
              <a:off x="260343" y="1735618"/>
              <a:ext cx="3584448" cy="205064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1" name="Rectangle 30"/>
            <p:cNvSpPr/>
            <p:nvPr/>
          </p:nvSpPr>
          <p:spPr>
            <a:xfrm>
              <a:off x="270586" y="2208918"/>
              <a:ext cx="3499537" cy="333617"/>
            </a:xfrm>
            <a:prstGeom prst="rect">
              <a:avLst/>
            </a:prstGeom>
          </p:spPr>
          <p:txBody>
            <a:bodyPr wrap="square">
              <a:spAutoFit/>
            </a:bodyPr>
            <a:lstStyle/>
            <a:p>
              <a:pPr>
                <a:lnSpc>
                  <a:spcPct val="120000"/>
                </a:lnSpc>
              </a:pPr>
              <a:endParaRPr lang="en-US" sz="1400" dirty="0">
                <a:solidFill>
                  <a:prstClr val="black"/>
                </a:solidFill>
                <a:ea typeface="Verdana" panose="020B0604030504040204" pitchFamily="34" charset="0"/>
                <a:cs typeface="Verdana" panose="020B0604030504040204" pitchFamily="34" charset="0"/>
              </a:endParaRPr>
            </a:p>
          </p:txBody>
        </p:sp>
        <p:sp>
          <p:nvSpPr>
            <p:cNvPr id="32" name="Rectangle 31"/>
            <p:cNvSpPr/>
            <p:nvPr/>
          </p:nvSpPr>
          <p:spPr>
            <a:xfrm>
              <a:off x="270586" y="1764945"/>
              <a:ext cx="2534636" cy="338554"/>
            </a:xfrm>
            <a:prstGeom prst="rect">
              <a:avLst/>
            </a:prstGeom>
          </p:spPr>
          <p:txBody>
            <a:bodyPr wrap="square">
              <a:spAutoFit/>
            </a:bodyPr>
            <a:lstStyle/>
            <a:p>
              <a:r>
                <a:rPr lang="en-US" sz="1600" b="1" dirty="0">
                  <a:solidFill>
                    <a:srgbClr val="44546A"/>
                  </a:solidFill>
                </a:rPr>
                <a:t>The “Before” State</a:t>
              </a:r>
            </a:p>
          </p:txBody>
        </p:sp>
        <p:sp>
          <p:nvSpPr>
            <p:cNvPr id="33" name="Rectangle 32"/>
            <p:cNvSpPr/>
            <p:nvPr/>
          </p:nvSpPr>
          <p:spPr>
            <a:xfrm>
              <a:off x="8301385" y="1766524"/>
              <a:ext cx="3584448" cy="1997957"/>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34" name="Rectangle 33"/>
            <p:cNvSpPr/>
            <p:nvPr/>
          </p:nvSpPr>
          <p:spPr>
            <a:xfrm>
              <a:off x="8297111" y="2208918"/>
              <a:ext cx="3651619" cy="333617"/>
            </a:xfrm>
            <a:prstGeom prst="rect">
              <a:avLst/>
            </a:prstGeom>
          </p:spPr>
          <p:txBody>
            <a:bodyPr wrap="square">
              <a:spAutoFit/>
            </a:bodyPr>
            <a:lstStyle/>
            <a:p>
              <a:pPr>
                <a:lnSpc>
                  <a:spcPct val="120000"/>
                </a:lnSpc>
              </a:pPr>
              <a:endParaRPr lang="en-US" sz="1400" dirty="0">
                <a:solidFill>
                  <a:prstClr val="black"/>
                </a:solidFill>
                <a:ea typeface="Verdana" panose="020B0604030504040204" pitchFamily="34" charset="0"/>
                <a:cs typeface="Verdana" panose="020B0604030504040204" pitchFamily="34" charset="0"/>
              </a:endParaRPr>
            </a:p>
          </p:txBody>
        </p:sp>
        <p:sp>
          <p:nvSpPr>
            <p:cNvPr id="36" name="Rectangle 35"/>
            <p:cNvSpPr/>
            <p:nvPr/>
          </p:nvSpPr>
          <p:spPr>
            <a:xfrm>
              <a:off x="4255290"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38" name="Rectangle 37"/>
            <p:cNvSpPr/>
            <p:nvPr/>
          </p:nvSpPr>
          <p:spPr>
            <a:xfrm>
              <a:off x="4264815" y="1766524"/>
              <a:ext cx="3584448" cy="2011156"/>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0" name="Rectangle 39"/>
            <p:cNvSpPr/>
            <p:nvPr/>
          </p:nvSpPr>
          <p:spPr>
            <a:xfrm>
              <a:off x="4292763" y="2224961"/>
              <a:ext cx="3598123" cy="1126462"/>
            </a:xfrm>
            <a:prstGeom prst="rect">
              <a:avLst/>
            </a:prstGeom>
          </p:spPr>
          <p:txBody>
            <a:bodyPr wrap="square">
              <a:spAutoFit/>
            </a:bodyPr>
            <a:lstStyle/>
            <a:p>
              <a:pPr>
                <a:lnSpc>
                  <a:spcPct val="120000"/>
                </a:lnSpc>
              </a:pPr>
              <a:endParaRPr lang="en-US" sz="1400" dirty="0">
                <a:solidFill>
                  <a:schemeClr val="tx2"/>
                </a:solidFill>
              </a:endParaRPr>
            </a:p>
            <a:p>
              <a:pPr>
                <a:lnSpc>
                  <a:spcPct val="120000"/>
                </a:lnSpc>
              </a:pPr>
              <a:endParaRPr lang="en-US" sz="1400" dirty="0">
                <a:solidFill>
                  <a:schemeClr val="tx2"/>
                </a:solidFill>
                <a:ea typeface="Verdana" panose="020B0604030504040204" pitchFamily="34" charset="0"/>
                <a:cs typeface="Verdana" panose="020B0604030504040204" pitchFamily="34" charset="0"/>
              </a:endParaRPr>
            </a:p>
            <a:p>
              <a:pPr>
                <a:lnSpc>
                  <a:spcPct val="120000"/>
                </a:lnSpc>
              </a:pPr>
              <a:endParaRPr lang="en-US" sz="1400" dirty="0">
                <a:solidFill>
                  <a:schemeClr val="tx2"/>
                </a:solidFill>
                <a:ea typeface="Verdana" panose="020B0604030504040204" pitchFamily="34" charset="0"/>
                <a:cs typeface="Verdana" panose="020B0604030504040204" pitchFamily="34" charset="0"/>
              </a:endParaRPr>
            </a:p>
            <a:p>
              <a:pPr>
                <a:lnSpc>
                  <a:spcPct val="120000"/>
                </a:lnSpc>
              </a:pPr>
              <a:endParaRPr lang="en-US" sz="1400" dirty="0">
                <a:solidFill>
                  <a:schemeClr val="tx2"/>
                </a:solidFill>
                <a:ea typeface="Verdana" panose="020B0604030504040204" pitchFamily="34" charset="0"/>
                <a:cs typeface="Verdana" panose="020B0604030504040204" pitchFamily="34" charset="0"/>
              </a:endParaRPr>
            </a:p>
          </p:txBody>
        </p:sp>
        <p:sp>
          <p:nvSpPr>
            <p:cNvPr id="42" name="Rectangle 41"/>
            <p:cNvSpPr/>
            <p:nvPr/>
          </p:nvSpPr>
          <p:spPr>
            <a:xfrm>
              <a:off x="4292762" y="1764945"/>
              <a:ext cx="2131840" cy="338554"/>
            </a:xfrm>
            <a:prstGeom prst="rect">
              <a:avLst/>
            </a:prstGeom>
          </p:spPr>
          <p:txBody>
            <a:bodyPr wrap="square">
              <a:spAutoFit/>
            </a:bodyPr>
            <a:lstStyle/>
            <a:p>
              <a:r>
                <a:rPr lang="en-US" sz="1600" b="1" dirty="0">
                  <a:solidFill>
                    <a:srgbClr val="44546A"/>
                  </a:solidFill>
                </a:rPr>
                <a:t>Latentview Solution</a:t>
              </a:r>
            </a:p>
          </p:txBody>
        </p:sp>
        <p:sp>
          <p:nvSpPr>
            <p:cNvPr id="43" name="Rectangle 42"/>
            <p:cNvSpPr/>
            <p:nvPr/>
          </p:nvSpPr>
          <p:spPr>
            <a:xfrm>
              <a:off x="8297111" y="1764945"/>
              <a:ext cx="2534636" cy="338554"/>
            </a:xfrm>
            <a:prstGeom prst="rect">
              <a:avLst/>
            </a:prstGeom>
          </p:spPr>
          <p:txBody>
            <a:bodyPr wrap="square">
              <a:spAutoFit/>
            </a:bodyPr>
            <a:lstStyle/>
            <a:p>
              <a:r>
                <a:rPr lang="en-US" sz="1600" b="1" dirty="0">
                  <a:solidFill>
                    <a:srgbClr val="44546A"/>
                  </a:solidFill>
                </a:rPr>
                <a:t>The “After” State</a:t>
              </a:r>
            </a:p>
          </p:txBody>
        </p:sp>
      </p:grpSp>
      <p:sp>
        <p:nvSpPr>
          <p:cNvPr id="46" name="Rectangle 45"/>
          <p:cNvSpPr/>
          <p:nvPr/>
        </p:nvSpPr>
        <p:spPr>
          <a:xfrm>
            <a:off x="35065" y="581153"/>
            <a:ext cx="5926450"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Leading integrated supplier of marine fuel products</a:t>
            </a:r>
            <a:endParaRPr lang="en-US" sz="1600" b="1" dirty="0">
              <a:solidFill>
                <a:srgbClr val="44546A"/>
              </a:solidFill>
            </a:endParaRPr>
          </a:p>
        </p:txBody>
      </p:sp>
      <p:sp>
        <p:nvSpPr>
          <p:cNvPr id="2" name="Rectangle 1"/>
          <p:cNvSpPr/>
          <p:nvPr/>
        </p:nvSpPr>
        <p:spPr>
          <a:xfrm>
            <a:off x="4167813" y="2199881"/>
            <a:ext cx="3714537" cy="368049"/>
          </a:xfrm>
          <a:prstGeom prst="rect">
            <a:avLst/>
          </a:prstGeom>
        </p:spPr>
        <p:txBody>
          <a:bodyPr wrap="square">
            <a:spAutoFit/>
          </a:bodyPr>
          <a:lstStyle/>
          <a:p>
            <a:pPr>
              <a:lnSpc>
                <a:spcPct val="120000"/>
              </a:lnSpc>
            </a:pPr>
            <a:endParaRPr lang="en-US" sz="1600" dirty="0">
              <a:solidFill>
                <a:schemeClr val="bg1"/>
              </a:solidFill>
            </a:endParaRPr>
          </a:p>
        </p:txBody>
      </p:sp>
      <p:sp>
        <p:nvSpPr>
          <p:cNvPr id="10" name="TextBox 9"/>
          <p:cNvSpPr txBox="1"/>
          <p:nvPr/>
        </p:nvSpPr>
        <p:spPr>
          <a:xfrm>
            <a:off x="4296383" y="1939353"/>
            <a:ext cx="3607554" cy="1600438"/>
          </a:xfrm>
          <a:prstGeom prst="rect">
            <a:avLst/>
          </a:prstGeom>
          <a:noFill/>
        </p:spPr>
        <p:txBody>
          <a:bodyPr wrap="square" rtlCol="0">
            <a:spAutoFit/>
          </a:bodyPr>
          <a:lstStyle/>
          <a:p>
            <a:r>
              <a:rPr lang="en-IN" sz="1400" dirty="0">
                <a:solidFill>
                  <a:schemeClr val="tx2"/>
                </a:solidFill>
              </a:rPr>
              <a:t>Developed a robust risk management strategy to account for the high levels of volatility in the crude oil market using price forecasting models on both the portfolio bunker indices and hedge instruments followed by Non-linear optimization framework to arrive at an optimal hedging strategy</a:t>
            </a:r>
          </a:p>
        </p:txBody>
      </p:sp>
      <p:sp>
        <p:nvSpPr>
          <p:cNvPr id="11" name="TextBox 10"/>
          <p:cNvSpPr txBox="1"/>
          <p:nvPr/>
        </p:nvSpPr>
        <p:spPr>
          <a:xfrm>
            <a:off x="1548366" y="1221250"/>
            <a:ext cx="10454185" cy="338554"/>
          </a:xfrm>
          <a:prstGeom prst="rect">
            <a:avLst/>
          </a:prstGeom>
          <a:noFill/>
        </p:spPr>
        <p:txBody>
          <a:bodyPr wrap="square" rtlCol="0">
            <a:spAutoFit/>
          </a:bodyPr>
          <a:lstStyle/>
          <a:p>
            <a:r>
              <a:rPr lang="en-US" sz="1600" dirty="0">
                <a:solidFill>
                  <a:schemeClr val="tx2"/>
                </a:solidFill>
              </a:rPr>
              <a:t>For oil trading companies, risk management is the difference between profitable and not profitable operations </a:t>
            </a:r>
          </a:p>
        </p:txBody>
      </p:sp>
      <p:sp>
        <p:nvSpPr>
          <p:cNvPr id="12" name="TextBox 11"/>
          <p:cNvSpPr txBox="1"/>
          <p:nvPr/>
        </p:nvSpPr>
        <p:spPr>
          <a:xfrm>
            <a:off x="8288575" y="2130679"/>
            <a:ext cx="3438659" cy="369332"/>
          </a:xfrm>
          <a:prstGeom prst="rect">
            <a:avLst/>
          </a:prstGeom>
          <a:noFill/>
        </p:spPr>
        <p:txBody>
          <a:bodyPr wrap="square" rtlCol="0">
            <a:spAutoFit/>
          </a:bodyPr>
          <a:lstStyle/>
          <a:p>
            <a:endParaRPr lang="en-US" dirty="0"/>
          </a:p>
        </p:txBody>
      </p:sp>
      <p:sp>
        <p:nvSpPr>
          <p:cNvPr id="23" name="TextBox 22"/>
          <p:cNvSpPr txBox="1"/>
          <p:nvPr/>
        </p:nvSpPr>
        <p:spPr>
          <a:xfrm>
            <a:off x="8288575" y="1898554"/>
            <a:ext cx="3588722" cy="1815882"/>
          </a:xfrm>
          <a:prstGeom prst="rect">
            <a:avLst/>
          </a:prstGeom>
          <a:noFill/>
        </p:spPr>
        <p:txBody>
          <a:bodyPr wrap="square" rtlCol="0">
            <a:spAutoFit/>
          </a:bodyPr>
          <a:lstStyle/>
          <a:p>
            <a:r>
              <a:rPr lang="en-IN" sz="1400" dirty="0">
                <a:solidFill>
                  <a:schemeClr val="tx2"/>
                </a:solidFill>
              </a:rPr>
              <a:t>Robust hedging strategy operationalized that maximized returns while minimizing portfolio risks</a:t>
            </a:r>
          </a:p>
          <a:p>
            <a:r>
              <a:rPr lang="en-IN" sz="1400" b="1" dirty="0">
                <a:solidFill>
                  <a:schemeClr val="tx2"/>
                </a:solidFill>
              </a:rPr>
              <a:t>Enabled the client answer quantitatively:</a:t>
            </a:r>
          </a:p>
          <a:p>
            <a:r>
              <a:rPr lang="en-IN" sz="1400" dirty="0">
                <a:solidFill>
                  <a:schemeClr val="tx2"/>
                </a:solidFill>
              </a:rPr>
              <a:t>What is the amount of risk in the portfolio?</a:t>
            </a:r>
          </a:p>
          <a:p>
            <a:r>
              <a:rPr lang="en-IN" sz="1400" dirty="0">
                <a:solidFill>
                  <a:schemeClr val="tx2"/>
                </a:solidFill>
              </a:rPr>
              <a:t>What instruments should be used for hedge and in which direction? </a:t>
            </a:r>
          </a:p>
          <a:p>
            <a:r>
              <a:rPr lang="en-IN" sz="1400" dirty="0">
                <a:solidFill>
                  <a:schemeClr val="tx2"/>
                </a:solidFill>
              </a:rPr>
              <a:t>How much of the portfolio should be hedged?</a:t>
            </a:r>
          </a:p>
        </p:txBody>
      </p:sp>
      <p:sp>
        <p:nvSpPr>
          <p:cNvPr id="62" name="TextBox 61"/>
          <p:cNvSpPr txBox="1"/>
          <p:nvPr/>
        </p:nvSpPr>
        <p:spPr>
          <a:xfrm>
            <a:off x="229279" y="1939353"/>
            <a:ext cx="3653300" cy="932563"/>
          </a:xfrm>
          <a:prstGeom prst="rect">
            <a:avLst/>
          </a:prstGeom>
          <a:noFill/>
        </p:spPr>
        <p:txBody>
          <a:bodyPr wrap="square" rtlCol="0">
            <a:spAutoFit/>
          </a:bodyPr>
          <a:lstStyle/>
          <a:p>
            <a:pPr>
              <a:lnSpc>
                <a:spcPct val="130000"/>
              </a:lnSpc>
            </a:pPr>
            <a:r>
              <a:rPr lang="en-US" sz="1400" dirty="0">
                <a:solidFill>
                  <a:schemeClr val="tx2"/>
                </a:solidFill>
              </a:rPr>
              <a:t>No data driven approach to forecasting oil prices and quantifying risk, which meant that the hedging strategy was not optimized</a:t>
            </a:r>
          </a:p>
        </p:txBody>
      </p:sp>
      <p:grpSp>
        <p:nvGrpSpPr>
          <p:cNvPr id="90" name="Group 89"/>
          <p:cNvGrpSpPr/>
          <p:nvPr/>
        </p:nvGrpSpPr>
        <p:grpSpPr>
          <a:xfrm>
            <a:off x="309805" y="4964395"/>
            <a:ext cx="958384" cy="497438"/>
            <a:chOff x="755638" y="2034703"/>
            <a:chExt cx="958384" cy="497438"/>
          </a:xfrm>
        </p:grpSpPr>
        <p:sp>
          <p:nvSpPr>
            <p:cNvPr id="91" name="Shape 2694"/>
            <p:cNvSpPr/>
            <p:nvPr/>
          </p:nvSpPr>
          <p:spPr>
            <a:xfrm>
              <a:off x="1017015" y="2324234"/>
              <a:ext cx="261376" cy="207907"/>
            </a:xfrm>
            <a:prstGeom prst="ellipse">
              <a:avLst/>
            </a:prstGeom>
            <a:solidFill>
              <a:srgbClr val="00B050"/>
            </a:solidFill>
            <a:ln>
              <a:noFill/>
            </a:ln>
          </p:spPr>
          <p:txBody>
            <a:bodyPr lIns="91425" tIns="45700" rIns="91425" bIns="45700" anchor="ctr" anchorCtr="0">
              <a:noAutofit/>
            </a:bodyPr>
            <a:lstStyle/>
            <a:p>
              <a:pPr algn="ctr"/>
              <a:endParaRPr sz="1900" kern="0">
                <a:solidFill>
                  <a:srgbClr val="FFFFFF"/>
                </a:solidFill>
                <a:latin typeface="Calibri"/>
                <a:ea typeface="Calibri"/>
                <a:cs typeface="Calibri"/>
                <a:sym typeface="Calibri"/>
              </a:endParaRPr>
            </a:p>
          </p:txBody>
        </p:sp>
        <p:sp>
          <p:nvSpPr>
            <p:cNvPr id="92" name="Shape 2695"/>
            <p:cNvSpPr/>
            <p:nvPr/>
          </p:nvSpPr>
          <p:spPr>
            <a:xfrm>
              <a:off x="1452646" y="2311913"/>
              <a:ext cx="261376" cy="207907"/>
            </a:xfrm>
            <a:prstGeom prst="triangle">
              <a:avLst>
                <a:gd name="adj" fmla="val 50000"/>
              </a:avLst>
            </a:prstGeom>
            <a:solidFill>
              <a:srgbClr val="FF0000"/>
            </a:solidFill>
            <a:ln>
              <a:noFill/>
            </a:ln>
          </p:spPr>
          <p:txBody>
            <a:bodyPr lIns="91425" tIns="45700" rIns="91425" bIns="45700" anchor="ctr" anchorCtr="0">
              <a:noAutofit/>
            </a:bodyPr>
            <a:lstStyle/>
            <a:p>
              <a:pPr algn="ctr"/>
              <a:endParaRPr sz="1900" kern="0">
                <a:solidFill>
                  <a:srgbClr val="FFFFFF"/>
                </a:solidFill>
                <a:latin typeface="Calibri"/>
                <a:ea typeface="Calibri"/>
                <a:cs typeface="Calibri"/>
                <a:sym typeface="Calibri"/>
              </a:endParaRPr>
            </a:p>
          </p:txBody>
        </p:sp>
        <p:sp>
          <p:nvSpPr>
            <p:cNvPr id="93" name="Shape 2696"/>
            <p:cNvSpPr/>
            <p:nvPr/>
          </p:nvSpPr>
          <p:spPr>
            <a:xfrm>
              <a:off x="755638" y="2173308"/>
              <a:ext cx="261376" cy="207907"/>
            </a:xfrm>
            <a:prstGeom prst="rect">
              <a:avLst/>
            </a:prstGeom>
            <a:solidFill>
              <a:schemeClr val="accent1"/>
            </a:solidFill>
            <a:ln>
              <a:noFill/>
            </a:ln>
          </p:spPr>
          <p:txBody>
            <a:bodyPr lIns="91425" tIns="45700" rIns="91425" bIns="45700" anchor="ctr" anchorCtr="0">
              <a:noAutofit/>
            </a:bodyPr>
            <a:lstStyle/>
            <a:p>
              <a:pPr algn="ctr"/>
              <a:endParaRPr sz="1900" kern="0">
                <a:solidFill>
                  <a:srgbClr val="FFFFFF"/>
                </a:solidFill>
                <a:latin typeface="Calibri"/>
                <a:ea typeface="Calibri"/>
                <a:cs typeface="Calibri"/>
                <a:sym typeface="Calibri"/>
              </a:endParaRPr>
            </a:p>
          </p:txBody>
        </p:sp>
        <p:sp>
          <p:nvSpPr>
            <p:cNvPr id="94" name="Shape 2697"/>
            <p:cNvSpPr/>
            <p:nvPr/>
          </p:nvSpPr>
          <p:spPr>
            <a:xfrm>
              <a:off x="1191268" y="2034703"/>
              <a:ext cx="348502" cy="277210"/>
            </a:xfrm>
            <a:prstGeom prst="pentagon">
              <a:avLst>
                <a:gd name="hf" fmla="val 105146"/>
                <a:gd name="vf" fmla="val 110557"/>
              </a:avLst>
            </a:prstGeom>
            <a:solidFill>
              <a:srgbClr val="FF6600"/>
            </a:solidFill>
            <a:ln>
              <a:noFill/>
            </a:ln>
          </p:spPr>
          <p:txBody>
            <a:bodyPr lIns="91425" tIns="45700" rIns="91425" bIns="45700" anchor="ctr" anchorCtr="0">
              <a:noAutofit/>
            </a:bodyPr>
            <a:lstStyle/>
            <a:p>
              <a:pPr algn="ctr"/>
              <a:endParaRPr sz="1900" kern="0">
                <a:solidFill>
                  <a:srgbClr val="FFFFFF"/>
                </a:solidFill>
                <a:latin typeface="Calibri"/>
                <a:ea typeface="Calibri"/>
                <a:cs typeface="Calibri"/>
                <a:sym typeface="Calibri"/>
              </a:endParaRPr>
            </a:p>
          </p:txBody>
        </p:sp>
      </p:grpSp>
      <p:sp>
        <p:nvSpPr>
          <p:cNvPr id="95" name="Shape 2706"/>
          <p:cNvSpPr txBox="1"/>
          <p:nvPr/>
        </p:nvSpPr>
        <p:spPr>
          <a:xfrm>
            <a:off x="167460" y="5493529"/>
            <a:ext cx="1330195" cy="261610"/>
          </a:xfrm>
          <a:prstGeom prst="rect">
            <a:avLst/>
          </a:prstGeom>
          <a:noFill/>
          <a:ln>
            <a:noFill/>
          </a:ln>
        </p:spPr>
        <p:txBody>
          <a:bodyPr lIns="91425" tIns="45700" rIns="91425" bIns="45700" anchor="t" anchorCtr="0">
            <a:noAutofit/>
          </a:bodyPr>
          <a:lstStyle/>
          <a:p>
            <a:pPr algn="ctr">
              <a:buSzPct val="25000"/>
            </a:pPr>
            <a:r>
              <a:rPr lang="en-IN" sz="1100" b="1" kern="0" dirty="0">
                <a:solidFill>
                  <a:srgbClr val="000000"/>
                </a:solidFill>
                <a:latin typeface="Calibri"/>
                <a:ea typeface="Calibri"/>
                <a:cs typeface="Calibri"/>
                <a:sym typeface="Calibri"/>
              </a:rPr>
              <a:t>Portfolio of Items in Inventory</a:t>
            </a:r>
          </a:p>
        </p:txBody>
      </p:sp>
      <p:sp>
        <p:nvSpPr>
          <p:cNvPr id="96" name="Shape 2704"/>
          <p:cNvSpPr txBox="1"/>
          <p:nvPr/>
        </p:nvSpPr>
        <p:spPr>
          <a:xfrm>
            <a:off x="3870100" y="5658889"/>
            <a:ext cx="1394012" cy="261610"/>
          </a:xfrm>
          <a:prstGeom prst="rect">
            <a:avLst/>
          </a:prstGeom>
          <a:noFill/>
          <a:ln>
            <a:noFill/>
          </a:ln>
        </p:spPr>
        <p:txBody>
          <a:bodyPr lIns="91425" tIns="45700" rIns="91425" bIns="45700" anchor="t" anchorCtr="0">
            <a:noAutofit/>
          </a:bodyPr>
          <a:lstStyle/>
          <a:p>
            <a:pPr>
              <a:buSzPct val="25000"/>
            </a:pPr>
            <a:r>
              <a:rPr lang="en-IN" sz="1100" i="1" kern="0" dirty="0">
                <a:solidFill>
                  <a:srgbClr val="000000"/>
                </a:solidFill>
                <a:latin typeface="Calibri"/>
                <a:ea typeface="Calibri"/>
                <a:cs typeface="Calibri"/>
                <a:sym typeface="Calibri"/>
              </a:rPr>
              <a:t>Time series model</a:t>
            </a:r>
          </a:p>
        </p:txBody>
      </p:sp>
      <p:sp>
        <p:nvSpPr>
          <p:cNvPr id="97" name="Shape 2705"/>
          <p:cNvSpPr txBox="1"/>
          <p:nvPr/>
        </p:nvSpPr>
        <p:spPr>
          <a:xfrm>
            <a:off x="3861125" y="4460953"/>
            <a:ext cx="1655391" cy="261610"/>
          </a:xfrm>
          <a:prstGeom prst="rect">
            <a:avLst/>
          </a:prstGeom>
          <a:noFill/>
          <a:ln>
            <a:noFill/>
          </a:ln>
        </p:spPr>
        <p:txBody>
          <a:bodyPr lIns="91425" tIns="45700" rIns="91425" bIns="45700" anchor="t" anchorCtr="0">
            <a:noAutofit/>
          </a:bodyPr>
          <a:lstStyle/>
          <a:p>
            <a:pPr>
              <a:buSzPct val="25000"/>
            </a:pPr>
            <a:r>
              <a:rPr lang="en-IN" sz="1100" i="1" kern="0" dirty="0">
                <a:solidFill>
                  <a:srgbClr val="000000"/>
                </a:solidFill>
                <a:latin typeface="Calibri"/>
                <a:ea typeface="Calibri"/>
                <a:cs typeface="Calibri"/>
                <a:sym typeface="Calibri"/>
              </a:rPr>
              <a:t>Multivariate profiling</a:t>
            </a:r>
          </a:p>
        </p:txBody>
      </p:sp>
      <p:cxnSp>
        <p:nvCxnSpPr>
          <p:cNvPr id="98" name="Shape 2711"/>
          <p:cNvCxnSpPr/>
          <p:nvPr/>
        </p:nvCxnSpPr>
        <p:spPr>
          <a:xfrm>
            <a:off x="1953308" y="4286760"/>
            <a:ext cx="0" cy="2078757"/>
          </a:xfrm>
          <a:prstGeom prst="straightConnector1">
            <a:avLst/>
          </a:prstGeom>
          <a:solidFill>
            <a:srgbClr val="42847A"/>
          </a:solidFill>
          <a:ln w="25400" cap="flat" cmpd="sng">
            <a:solidFill>
              <a:srgbClr val="42847A"/>
            </a:solidFill>
            <a:prstDash val="solid"/>
            <a:round/>
            <a:headEnd type="none" w="med" len="med"/>
            <a:tailEnd type="none" w="med" len="med"/>
          </a:ln>
        </p:spPr>
      </p:cxnSp>
      <p:sp>
        <p:nvSpPr>
          <p:cNvPr id="99" name="Shape 2717"/>
          <p:cNvSpPr/>
          <p:nvPr/>
        </p:nvSpPr>
        <p:spPr>
          <a:xfrm rot="16200000">
            <a:off x="2101808" y="6185127"/>
            <a:ext cx="174250" cy="277210"/>
          </a:xfrm>
          <a:prstGeom prst="downArrow">
            <a:avLst>
              <a:gd name="adj1" fmla="val 50000"/>
              <a:gd name="adj2" fmla="val 50000"/>
            </a:avLst>
          </a:prstGeom>
          <a:solidFill>
            <a:srgbClr val="42847A"/>
          </a:solidFill>
          <a:ln w="25400" cap="flat" cmpd="sng">
            <a:solidFill>
              <a:srgbClr val="42847A"/>
            </a:solidFill>
            <a:prstDash val="solid"/>
            <a:round/>
            <a:headEnd type="none" w="med" len="med"/>
            <a:tailEnd type="none" w="med" len="med"/>
          </a:ln>
        </p:spPr>
        <p:txBody>
          <a:bodyPr lIns="91425" tIns="45700" rIns="91425" bIns="45700" anchor="ctr" anchorCtr="0">
            <a:noAutofit/>
          </a:bodyPr>
          <a:lstStyle/>
          <a:p>
            <a:pPr algn="ctr"/>
            <a:endParaRPr sz="1900" kern="0">
              <a:solidFill>
                <a:srgbClr val="FFFFFF"/>
              </a:solidFill>
              <a:ea typeface="Calibri"/>
              <a:cs typeface="Calibri"/>
              <a:sym typeface="Calibri"/>
            </a:endParaRPr>
          </a:p>
        </p:txBody>
      </p:sp>
      <p:sp>
        <p:nvSpPr>
          <p:cNvPr id="100" name="Shape 2718"/>
          <p:cNvSpPr/>
          <p:nvPr/>
        </p:nvSpPr>
        <p:spPr>
          <a:xfrm rot="16200000">
            <a:off x="2092566" y="4179699"/>
            <a:ext cx="174250" cy="277210"/>
          </a:xfrm>
          <a:prstGeom prst="downArrow">
            <a:avLst>
              <a:gd name="adj1" fmla="val 50000"/>
              <a:gd name="adj2" fmla="val 50000"/>
            </a:avLst>
          </a:prstGeom>
          <a:solidFill>
            <a:srgbClr val="42847A"/>
          </a:solidFill>
          <a:ln w="25400" cap="flat" cmpd="sng">
            <a:solidFill>
              <a:srgbClr val="42847A"/>
            </a:solidFill>
            <a:prstDash val="solid"/>
            <a:round/>
            <a:headEnd type="none" w="med" len="med"/>
            <a:tailEnd type="none" w="med" len="med"/>
          </a:ln>
        </p:spPr>
        <p:txBody>
          <a:bodyPr lIns="91425" tIns="45700" rIns="91425" bIns="45700" anchor="ctr" anchorCtr="0">
            <a:noAutofit/>
          </a:bodyPr>
          <a:lstStyle/>
          <a:p>
            <a:pPr algn="ctr"/>
            <a:endParaRPr sz="1900" kern="0">
              <a:solidFill>
                <a:srgbClr val="FFFFFF"/>
              </a:solidFill>
              <a:ea typeface="Calibri"/>
              <a:cs typeface="Calibri"/>
              <a:sym typeface="Calibri"/>
            </a:endParaRPr>
          </a:p>
        </p:txBody>
      </p:sp>
      <p:sp>
        <p:nvSpPr>
          <p:cNvPr id="101" name="Shape 2719"/>
          <p:cNvSpPr/>
          <p:nvPr/>
        </p:nvSpPr>
        <p:spPr>
          <a:xfrm rot="16200000">
            <a:off x="1600001" y="5022098"/>
            <a:ext cx="174250" cy="485118"/>
          </a:xfrm>
          <a:prstGeom prst="downArrow">
            <a:avLst>
              <a:gd name="adj1" fmla="val 50000"/>
              <a:gd name="adj2" fmla="val 50000"/>
            </a:avLst>
          </a:prstGeom>
          <a:solidFill>
            <a:srgbClr val="42847A"/>
          </a:solidFill>
          <a:ln w="25400" cap="flat" cmpd="sng">
            <a:solidFill>
              <a:srgbClr val="42847A"/>
            </a:solidFill>
            <a:prstDash val="solid"/>
            <a:round/>
            <a:headEnd type="none" w="med" len="med"/>
            <a:tailEnd type="none" w="med" len="med"/>
          </a:ln>
        </p:spPr>
        <p:txBody>
          <a:bodyPr lIns="91425" tIns="45700" rIns="91425" bIns="45700" anchor="ctr" anchorCtr="0">
            <a:noAutofit/>
          </a:bodyPr>
          <a:lstStyle/>
          <a:p>
            <a:pPr algn="ctr"/>
            <a:endParaRPr sz="1900" kern="0">
              <a:solidFill>
                <a:srgbClr val="FFFFFF"/>
              </a:solidFill>
              <a:ea typeface="Calibri"/>
              <a:cs typeface="Calibri"/>
              <a:sym typeface="Calibri"/>
            </a:endParaRPr>
          </a:p>
        </p:txBody>
      </p:sp>
      <p:pic>
        <p:nvPicPr>
          <p:cNvPr id="102" name="Shape 2698"/>
          <p:cNvPicPr preferRelativeResize="0"/>
          <p:nvPr/>
        </p:nvPicPr>
        <p:blipFill rotWithShape="1">
          <a:blip r:embed="rId3">
            <a:alphaModFix/>
          </a:blip>
          <a:srcRect/>
          <a:stretch/>
        </p:blipFill>
        <p:spPr>
          <a:xfrm>
            <a:off x="2385630" y="5885975"/>
            <a:ext cx="1452571" cy="787615"/>
          </a:xfrm>
          <a:prstGeom prst="rect">
            <a:avLst/>
          </a:prstGeom>
          <a:noFill/>
          <a:ln>
            <a:noFill/>
          </a:ln>
        </p:spPr>
      </p:pic>
      <p:pic>
        <p:nvPicPr>
          <p:cNvPr id="103" name="Shape 2699"/>
          <p:cNvPicPr preferRelativeResize="0"/>
          <p:nvPr/>
        </p:nvPicPr>
        <p:blipFill rotWithShape="1">
          <a:blip r:embed="rId4">
            <a:alphaModFix/>
          </a:blip>
          <a:srcRect/>
          <a:stretch/>
        </p:blipFill>
        <p:spPr>
          <a:xfrm>
            <a:off x="2385630" y="4945025"/>
            <a:ext cx="1475495" cy="813452"/>
          </a:xfrm>
          <a:prstGeom prst="rect">
            <a:avLst/>
          </a:prstGeom>
          <a:noFill/>
          <a:ln>
            <a:noFill/>
          </a:ln>
        </p:spPr>
      </p:pic>
      <p:sp>
        <p:nvSpPr>
          <p:cNvPr id="104" name="Shape 2700"/>
          <p:cNvSpPr txBox="1"/>
          <p:nvPr/>
        </p:nvSpPr>
        <p:spPr>
          <a:xfrm>
            <a:off x="3695645" y="6055030"/>
            <a:ext cx="1568264" cy="430886"/>
          </a:xfrm>
          <a:prstGeom prst="rect">
            <a:avLst/>
          </a:prstGeom>
          <a:noFill/>
          <a:ln>
            <a:noFill/>
          </a:ln>
        </p:spPr>
        <p:txBody>
          <a:bodyPr lIns="91425" tIns="45700" rIns="91425" bIns="45700" anchor="t" anchorCtr="0">
            <a:noAutofit/>
          </a:bodyPr>
          <a:lstStyle/>
          <a:p>
            <a:pPr algn="ctr">
              <a:buSzPct val="25000"/>
            </a:pPr>
            <a:r>
              <a:rPr lang="en-IN" sz="1100" b="1" kern="0" dirty="0">
                <a:solidFill>
                  <a:srgbClr val="000000"/>
                </a:solidFill>
                <a:latin typeface="Calibri"/>
                <a:ea typeface="Calibri"/>
                <a:cs typeface="Calibri"/>
                <a:sym typeface="Calibri"/>
              </a:rPr>
              <a:t>Price prediction of hedging instruments</a:t>
            </a:r>
          </a:p>
        </p:txBody>
      </p:sp>
      <p:sp>
        <p:nvSpPr>
          <p:cNvPr id="105" name="Shape 2701"/>
          <p:cNvSpPr txBox="1"/>
          <p:nvPr/>
        </p:nvSpPr>
        <p:spPr>
          <a:xfrm>
            <a:off x="3608518" y="5151168"/>
            <a:ext cx="1655391" cy="430886"/>
          </a:xfrm>
          <a:prstGeom prst="rect">
            <a:avLst/>
          </a:prstGeom>
          <a:noFill/>
          <a:ln>
            <a:noFill/>
          </a:ln>
        </p:spPr>
        <p:txBody>
          <a:bodyPr lIns="91425" tIns="45700" rIns="91425" bIns="45700" anchor="t" anchorCtr="0">
            <a:noAutofit/>
          </a:bodyPr>
          <a:lstStyle/>
          <a:p>
            <a:pPr algn="ctr">
              <a:buSzPct val="25000"/>
            </a:pPr>
            <a:r>
              <a:rPr lang="en-IN" sz="1100" b="1" kern="0" dirty="0">
                <a:solidFill>
                  <a:srgbClr val="000000"/>
                </a:solidFill>
                <a:latin typeface="Calibri"/>
                <a:ea typeface="Calibri"/>
                <a:cs typeface="Calibri"/>
                <a:sym typeface="Calibri"/>
              </a:rPr>
              <a:t>Price prediction of portfolio items</a:t>
            </a:r>
          </a:p>
        </p:txBody>
      </p:sp>
      <p:sp>
        <p:nvSpPr>
          <p:cNvPr id="106" name="Shape 2702"/>
          <p:cNvSpPr txBox="1"/>
          <p:nvPr/>
        </p:nvSpPr>
        <p:spPr>
          <a:xfrm>
            <a:off x="3766923" y="4072660"/>
            <a:ext cx="1425708" cy="430886"/>
          </a:xfrm>
          <a:prstGeom prst="rect">
            <a:avLst/>
          </a:prstGeom>
          <a:noFill/>
          <a:ln>
            <a:noFill/>
          </a:ln>
        </p:spPr>
        <p:txBody>
          <a:bodyPr lIns="91425" tIns="45700" rIns="91425" bIns="45700" anchor="t" anchorCtr="0">
            <a:noAutofit/>
          </a:bodyPr>
          <a:lstStyle/>
          <a:p>
            <a:pPr algn="ctr">
              <a:buSzPct val="25000"/>
            </a:pPr>
            <a:r>
              <a:rPr lang="en-IN" sz="1100" b="1" kern="0" dirty="0">
                <a:solidFill>
                  <a:srgbClr val="000000"/>
                </a:solidFill>
                <a:latin typeface="Calibri"/>
                <a:ea typeface="Calibri"/>
                <a:cs typeface="Calibri"/>
                <a:sym typeface="Calibri"/>
              </a:rPr>
              <a:t>Quantifying the risk in the inventory</a:t>
            </a:r>
          </a:p>
        </p:txBody>
      </p:sp>
      <p:pic>
        <p:nvPicPr>
          <p:cNvPr id="107" name="Shape 2703" descr="user-profile.png"/>
          <p:cNvPicPr preferRelativeResize="0"/>
          <p:nvPr/>
        </p:nvPicPr>
        <p:blipFill rotWithShape="1">
          <a:blip r:embed="rId5">
            <a:alphaModFix/>
          </a:blip>
          <a:srcRect/>
          <a:stretch/>
        </p:blipFill>
        <p:spPr>
          <a:xfrm rot="5400000">
            <a:off x="2723753" y="3569752"/>
            <a:ext cx="767465" cy="1483073"/>
          </a:xfrm>
          <a:prstGeom prst="rect">
            <a:avLst/>
          </a:prstGeom>
          <a:noFill/>
          <a:ln w="9525" cap="flat" cmpd="sng">
            <a:solidFill>
              <a:schemeClr val="dk1"/>
            </a:solidFill>
            <a:prstDash val="solid"/>
            <a:round/>
            <a:headEnd type="none" w="med" len="med"/>
            <a:tailEnd type="none" w="med" len="med"/>
          </a:ln>
        </p:spPr>
      </p:pic>
      <p:sp>
        <p:nvSpPr>
          <p:cNvPr id="108" name="Shape 2720"/>
          <p:cNvSpPr/>
          <p:nvPr/>
        </p:nvSpPr>
        <p:spPr>
          <a:xfrm rot="10800000" flipH="1">
            <a:off x="3038182" y="4743795"/>
            <a:ext cx="138605" cy="213759"/>
          </a:xfrm>
          <a:prstGeom prst="downArrow">
            <a:avLst>
              <a:gd name="adj1" fmla="val 50000"/>
              <a:gd name="adj2" fmla="val 50000"/>
            </a:avLst>
          </a:prstGeom>
          <a:solidFill>
            <a:schemeClr val="accent2"/>
          </a:solidFill>
          <a:ln w="25400" cap="flat" cmpd="sng">
            <a:solidFill>
              <a:schemeClr val="accent2"/>
            </a:solidFill>
            <a:prstDash val="solid"/>
            <a:round/>
            <a:headEnd type="none" w="med" len="med"/>
            <a:tailEnd type="none" w="med" len="med"/>
          </a:ln>
        </p:spPr>
        <p:txBody>
          <a:bodyPr lIns="91425" tIns="45700" rIns="91425" bIns="45700" anchor="ctr" anchorCtr="0">
            <a:noAutofit/>
          </a:bodyPr>
          <a:lstStyle/>
          <a:p>
            <a:pPr algn="ctr"/>
            <a:endParaRPr sz="1900" kern="0">
              <a:solidFill>
                <a:srgbClr val="FFFFFF"/>
              </a:solidFill>
              <a:latin typeface="Calibri"/>
              <a:ea typeface="Calibri"/>
              <a:cs typeface="Calibri"/>
              <a:sym typeface="Calibri"/>
            </a:endParaRPr>
          </a:p>
        </p:txBody>
      </p:sp>
      <p:sp>
        <p:nvSpPr>
          <p:cNvPr id="110" name="Right Brace 109"/>
          <p:cNvSpPr/>
          <p:nvPr/>
        </p:nvSpPr>
        <p:spPr>
          <a:xfrm>
            <a:off x="5156252" y="4219172"/>
            <a:ext cx="425035" cy="2104560"/>
          </a:xfrm>
          <a:prstGeom prst="rightBrace">
            <a:avLst>
              <a:gd name="adj1" fmla="val 8333"/>
              <a:gd name="adj2" fmla="val 51448"/>
            </a:avLst>
          </a:prstGeom>
          <a:noFill/>
          <a:ln w="38100" cap="flat" cmpd="sng">
            <a:solidFill>
              <a:schemeClr val="bg2">
                <a:lumMod val="50000"/>
              </a:schemeClr>
            </a:solidFill>
            <a:prstDash val="solid"/>
            <a:round/>
            <a:headEnd type="none" w="med" len="med"/>
            <a:tailEnd type="none" w="med" len="med"/>
          </a:ln>
        </p:spPr>
        <p:txBody>
          <a:bodyPr rtlCol="0" anchor="ctr"/>
          <a:lstStyle/>
          <a:p>
            <a:pPr algn="ctr"/>
            <a:endParaRPr lang="en-US">
              <a:solidFill>
                <a:srgbClr val="000000"/>
              </a:solidFill>
            </a:endParaRPr>
          </a:p>
        </p:txBody>
      </p:sp>
      <p:sp>
        <p:nvSpPr>
          <p:cNvPr id="111" name="Shape 2719"/>
          <p:cNvSpPr/>
          <p:nvPr/>
        </p:nvSpPr>
        <p:spPr>
          <a:xfrm rot="16200000">
            <a:off x="5877029" y="4944310"/>
            <a:ext cx="167905" cy="674496"/>
          </a:xfrm>
          <a:prstGeom prst="downArrow">
            <a:avLst>
              <a:gd name="adj1" fmla="val 50000"/>
              <a:gd name="adj2" fmla="val 50000"/>
            </a:avLst>
          </a:prstGeom>
          <a:solidFill>
            <a:srgbClr val="42847A"/>
          </a:solidFill>
          <a:ln w="25400" cap="flat" cmpd="sng">
            <a:solidFill>
              <a:srgbClr val="42847A"/>
            </a:solidFill>
            <a:prstDash val="solid"/>
            <a:round/>
            <a:headEnd type="none" w="med" len="med"/>
            <a:tailEnd type="none" w="med" len="med"/>
          </a:ln>
        </p:spPr>
        <p:txBody>
          <a:bodyPr lIns="91425" tIns="45700" rIns="91425" bIns="45700" anchor="ctr" anchorCtr="0">
            <a:noAutofit/>
          </a:bodyPr>
          <a:lstStyle/>
          <a:p>
            <a:pPr algn="ctr"/>
            <a:endParaRPr sz="1900" kern="0">
              <a:solidFill>
                <a:srgbClr val="FFFFFF"/>
              </a:solidFill>
              <a:ea typeface="Calibri"/>
              <a:cs typeface="Calibri"/>
              <a:sym typeface="Calibri"/>
            </a:endParaRPr>
          </a:p>
        </p:txBody>
      </p:sp>
      <p:sp>
        <p:nvSpPr>
          <p:cNvPr id="114" name="Shape 2719"/>
          <p:cNvSpPr/>
          <p:nvPr/>
        </p:nvSpPr>
        <p:spPr>
          <a:xfrm rot="16200000">
            <a:off x="8064183" y="5022099"/>
            <a:ext cx="174250" cy="485118"/>
          </a:xfrm>
          <a:prstGeom prst="downArrow">
            <a:avLst>
              <a:gd name="adj1" fmla="val 50000"/>
              <a:gd name="adj2" fmla="val 50000"/>
            </a:avLst>
          </a:prstGeom>
          <a:solidFill>
            <a:srgbClr val="42847A"/>
          </a:solidFill>
          <a:ln w="25400" cap="flat" cmpd="sng">
            <a:solidFill>
              <a:srgbClr val="42847A"/>
            </a:solidFill>
            <a:prstDash val="solid"/>
            <a:round/>
            <a:headEnd type="none" w="med" len="med"/>
            <a:tailEnd type="none" w="med" len="med"/>
          </a:ln>
        </p:spPr>
        <p:txBody>
          <a:bodyPr lIns="91425" tIns="45700" rIns="91425" bIns="45700" anchor="ctr" anchorCtr="0">
            <a:noAutofit/>
          </a:bodyPr>
          <a:lstStyle/>
          <a:p>
            <a:pPr algn="ctr"/>
            <a:endParaRPr sz="1900" kern="0">
              <a:solidFill>
                <a:srgbClr val="FFFFFF"/>
              </a:solidFill>
              <a:ea typeface="Calibri"/>
              <a:cs typeface="Calibri"/>
              <a:sym typeface="Calibri"/>
            </a:endParaRPr>
          </a:p>
        </p:txBody>
      </p:sp>
      <p:sp>
        <p:nvSpPr>
          <p:cNvPr id="116" name="Shape 2707"/>
          <p:cNvSpPr txBox="1"/>
          <p:nvPr/>
        </p:nvSpPr>
        <p:spPr>
          <a:xfrm>
            <a:off x="5484694" y="4782630"/>
            <a:ext cx="958385" cy="307491"/>
          </a:xfrm>
          <a:prstGeom prst="rect">
            <a:avLst/>
          </a:prstGeom>
          <a:noFill/>
          <a:ln>
            <a:noFill/>
          </a:ln>
        </p:spPr>
        <p:txBody>
          <a:bodyPr lIns="91425" tIns="45700" rIns="91425" bIns="45700" anchor="t" anchorCtr="0">
            <a:noAutofit/>
          </a:bodyPr>
          <a:lstStyle/>
          <a:p>
            <a:pPr algn="ctr">
              <a:buSzPct val="25000"/>
            </a:pPr>
            <a:r>
              <a:rPr lang="en-IN" sz="1100" i="1" kern="0" dirty="0">
                <a:solidFill>
                  <a:srgbClr val="000000"/>
                </a:solidFill>
                <a:latin typeface="Calibri"/>
                <a:ea typeface="Calibri"/>
                <a:cs typeface="Calibri"/>
                <a:sym typeface="Calibri"/>
              </a:rPr>
              <a:t>Non-linear Optimization</a:t>
            </a:r>
          </a:p>
        </p:txBody>
      </p:sp>
      <p:grpSp>
        <p:nvGrpSpPr>
          <p:cNvPr id="117" name="Group 116"/>
          <p:cNvGrpSpPr/>
          <p:nvPr/>
        </p:nvGrpSpPr>
        <p:grpSpPr>
          <a:xfrm>
            <a:off x="6287268" y="4731779"/>
            <a:ext cx="1681018" cy="1188720"/>
            <a:chOff x="9883115" y="4475350"/>
            <a:chExt cx="1681018" cy="1188720"/>
          </a:xfrm>
        </p:grpSpPr>
        <p:sp>
          <p:nvSpPr>
            <p:cNvPr id="118" name="Rectangle 117"/>
            <p:cNvSpPr/>
            <p:nvPr/>
          </p:nvSpPr>
          <p:spPr>
            <a:xfrm>
              <a:off x="10089025" y="4475350"/>
              <a:ext cx="1280160" cy="118872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TextBox 118"/>
            <p:cNvSpPr txBox="1"/>
            <p:nvPr/>
          </p:nvSpPr>
          <p:spPr>
            <a:xfrm>
              <a:off x="9883115" y="5140354"/>
              <a:ext cx="1681018" cy="492443"/>
            </a:xfrm>
            <a:prstGeom prst="rect">
              <a:avLst/>
            </a:prstGeom>
            <a:noFill/>
          </p:spPr>
          <p:txBody>
            <a:bodyPr wrap="square" rtlCol="0">
              <a:spAutoFit/>
            </a:bodyPr>
            <a:lstStyle/>
            <a:p>
              <a:pPr algn="ctr"/>
              <a:r>
                <a:rPr lang="en-US" sz="1300" b="1" dirty="0">
                  <a:solidFill>
                    <a:srgbClr val="7F7F7F"/>
                  </a:solidFill>
                </a:rPr>
                <a:t>Optimal Hedging Strategy</a:t>
              </a:r>
              <a:endParaRPr lang="en-US" sz="1300" dirty="0">
                <a:solidFill>
                  <a:srgbClr val="000000"/>
                </a:solidFill>
              </a:endParaRPr>
            </a:p>
          </p:txBody>
        </p:sp>
      </p:grpSp>
      <p:pic>
        <p:nvPicPr>
          <p:cNvPr id="121" name="Picture 120"/>
          <p:cNvPicPr>
            <a:picLocks noChangeAspect="1"/>
          </p:cNvPicPr>
          <p:nvPr/>
        </p:nvPicPr>
        <p:blipFill>
          <a:blip r:embed="rId6">
            <a:grayscl/>
          </a:blip>
          <a:stretch>
            <a:fillRect/>
          </a:stretch>
        </p:blipFill>
        <p:spPr>
          <a:xfrm>
            <a:off x="6853003" y="4754184"/>
            <a:ext cx="618028" cy="620787"/>
          </a:xfrm>
          <a:prstGeom prst="rect">
            <a:avLst/>
          </a:prstGeom>
        </p:spPr>
      </p:pic>
      <p:pic>
        <p:nvPicPr>
          <p:cNvPr id="122" name="Shape 2714"/>
          <p:cNvPicPr preferRelativeResize="0"/>
          <p:nvPr/>
        </p:nvPicPr>
        <p:blipFill rotWithShape="1">
          <a:blip r:embed="rId7">
            <a:alphaModFix/>
            <a:duotone>
              <a:prstClr val="black"/>
              <a:srgbClr val="42847A">
                <a:tint val="45000"/>
                <a:satMod val="400000"/>
              </a:srgbClr>
            </a:duotone>
          </a:blip>
          <a:srcRect/>
          <a:stretch/>
        </p:blipFill>
        <p:spPr>
          <a:xfrm>
            <a:off x="8530954" y="4895096"/>
            <a:ext cx="3561914" cy="653538"/>
          </a:xfrm>
          <a:prstGeom prst="rect">
            <a:avLst/>
          </a:prstGeom>
          <a:noFill/>
          <a:ln>
            <a:noFill/>
          </a:ln>
        </p:spPr>
      </p:pic>
      <p:sp>
        <p:nvSpPr>
          <p:cNvPr id="123" name="Shape 2706"/>
          <p:cNvSpPr txBox="1"/>
          <p:nvPr/>
        </p:nvSpPr>
        <p:spPr>
          <a:xfrm>
            <a:off x="8155938" y="4595698"/>
            <a:ext cx="1330195" cy="261610"/>
          </a:xfrm>
          <a:prstGeom prst="rect">
            <a:avLst/>
          </a:prstGeom>
          <a:noFill/>
          <a:ln>
            <a:noFill/>
          </a:ln>
        </p:spPr>
        <p:txBody>
          <a:bodyPr lIns="91425" tIns="45700" rIns="91425" bIns="45700" anchor="t" anchorCtr="0">
            <a:noAutofit/>
          </a:bodyPr>
          <a:lstStyle/>
          <a:p>
            <a:pPr algn="ctr">
              <a:buSzPct val="25000"/>
            </a:pPr>
            <a:r>
              <a:rPr lang="en-IN" sz="1100" b="1" kern="0" dirty="0">
                <a:solidFill>
                  <a:srgbClr val="000000"/>
                </a:solidFill>
                <a:ea typeface="Calibri"/>
                <a:cs typeface="Calibri"/>
                <a:sym typeface="Calibri"/>
              </a:rPr>
              <a:t>Output</a:t>
            </a:r>
          </a:p>
        </p:txBody>
      </p:sp>
      <p:sp>
        <p:nvSpPr>
          <p:cNvPr id="124" name="Shape 2718"/>
          <p:cNvSpPr/>
          <p:nvPr/>
        </p:nvSpPr>
        <p:spPr>
          <a:xfrm rot="16200000">
            <a:off x="2092566" y="5226906"/>
            <a:ext cx="174250" cy="277210"/>
          </a:xfrm>
          <a:prstGeom prst="downArrow">
            <a:avLst>
              <a:gd name="adj1" fmla="val 50000"/>
              <a:gd name="adj2" fmla="val 50000"/>
            </a:avLst>
          </a:prstGeom>
          <a:solidFill>
            <a:srgbClr val="42847A"/>
          </a:solidFill>
          <a:ln w="25400" cap="flat" cmpd="sng">
            <a:solidFill>
              <a:srgbClr val="42847A"/>
            </a:solidFill>
            <a:prstDash val="solid"/>
            <a:round/>
            <a:headEnd type="none" w="med" len="med"/>
            <a:tailEnd type="none" w="med" len="med"/>
          </a:ln>
        </p:spPr>
        <p:txBody>
          <a:bodyPr lIns="91425" tIns="45700" rIns="91425" bIns="45700" anchor="ctr" anchorCtr="0">
            <a:noAutofit/>
          </a:bodyPr>
          <a:lstStyle/>
          <a:p>
            <a:pPr algn="ctr"/>
            <a:endParaRPr sz="1900" kern="0">
              <a:solidFill>
                <a:srgbClr val="FFFFFF"/>
              </a:solidFill>
              <a:ea typeface="Calibri"/>
              <a:cs typeface="Calibri"/>
              <a:sym typeface="Calibri"/>
            </a:endParaRPr>
          </a:p>
        </p:txBody>
      </p:sp>
      <p:sp>
        <p:nvSpPr>
          <p:cNvPr id="56" name="Oval 55">
            <a:hlinkClick r:id="rId8" action="ppaction://hlinksldjump"/>
            <a:extLst>
              <a:ext uri="{FF2B5EF4-FFF2-40B4-BE49-F238E27FC236}">
                <a16:creationId xmlns:a16="http://schemas.microsoft.com/office/drawing/2014/main" id="{7D67E33D-69E0-4ADB-9FAB-8A9E206407AA}"/>
              </a:ext>
            </a:extLst>
          </p:cNvPr>
          <p:cNvSpPr/>
          <p:nvPr/>
        </p:nvSpPr>
        <p:spPr>
          <a:xfrm>
            <a:off x="11726727" y="5664341"/>
            <a:ext cx="270000" cy="270000"/>
          </a:xfrm>
          <a:prstGeom prst="ellipse">
            <a:avLst/>
          </a:prstGeom>
          <a:solidFill>
            <a:srgbClr val="46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a:t>
            </a:r>
            <a:endParaRPr lang="en-IN" dirty="0">
              <a:latin typeface="Segoe UI" panose="020B0502040204020203" pitchFamily="34" charset="0"/>
              <a:ea typeface="Segoe UI" panose="020B0502040204020203" pitchFamily="34" charset="0"/>
              <a:cs typeface="Segoe UI" panose="020B0502040204020203" pitchFamily="34" charset="0"/>
            </a:endParaRPr>
          </a:p>
        </p:txBody>
      </p:sp>
      <p:sp>
        <p:nvSpPr>
          <p:cNvPr id="4" name="Title 3">
            <a:extLst>
              <a:ext uri="{FF2B5EF4-FFF2-40B4-BE49-F238E27FC236}">
                <a16:creationId xmlns:a16="http://schemas.microsoft.com/office/drawing/2014/main" id="{B496E432-0D44-4549-8F76-CA828CE8C9DC}"/>
              </a:ext>
            </a:extLst>
          </p:cNvPr>
          <p:cNvSpPr>
            <a:spLocks noGrp="1"/>
          </p:cNvSpPr>
          <p:nvPr>
            <p:ph type="title"/>
          </p:nvPr>
        </p:nvSpPr>
        <p:spPr/>
        <p:txBody>
          <a:bodyPr/>
          <a:lstStyle/>
          <a:p>
            <a:r>
              <a:rPr lang="en-IN" dirty="0"/>
              <a:t>Risk Optimization to Hedge Volatility in Crude Oil Prices </a:t>
            </a:r>
          </a:p>
        </p:txBody>
      </p:sp>
    </p:spTree>
    <p:extLst>
      <p:ext uri="{BB962C8B-B14F-4D97-AF65-F5344CB8AC3E}">
        <p14:creationId xmlns:p14="http://schemas.microsoft.com/office/powerpoint/2010/main" val="67925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 xmlns:a14="http://schemas.microsoft.com/office/drawing/2010/main">
                <a:solidFill>
                  <a:srgbClr val="FFFFFF"/>
                </a:solidFill>
              </a14:hiddenFill>
            </a:ext>
          </a:extLst>
        </p:spPr>
      </p:pic>
      <p:sp>
        <p:nvSpPr>
          <p:cNvPr id="54" name="Slide Number Placeholder 5"/>
          <p:cNvSpPr txBox="1">
            <a:spLocks/>
          </p:cNvSpPr>
          <p:nvPr/>
        </p:nvSpPr>
        <p:spPr>
          <a:xfrm>
            <a:off x="9432702"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0414F87-21CC-45C6-A33F-A15A7E070B6F}" type="slidenum">
              <a:rPr lang="en-US" sz="1200" smtClean="0">
                <a:solidFill>
                  <a:srgbClr val="000000">
                    <a:tint val="75000"/>
                  </a:srgbClr>
                </a:solidFill>
              </a:rPr>
              <a:pPr algn="r"/>
              <a:t>76</a:t>
            </a:fld>
            <a:endParaRPr lang="en-US" sz="1200" dirty="0">
              <a:solidFill>
                <a:srgbClr val="000000">
                  <a:tint val="75000"/>
                </a:srgbClr>
              </a:solidFill>
            </a:endParaRPr>
          </a:p>
        </p:txBody>
      </p:sp>
      <p:sp>
        <p:nvSpPr>
          <p:cNvPr id="28" name="Rectangle 27"/>
          <p:cNvSpPr/>
          <p:nvPr/>
        </p:nvSpPr>
        <p:spPr>
          <a:xfrm>
            <a:off x="1" y="122654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35" name="Rectangle 34"/>
          <p:cNvSpPr/>
          <p:nvPr/>
        </p:nvSpPr>
        <p:spPr>
          <a:xfrm>
            <a:off x="208121" y="1277120"/>
            <a:ext cx="11983879" cy="342784"/>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ea typeface="Segoe UI" panose="020B0502040204020203" pitchFamily="34" charset="0"/>
                <a:cs typeface="Segoe UI" panose="020B0502040204020203" pitchFamily="34" charset="0"/>
              </a:rPr>
              <a:t>The Problem:</a:t>
            </a:r>
            <a:r>
              <a:rPr lang="en-US" sz="1600" b="1" dirty="0">
                <a:solidFill>
                  <a:srgbClr val="44546A"/>
                </a:solidFill>
                <a:ea typeface="Segoe UI" panose="020B0502040204020203" pitchFamily="34" charset="0"/>
                <a:cs typeface="Segoe UI" panose="020B0502040204020203" pitchFamily="34" charset="0"/>
              </a:rPr>
              <a:t> </a:t>
            </a:r>
            <a:r>
              <a:rPr lang="en-US" sz="1600" dirty="0">
                <a:solidFill>
                  <a:srgbClr val="44546A"/>
                </a:solidFill>
                <a:ea typeface="Segoe UI" panose="020B0502040204020203" pitchFamily="34" charset="0"/>
                <a:cs typeface="Segoe UI" panose="020B0502040204020203" pitchFamily="34" charset="0"/>
              </a:rPr>
              <a:t>In the OTA industry,  securing first spots on travel aggregator sites at optimal rates has big impact on overall profitability</a:t>
            </a:r>
          </a:p>
        </p:txBody>
      </p:sp>
      <p:grpSp>
        <p:nvGrpSpPr>
          <p:cNvPr id="5" name="Group 4"/>
          <p:cNvGrpSpPr/>
          <p:nvPr/>
        </p:nvGrpSpPr>
        <p:grpSpPr>
          <a:xfrm>
            <a:off x="251807" y="1735450"/>
            <a:ext cx="11688387" cy="1550933"/>
            <a:chOff x="260343" y="1811911"/>
            <a:chExt cx="11688387" cy="1550933"/>
          </a:xfrm>
        </p:grpSpPr>
        <p:sp>
          <p:nvSpPr>
            <p:cNvPr id="29" name="Rectangle 28"/>
            <p:cNvSpPr/>
            <p:nvPr/>
          </p:nvSpPr>
          <p:spPr>
            <a:xfrm>
              <a:off x="260343"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30" name="Rectangle 29"/>
            <p:cNvSpPr/>
            <p:nvPr/>
          </p:nvSpPr>
          <p:spPr>
            <a:xfrm>
              <a:off x="260343"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31" name="Rectangle 30"/>
            <p:cNvSpPr/>
            <p:nvPr/>
          </p:nvSpPr>
          <p:spPr>
            <a:xfrm>
              <a:off x="270586" y="2208918"/>
              <a:ext cx="3499537" cy="350865"/>
            </a:xfrm>
            <a:prstGeom prst="rect">
              <a:avLst/>
            </a:prstGeom>
          </p:spPr>
          <p:txBody>
            <a:bodyPr wrap="square">
              <a:spAutoFit/>
            </a:bodyPr>
            <a:lstStyle/>
            <a:p>
              <a:pPr>
                <a:lnSpc>
                  <a:spcPct val="120000"/>
                </a:lnSpc>
              </a:pPr>
              <a:endParaRPr lang="en-US" sz="14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32" name="Rectangle 31"/>
            <p:cNvSpPr/>
            <p:nvPr/>
          </p:nvSpPr>
          <p:spPr>
            <a:xfrm>
              <a:off x="260343" y="1842298"/>
              <a:ext cx="2534636" cy="338554"/>
            </a:xfrm>
            <a:prstGeom prst="rect">
              <a:avLst/>
            </a:prstGeom>
          </p:spPr>
          <p:txBody>
            <a:bodyPr wrap="square">
              <a:spAutoFit/>
            </a:bodyPr>
            <a:lstStyle/>
            <a:p>
              <a:r>
                <a:rPr lang="en-US" sz="1600" b="1" dirty="0">
                  <a:solidFill>
                    <a:srgbClr val="44546A"/>
                  </a:solidFill>
                  <a:ea typeface="Segoe UI" panose="020B0502040204020203" pitchFamily="34" charset="0"/>
                  <a:cs typeface="Segoe UI" panose="020B0502040204020203" pitchFamily="34" charset="0"/>
                </a:rPr>
                <a:t>The “Before” State</a:t>
              </a:r>
            </a:p>
          </p:txBody>
        </p:sp>
        <p:sp>
          <p:nvSpPr>
            <p:cNvPr id="33" name="Rectangle 32"/>
            <p:cNvSpPr/>
            <p:nvPr/>
          </p:nvSpPr>
          <p:spPr>
            <a:xfrm>
              <a:off x="8301385"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34" name="Rectangle 33"/>
            <p:cNvSpPr/>
            <p:nvPr/>
          </p:nvSpPr>
          <p:spPr>
            <a:xfrm>
              <a:off x="8297111" y="2208918"/>
              <a:ext cx="3651619" cy="350865"/>
            </a:xfrm>
            <a:prstGeom prst="rect">
              <a:avLst/>
            </a:prstGeom>
          </p:spPr>
          <p:txBody>
            <a:bodyPr wrap="square">
              <a:spAutoFit/>
            </a:bodyPr>
            <a:lstStyle/>
            <a:p>
              <a:pPr>
                <a:lnSpc>
                  <a:spcPct val="120000"/>
                </a:lnSpc>
              </a:pPr>
              <a:endParaRPr lang="en-US" sz="14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36" name="Rectangle 35"/>
            <p:cNvSpPr/>
            <p:nvPr/>
          </p:nvSpPr>
          <p:spPr>
            <a:xfrm>
              <a:off x="4255290"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38" name="Rectangle 37"/>
            <p:cNvSpPr/>
            <p:nvPr/>
          </p:nvSpPr>
          <p:spPr>
            <a:xfrm>
              <a:off x="4280863" y="1854084"/>
              <a:ext cx="3750717"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40" name="Rectangle 39"/>
            <p:cNvSpPr/>
            <p:nvPr/>
          </p:nvSpPr>
          <p:spPr>
            <a:xfrm>
              <a:off x="4222422" y="2026034"/>
              <a:ext cx="3569219" cy="350865"/>
            </a:xfrm>
            <a:prstGeom prst="rect">
              <a:avLst/>
            </a:prstGeom>
          </p:spPr>
          <p:txBody>
            <a:bodyPr wrap="square">
              <a:spAutoFit/>
            </a:bodyPr>
            <a:lstStyle/>
            <a:p>
              <a:pPr>
                <a:lnSpc>
                  <a:spcPct val="120000"/>
                </a:lnSpc>
              </a:pPr>
              <a:endParaRPr lang="en-US" sz="14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Rectangle 41"/>
            <p:cNvSpPr/>
            <p:nvPr/>
          </p:nvSpPr>
          <p:spPr>
            <a:xfrm>
              <a:off x="4267215" y="1811911"/>
              <a:ext cx="2131840" cy="338554"/>
            </a:xfrm>
            <a:prstGeom prst="rect">
              <a:avLst/>
            </a:prstGeom>
          </p:spPr>
          <p:txBody>
            <a:bodyPr wrap="square">
              <a:spAutoFit/>
            </a:bodyPr>
            <a:lstStyle/>
            <a:p>
              <a:r>
                <a:rPr lang="en-US" sz="1600" b="1" dirty="0">
                  <a:solidFill>
                    <a:srgbClr val="44546A"/>
                  </a:solidFill>
                  <a:ea typeface="Segoe UI" panose="020B0502040204020203" pitchFamily="34" charset="0"/>
                  <a:cs typeface="Segoe UI" panose="020B0502040204020203" pitchFamily="34" charset="0"/>
                </a:rPr>
                <a:t>LatentView Solution</a:t>
              </a:r>
            </a:p>
          </p:txBody>
        </p:sp>
        <p:sp>
          <p:nvSpPr>
            <p:cNvPr id="43" name="Rectangle 42"/>
            <p:cNvSpPr/>
            <p:nvPr/>
          </p:nvSpPr>
          <p:spPr>
            <a:xfrm>
              <a:off x="8297111" y="1842298"/>
              <a:ext cx="2534636" cy="338554"/>
            </a:xfrm>
            <a:prstGeom prst="rect">
              <a:avLst/>
            </a:prstGeom>
          </p:spPr>
          <p:txBody>
            <a:bodyPr wrap="square">
              <a:spAutoFit/>
            </a:bodyPr>
            <a:lstStyle/>
            <a:p>
              <a:r>
                <a:rPr lang="en-US" sz="1600" b="1" dirty="0">
                  <a:solidFill>
                    <a:srgbClr val="44546A"/>
                  </a:solidFill>
                  <a:ea typeface="Segoe UI" panose="020B0502040204020203" pitchFamily="34" charset="0"/>
                  <a:cs typeface="Segoe UI" panose="020B0502040204020203" pitchFamily="34" charset="0"/>
                </a:rPr>
                <a:t>The “After” State</a:t>
              </a:r>
            </a:p>
          </p:txBody>
        </p:sp>
      </p:grpSp>
      <p:sp>
        <p:nvSpPr>
          <p:cNvPr id="46" name="Rectangle 45"/>
          <p:cNvSpPr/>
          <p:nvPr/>
        </p:nvSpPr>
        <p:spPr>
          <a:xfrm>
            <a:off x="120389" y="650606"/>
            <a:ext cx="5926450"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latin typeface="Segoe UI" panose="020B0502040204020203" pitchFamily="34" charset="0"/>
                <a:ea typeface="Segoe UI" panose="020B0502040204020203" pitchFamily="34" charset="0"/>
                <a:cs typeface="Segoe UI" panose="020B0502040204020203" pitchFamily="34" charset="0"/>
              </a:rPr>
              <a:t>Leading Travel Website</a:t>
            </a:r>
          </a:p>
        </p:txBody>
      </p:sp>
      <p:sp>
        <p:nvSpPr>
          <p:cNvPr id="3" name="TextBox 2"/>
          <p:cNvSpPr txBox="1"/>
          <p:nvPr/>
        </p:nvSpPr>
        <p:spPr>
          <a:xfrm>
            <a:off x="270248" y="2005696"/>
            <a:ext cx="3574205" cy="1384995"/>
          </a:xfrm>
          <a:prstGeom prst="rect">
            <a:avLst/>
          </a:prstGeom>
          <a:noFill/>
        </p:spPr>
        <p:txBody>
          <a:bodyPr wrap="square" rtlCol="0">
            <a:spAutoFit/>
          </a:bodyPr>
          <a:lstStyle/>
          <a:p>
            <a:pPr>
              <a:lnSpc>
                <a:spcPct val="120000"/>
              </a:lnSpc>
            </a:pPr>
            <a:r>
              <a:rPr lang="en-US" sz="1400" dirty="0">
                <a:ea typeface="Segoe UI" panose="020B0502040204020203" pitchFamily="34" charset="0"/>
                <a:cs typeface="Segoe UI" panose="020B0502040204020203" pitchFamily="34" charset="0"/>
              </a:rPr>
              <a:t>Bidding rates set manually based on intuitions &amp; experience led to either expensive over-bidding or underbidding which reduced transaction volumes by 50% in half of the major markets upon drop in bid spot</a:t>
            </a:r>
          </a:p>
        </p:txBody>
      </p:sp>
      <p:sp>
        <p:nvSpPr>
          <p:cNvPr id="4" name="TextBox 3"/>
          <p:cNvSpPr txBox="1"/>
          <p:nvPr/>
        </p:nvSpPr>
        <p:spPr>
          <a:xfrm>
            <a:off x="4239374" y="1973836"/>
            <a:ext cx="3825230" cy="1384995"/>
          </a:xfrm>
          <a:prstGeom prst="rect">
            <a:avLst/>
          </a:prstGeom>
          <a:noFill/>
        </p:spPr>
        <p:txBody>
          <a:bodyPr wrap="square" rtlCol="0">
            <a:spAutoFit/>
          </a:bodyPr>
          <a:lstStyle/>
          <a:p>
            <a:pPr>
              <a:lnSpc>
                <a:spcPct val="120000"/>
              </a:lnSpc>
            </a:pPr>
            <a:r>
              <a:rPr lang="en-US" sz="1400" dirty="0">
                <a:ea typeface="Segoe UI" panose="020B0502040204020203" pitchFamily="34" charset="0"/>
                <a:cs typeface="Segoe UI" panose="020B0502040204020203" pitchFamily="34" charset="0"/>
              </a:rPr>
              <a:t>Developed a tool which analyzed the number of quoters, transactions and purchase rates at days to arrival level for each city to forecast the most optimized bids for ‘first spots’ on travel aggregator websites</a:t>
            </a:r>
          </a:p>
        </p:txBody>
      </p:sp>
      <p:sp>
        <p:nvSpPr>
          <p:cNvPr id="6" name="TextBox 5"/>
          <p:cNvSpPr txBox="1"/>
          <p:nvPr/>
        </p:nvSpPr>
        <p:spPr>
          <a:xfrm>
            <a:off x="8288575" y="2132457"/>
            <a:ext cx="3482715" cy="369332"/>
          </a:xfrm>
          <a:prstGeom prst="rect">
            <a:avLst/>
          </a:prstGeom>
          <a:noFill/>
        </p:spPr>
        <p:txBody>
          <a:bodyPr wrap="square" rtlCol="0">
            <a:spAutoFit/>
          </a:bodyPr>
          <a:lstStyle/>
          <a:p>
            <a:endParaRPr lang="en-US" dirty="0">
              <a:latin typeface="Segoe UI" panose="020B0502040204020203" pitchFamily="34" charset="0"/>
              <a:ea typeface="Segoe UI" panose="020B0502040204020203" pitchFamily="34" charset="0"/>
              <a:cs typeface="Segoe UI" panose="020B0502040204020203" pitchFamily="34" charset="0"/>
            </a:endParaRPr>
          </a:p>
        </p:txBody>
      </p:sp>
      <p:grpSp>
        <p:nvGrpSpPr>
          <p:cNvPr id="7" name="Group 6"/>
          <p:cNvGrpSpPr/>
          <p:nvPr/>
        </p:nvGrpSpPr>
        <p:grpSpPr>
          <a:xfrm>
            <a:off x="1720160" y="4138810"/>
            <a:ext cx="2290598" cy="1303275"/>
            <a:chOff x="4452749" y="4028197"/>
            <a:chExt cx="2333467" cy="1866774"/>
          </a:xfrm>
        </p:grpSpPr>
        <p:grpSp>
          <p:nvGrpSpPr>
            <p:cNvPr id="48" name="Group 47"/>
            <p:cNvGrpSpPr/>
            <p:nvPr/>
          </p:nvGrpSpPr>
          <p:grpSpPr>
            <a:xfrm>
              <a:off x="4732285" y="4174546"/>
              <a:ext cx="750043" cy="750043"/>
              <a:chOff x="1260101" y="163016"/>
              <a:chExt cx="750043" cy="750043"/>
            </a:xfrm>
          </p:grpSpPr>
          <p:sp>
            <p:nvSpPr>
              <p:cNvPr id="53" name="Oval 52"/>
              <p:cNvSpPr/>
              <p:nvPr/>
            </p:nvSpPr>
            <p:spPr>
              <a:xfrm>
                <a:off x="1260101" y="163016"/>
                <a:ext cx="750043" cy="750043"/>
              </a:xfrm>
              <a:prstGeom prst="ellipse">
                <a:avLst/>
              </a:prstGeom>
              <a:solidFill>
                <a:schemeClr val="tx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5" name="Oval 4"/>
              <p:cNvSpPr/>
              <p:nvPr/>
            </p:nvSpPr>
            <p:spPr>
              <a:xfrm>
                <a:off x="1369942" y="272855"/>
                <a:ext cx="530361" cy="5303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Past</a:t>
                </a:r>
              </a:p>
              <a:p>
                <a:pPr lvl="0" algn="ctr" defTabSz="466725">
                  <a:lnSpc>
                    <a:spcPct val="90000"/>
                  </a:lnSpc>
                  <a:spcBef>
                    <a:spcPct val="0"/>
                  </a:spcBef>
                  <a:spcAft>
                    <a:spcPct val="35000"/>
                  </a:spcAft>
                </a:pPr>
                <a:r>
                  <a:rPr lang="en-US" sz="105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Quoters</a:t>
                </a:r>
              </a:p>
            </p:txBody>
          </p:sp>
        </p:grpSp>
        <p:grpSp>
          <p:nvGrpSpPr>
            <p:cNvPr id="49" name="Group 48"/>
            <p:cNvGrpSpPr/>
            <p:nvPr/>
          </p:nvGrpSpPr>
          <p:grpSpPr>
            <a:xfrm>
              <a:off x="5567377" y="4174882"/>
              <a:ext cx="750043" cy="750043"/>
              <a:chOff x="2095193" y="163352"/>
              <a:chExt cx="750043" cy="750043"/>
            </a:xfrm>
          </p:grpSpPr>
          <p:sp>
            <p:nvSpPr>
              <p:cNvPr id="51" name="Oval 50"/>
              <p:cNvSpPr/>
              <p:nvPr/>
            </p:nvSpPr>
            <p:spPr>
              <a:xfrm>
                <a:off x="2095193" y="163352"/>
                <a:ext cx="750043" cy="750043"/>
              </a:xfrm>
              <a:prstGeom prst="ellipse">
                <a:avLst/>
              </a:prstGeom>
              <a:solidFill>
                <a:schemeClr val="tx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2" name="Oval 6"/>
              <p:cNvSpPr/>
              <p:nvPr/>
            </p:nvSpPr>
            <p:spPr>
              <a:xfrm>
                <a:off x="2257739" y="247349"/>
                <a:ext cx="530361" cy="5303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0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Past Txns</a:t>
                </a:r>
              </a:p>
            </p:txBody>
          </p:sp>
        </p:grpSp>
        <p:sp>
          <p:nvSpPr>
            <p:cNvPr id="50" name="Shape 49"/>
            <p:cNvSpPr/>
            <p:nvPr/>
          </p:nvSpPr>
          <p:spPr>
            <a:xfrm>
              <a:off x="4452749" y="4028197"/>
              <a:ext cx="2333467" cy="1866774"/>
            </a:xfrm>
            <a:prstGeom prst="funnel">
              <a:avLst/>
            </a:prstGeom>
            <a:solidFill>
              <a:schemeClr val="tx2">
                <a:alpha val="4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grpSp>
          <p:nvGrpSpPr>
            <p:cNvPr id="56" name="Group 55"/>
            <p:cNvGrpSpPr/>
            <p:nvPr/>
          </p:nvGrpSpPr>
          <p:grpSpPr>
            <a:xfrm>
              <a:off x="5084548" y="4924589"/>
              <a:ext cx="1085077" cy="681857"/>
              <a:chOff x="1859211" y="103837"/>
              <a:chExt cx="1085077" cy="681857"/>
            </a:xfrm>
          </p:grpSpPr>
          <p:sp>
            <p:nvSpPr>
              <p:cNvPr id="57" name="Oval 56"/>
              <p:cNvSpPr/>
              <p:nvPr/>
            </p:nvSpPr>
            <p:spPr>
              <a:xfrm>
                <a:off x="1859211" y="103837"/>
                <a:ext cx="1085077" cy="681857"/>
              </a:xfrm>
              <a:prstGeom prst="ellipse">
                <a:avLst/>
              </a:prstGeom>
              <a:solidFill>
                <a:schemeClr val="tx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8" name="Oval 6"/>
              <p:cNvSpPr/>
              <p:nvPr/>
            </p:nvSpPr>
            <p:spPr>
              <a:xfrm>
                <a:off x="2006272" y="218364"/>
                <a:ext cx="848269" cy="5190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Past Purchase </a:t>
                </a:r>
              </a:p>
              <a:p>
                <a:pPr lvl="0" algn="ctr" defTabSz="466725">
                  <a:lnSpc>
                    <a:spcPct val="90000"/>
                  </a:lnSpc>
                  <a:spcBef>
                    <a:spcPct val="0"/>
                  </a:spcBef>
                  <a:spcAft>
                    <a:spcPct val="35000"/>
                  </a:spcAft>
                </a:pPr>
                <a:r>
                  <a:rPr lang="en-US" sz="100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Rate</a:t>
                </a:r>
              </a:p>
            </p:txBody>
          </p:sp>
        </p:grpSp>
      </p:grpSp>
      <p:sp>
        <p:nvSpPr>
          <p:cNvPr id="59" name="TextBox 58"/>
          <p:cNvSpPr txBox="1"/>
          <p:nvPr/>
        </p:nvSpPr>
        <p:spPr>
          <a:xfrm>
            <a:off x="1161709" y="3539828"/>
            <a:ext cx="1955861" cy="261610"/>
          </a:xfrm>
          <a:prstGeom prst="rect">
            <a:avLst/>
          </a:prstGeom>
          <a:solidFill>
            <a:srgbClr val="48B296"/>
          </a:solidFill>
        </p:spPr>
        <p:txBody>
          <a:bodyPr wrap="square" rtlCol="0">
            <a:spAutoFit/>
          </a:bodyPr>
          <a:lstStyle/>
          <a:p>
            <a:pPr algn="ctr"/>
            <a:r>
              <a:rPr lang="en-US" sz="1100" b="1" dirty="0">
                <a:latin typeface="Segoe UI" panose="020B0502040204020203" pitchFamily="34" charset="0"/>
                <a:ea typeface="Segoe UI" panose="020B0502040204020203" pitchFamily="34" charset="0"/>
                <a:cs typeface="Segoe UI" panose="020B0502040204020203" pitchFamily="34" charset="0"/>
              </a:rPr>
              <a:t>Automated Forecasting</a:t>
            </a:r>
          </a:p>
        </p:txBody>
      </p:sp>
      <p:sp>
        <p:nvSpPr>
          <p:cNvPr id="60" name="Down Arrow 59"/>
          <p:cNvSpPr/>
          <p:nvPr/>
        </p:nvSpPr>
        <p:spPr>
          <a:xfrm>
            <a:off x="2726008" y="5560619"/>
            <a:ext cx="416691" cy="364570"/>
          </a:xfrm>
          <a:prstGeom prst="downArrow">
            <a:avLst/>
          </a:prstGeom>
          <a:solidFill>
            <a:schemeClr val="accent1">
              <a:lumMod val="75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9" name="Oval 8"/>
          <p:cNvSpPr/>
          <p:nvPr/>
        </p:nvSpPr>
        <p:spPr>
          <a:xfrm>
            <a:off x="1906409" y="5989812"/>
            <a:ext cx="2113772" cy="608351"/>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a typeface="Segoe UI" panose="020B0502040204020203" pitchFamily="34" charset="0"/>
              <a:cs typeface="Segoe UI" panose="020B0502040204020203" pitchFamily="34" charset="0"/>
            </a:endParaRPr>
          </a:p>
        </p:txBody>
      </p:sp>
      <p:sp>
        <p:nvSpPr>
          <p:cNvPr id="12" name="TextBox 11"/>
          <p:cNvSpPr txBox="1"/>
          <p:nvPr/>
        </p:nvSpPr>
        <p:spPr>
          <a:xfrm>
            <a:off x="8288574" y="1981651"/>
            <a:ext cx="3651619" cy="1126462"/>
          </a:xfrm>
          <a:prstGeom prst="rect">
            <a:avLst/>
          </a:prstGeom>
          <a:noFill/>
        </p:spPr>
        <p:txBody>
          <a:bodyPr wrap="square" rtlCol="0">
            <a:spAutoFit/>
          </a:bodyPr>
          <a:lstStyle/>
          <a:p>
            <a:pPr>
              <a:lnSpc>
                <a:spcPct val="120000"/>
              </a:lnSpc>
            </a:pPr>
            <a:r>
              <a:rPr lang="en-US" sz="1400" dirty="0">
                <a:ea typeface="Segoe UI" panose="020B0502040204020203" pitchFamily="34" charset="0"/>
                <a:cs typeface="Segoe UI" panose="020B0502040204020203" pitchFamily="34" charset="0"/>
              </a:rPr>
              <a:t>Net annual financial impact of $532k with the aid of cost reduction (optimized bids) of $204k and increase in transactions (higher first spot ad placements) of $328k</a:t>
            </a:r>
          </a:p>
        </p:txBody>
      </p:sp>
      <p:graphicFrame>
        <p:nvGraphicFramePr>
          <p:cNvPr id="64" name="Diagram 63"/>
          <p:cNvGraphicFramePr/>
          <p:nvPr>
            <p:extLst/>
          </p:nvPr>
        </p:nvGraphicFramePr>
        <p:xfrm>
          <a:off x="176972" y="4490332"/>
          <a:ext cx="1801130" cy="21125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p:cNvSpPr txBox="1"/>
          <p:nvPr/>
        </p:nvSpPr>
        <p:spPr>
          <a:xfrm>
            <a:off x="2233907" y="6078827"/>
            <a:ext cx="1458777" cy="553998"/>
          </a:xfrm>
          <a:prstGeom prst="rect">
            <a:avLst/>
          </a:prstGeom>
          <a:noFill/>
        </p:spPr>
        <p:txBody>
          <a:bodyPr wrap="square" rtlCol="0">
            <a:spAutoFit/>
          </a:bodyPr>
          <a:lstStyle/>
          <a:p>
            <a:pPr algn="ctr"/>
            <a:r>
              <a:rPr lang="en-US" sz="900" b="1" i="1" dirty="0">
                <a:solidFill>
                  <a:schemeClr val="bg1"/>
                </a:solidFill>
                <a:latin typeface="Segoe UI" panose="020B0502040204020203" pitchFamily="34" charset="0"/>
                <a:ea typeface="Segoe UI" panose="020B0502040204020203" pitchFamily="34" charset="0"/>
                <a:cs typeface="Segoe UI" panose="020B0502040204020203" pitchFamily="34" charset="0"/>
              </a:rPr>
              <a:t>Forecasted Quoters, Transactions, </a:t>
            </a:r>
          </a:p>
          <a:p>
            <a:pPr algn="ctr"/>
            <a:r>
              <a:rPr lang="en-US" sz="900" b="1" i="1" dirty="0">
                <a:solidFill>
                  <a:schemeClr val="bg1"/>
                </a:solidFill>
                <a:latin typeface="Segoe UI" panose="020B0502040204020203" pitchFamily="34" charset="0"/>
                <a:ea typeface="Segoe UI" panose="020B0502040204020203" pitchFamily="34" charset="0"/>
                <a:cs typeface="Segoe UI" panose="020B0502040204020203" pitchFamily="34" charset="0"/>
              </a:rPr>
              <a:t>Purchase Rate</a:t>
            </a:r>
            <a:r>
              <a:rPr lang="en-US" sz="1200" b="1" i="1" dirty="0">
                <a:solidFill>
                  <a:schemeClr val="bg1"/>
                </a:solidFill>
                <a:latin typeface="Segoe UI" panose="020B0502040204020203" pitchFamily="34" charset="0"/>
                <a:ea typeface="Segoe UI" panose="020B0502040204020203" pitchFamily="34" charset="0"/>
                <a:cs typeface="Segoe UI" panose="020B0502040204020203" pitchFamily="34" charset="0"/>
              </a:rPr>
              <a:t> </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94" name="TextBox 93"/>
          <p:cNvSpPr txBox="1"/>
          <p:nvPr/>
        </p:nvSpPr>
        <p:spPr>
          <a:xfrm>
            <a:off x="5018067" y="3538342"/>
            <a:ext cx="2155868" cy="261610"/>
          </a:xfrm>
          <a:prstGeom prst="rect">
            <a:avLst/>
          </a:prstGeom>
          <a:solidFill>
            <a:srgbClr val="48B296"/>
          </a:solidFill>
        </p:spPr>
        <p:txBody>
          <a:bodyPr wrap="square" rtlCol="0">
            <a:spAutoFit/>
          </a:bodyPr>
          <a:lstStyle/>
          <a:p>
            <a:pPr algn="ctr"/>
            <a:r>
              <a:rPr lang="en-US" sz="1100" b="1" dirty="0">
                <a:latin typeface="Segoe UI" panose="020B0502040204020203" pitchFamily="34" charset="0"/>
                <a:ea typeface="Segoe UI" panose="020B0502040204020203" pitchFamily="34" charset="0"/>
                <a:cs typeface="Segoe UI" panose="020B0502040204020203" pitchFamily="34" charset="0"/>
              </a:rPr>
              <a:t>Revised Bids for Top Markets</a:t>
            </a:r>
          </a:p>
        </p:txBody>
      </p:sp>
      <p:sp>
        <p:nvSpPr>
          <p:cNvPr id="96" name="TextBox 95"/>
          <p:cNvSpPr txBox="1"/>
          <p:nvPr/>
        </p:nvSpPr>
        <p:spPr>
          <a:xfrm>
            <a:off x="8552275" y="3933520"/>
            <a:ext cx="3390652" cy="253916"/>
          </a:xfrm>
          <a:prstGeom prst="rect">
            <a:avLst/>
          </a:prstGeom>
          <a:noFill/>
        </p:spPr>
        <p:txBody>
          <a:bodyPr wrap="square" rtlCol="0">
            <a:spAutoFit/>
          </a:bodyPr>
          <a:lstStyle/>
          <a:p>
            <a:r>
              <a:rPr lang="en-US" sz="1050" b="1" i="1" dirty="0">
                <a:latin typeface="Segoe UI" panose="020B0502040204020203" pitchFamily="34" charset="0"/>
                <a:ea typeface="Segoe UI" panose="020B0502040204020203" pitchFamily="34" charset="0"/>
                <a:cs typeface="Segoe UI" panose="020B0502040204020203" pitchFamily="34" charset="0"/>
              </a:rPr>
              <a:t>X: Average CPC; Y: First Spot Bid; Z: Breakeven CPC</a:t>
            </a:r>
          </a:p>
        </p:txBody>
      </p:sp>
      <p:grpSp>
        <p:nvGrpSpPr>
          <p:cNvPr id="117" name="Group 116"/>
          <p:cNvGrpSpPr/>
          <p:nvPr/>
        </p:nvGrpSpPr>
        <p:grpSpPr>
          <a:xfrm>
            <a:off x="8412602" y="3801211"/>
            <a:ext cx="3448049" cy="969496"/>
            <a:chOff x="4832273" y="900881"/>
            <a:chExt cx="3448049" cy="1290396"/>
          </a:xfrm>
        </p:grpSpPr>
        <p:grpSp>
          <p:nvGrpSpPr>
            <p:cNvPr id="118" name="Group 117"/>
            <p:cNvGrpSpPr/>
            <p:nvPr/>
          </p:nvGrpSpPr>
          <p:grpSpPr>
            <a:xfrm>
              <a:off x="4832273" y="900881"/>
              <a:ext cx="3448049" cy="1290396"/>
              <a:chOff x="4832273" y="900881"/>
              <a:chExt cx="3448049" cy="1290396"/>
            </a:xfrm>
          </p:grpSpPr>
          <p:sp>
            <p:nvSpPr>
              <p:cNvPr id="120" name="Rectangle 119"/>
              <p:cNvSpPr/>
              <p:nvPr/>
            </p:nvSpPr>
            <p:spPr>
              <a:xfrm>
                <a:off x="4832273" y="1171933"/>
                <a:ext cx="3448049" cy="879267"/>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panose="020B0502040204020203" pitchFamily="34" charset="0"/>
                  <a:ea typeface="Segoe UI" panose="020B0502040204020203" pitchFamily="34" charset="0"/>
                  <a:cs typeface="Segoe UI" panose="020B0502040204020203" pitchFamily="34" charset="0"/>
                </a:endParaRPr>
              </a:p>
            </p:txBody>
          </p:sp>
          <p:sp>
            <p:nvSpPr>
              <p:cNvPr id="121" name="TextBox 120"/>
              <p:cNvSpPr txBox="1"/>
              <p:nvPr/>
            </p:nvSpPr>
            <p:spPr>
              <a:xfrm>
                <a:off x="4890336" y="900881"/>
                <a:ext cx="3302219" cy="1290396"/>
              </a:xfrm>
              <a:prstGeom prst="rect">
                <a:avLst/>
              </a:prstGeom>
              <a:noFill/>
            </p:spPr>
            <p:txBody>
              <a:bodyPr wrap="square" rtlCol="0">
                <a:spAutoFit/>
              </a:bodyPr>
              <a:lstStyle/>
              <a:p>
                <a:endParaRPr lang="en-US" sz="1000" i="1" dirty="0">
                  <a:latin typeface="Segoe UI" panose="020B0502040204020203" pitchFamily="34" charset="0"/>
                  <a:ea typeface="Segoe UI" panose="020B0502040204020203" pitchFamily="34" charset="0"/>
                  <a:cs typeface="Segoe UI" panose="020B0502040204020203" pitchFamily="34" charset="0"/>
                </a:endParaRPr>
              </a:p>
              <a:p>
                <a:endParaRPr lang="en-US" sz="1000" dirty="0">
                  <a:latin typeface="Segoe UI" panose="020B0502040204020203" pitchFamily="34" charset="0"/>
                  <a:ea typeface="Segoe UI" panose="020B0502040204020203" pitchFamily="34" charset="0"/>
                  <a:cs typeface="Segoe UI" panose="020B0502040204020203" pitchFamily="34" charset="0"/>
                </a:endParaRPr>
              </a:p>
              <a:p>
                <a:r>
                  <a:rPr lang="en-US" sz="900" dirty="0">
                    <a:latin typeface="Segoe UI" panose="020B0502040204020203" pitchFamily="34" charset="0"/>
                    <a:ea typeface="Segoe UI" panose="020B0502040204020203" pitchFamily="34" charset="0"/>
                    <a:cs typeface="Segoe UI" panose="020B0502040204020203" pitchFamily="34" charset="0"/>
                  </a:rPr>
                  <a:t>Z: 0.54   &lt;   X: 1.2   &lt;    Y: 2.09    </a:t>
                </a:r>
                <a:r>
                  <a:rPr lang="en-US" sz="900" dirty="0">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Revised Bid = 2.09</a:t>
                </a:r>
                <a:endParaRPr lang="en-US" sz="900" dirty="0">
                  <a:latin typeface="Segoe UI" panose="020B0502040204020203" pitchFamily="34" charset="0"/>
                  <a:ea typeface="Segoe UI" panose="020B0502040204020203" pitchFamily="34" charset="0"/>
                  <a:cs typeface="Segoe UI" panose="020B0502040204020203" pitchFamily="34" charset="0"/>
                </a:endParaRPr>
              </a:p>
              <a:p>
                <a:endParaRPr lang="en-US" sz="900" dirty="0">
                  <a:latin typeface="Segoe UI" panose="020B0502040204020203" pitchFamily="34" charset="0"/>
                  <a:ea typeface="Segoe UI" panose="020B0502040204020203" pitchFamily="34" charset="0"/>
                  <a:cs typeface="Segoe UI" panose="020B0502040204020203" pitchFamily="34" charset="0"/>
                </a:endParaRPr>
              </a:p>
              <a:p>
                <a:r>
                  <a:rPr lang="en-US" sz="900" dirty="0">
                    <a:latin typeface="Segoe UI" panose="020B0502040204020203" pitchFamily="34" charset="0"/>
                    <a:ea typeface="Segoe UI" panose="020B0502040204020203" pitchFamily="34" charset="0"/>
                    <a:cs typeface="Segoe UI" panose="020B0502040204020203" pitchFamily="34" charset="0"/>
                  </a:rPr>
                  <a:t>Z: 2.73   &lt;   X: 5.27   =   Y: 5.27    </a:t>
                </a:r>
                <a:r>
                  <a:rPr lang="en-US" sz="900" dirty="0">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Revised Bid = 2.73</a:t>
                </a:r>
              </a:p>
              <a:p>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grpSp>
        <p:sp>
          <p:nvSpPr>
            <p:cNvPr id="119" name="Rectangle 118"/>
            <p:cNvSpPr/>
            <p:nvPr/>
          </p:nvSpPr>
          <p:spPr>
            <a:xfrm>
              <a:off x="4906044" y="1038740"/>
              <a:ext cx="1306402" cy="259496"/>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latin typeface="Segoe UI" panose="020B0502040204020203" pitchFamily="34" charset="0"/>
                  <a:ea typeface="Segoe UI" panose="020B0502040204020203" pitchFamily="34" charset="0"/>
                  <a:cs typeface="Segoe UI" panose="020B0502040204020203" pitchFamily="34" charset="0"/>
                </a:rPr>
                <a:t>SAMPLE USE CASE</a:t>
              </a:r>
            </a:p>
          </p:txBody>
        </p:sp>
      </p:grpSp>
      <p:sp>
        <p:nvSpPr>
          <p:cNvPr id="130" name="Rectangle 129"/>
          <p:cNvSpPr/>
          <p:nvPr/>
        </p:nvSpPr>
        <p:spPr>
          <a:xfrm>
            <a:off x="10393187" y="4004663"/>
            <a:ext cx="1046349" cy="663706"/>
          </a:xfrm>
          <a:prstGeom prst="rect">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latin typeface="Segoe UI" panose="020B0502040204020203" pitchFamily="34" charset="0"/>
              <a:ea typeface="Segoe UI" panose="020B0502040204020203" pitchFamily="34" charset="0"/>
              <a:cs typeface="Segoe UI" panose="020B0502040204020203" pitchFamily="34" charset="0"/>
            </a:endParaRPr>
          </a:p>
        </p:txBody>
      </p:sp>
      <p:sp>
        <p:nvSpPr>
          <p:cNvPr id="14" name="TextBox 13"/>
          <p:cNvSpPr txBox="1"/>
          <p:nvPr/>
        </p:nvSpPr>
        <p:spPr>
          <a:xfrm>
            <a:off x="10272837" y="3549288"/>
            <a:ext cx="2089316" cy="584775"/>
          </a:xfrm>
          <a:prstGeom prst="rect">
            <a:avLst/>
          </a:prstGeom>
          <a:noFill/>
        </p:spPr>
        <p:txBody>
          <a:bodyPr wrap="square" rtlCol="0">
            <a:spAutoFit/>
          </a:bodyPr>
          <a:lstStyle/>
          <a:p>
            <a:r>
              <a:rPr lang="en-US" sz="800" b="1" dirty="0">
                <a:latin typeface="Segoe UI" panose="020B0502040204020203" pitchFamily="34" charset="0"/>
                <a:ea typeface="Segoe UI" panose="020B0502040204020203" pitchFamily="34" charset="0"/>
                <a:cs typeface="Segoe UI" panose="020B0502040204020203" pitchFamily="34" charset="0"/>
              </a:rPr>
              <a:t>X: Average of Historical Bids</a:t>
            </a:r>
            <a:br>
              <a:rPr lang="en-US" sz="800" b="1" dirty="0">
                <a:latin typeface="Segoe UI" panose="020B0502040204020203" pitchFamily="34" charset="0"/>
                <a:ea typeface="Segoe UI" panose="020B0502040204020203" pitchFamily="34" charset="0"/>
                <a:cs typeface="Segoe UI" panose="020B0502040204020203" pitchFamily="34" charset="0"/>
              </a:rPr>
            </a:br>
            <a:r>
              <a:rPr lang="en-US" sz="800" b="1" dirty="0">
                <a:latin typeface="Segoe UI" panose="020B0502040204020203" pitchFamily="34" charset="0"/>
                <a:ea typeface="Segoe UI" panose="020B0502040204020203" pitchFamily="34" charset="0"/>
                <a:cs typeface="Segoe UI" panose="020B0502040204020203" pitchFamily="34" charset="0"/>
              </a:rPr>
              <a:t>Y: Actual First Spot Bid </a:t>
            </a:r>
            <a:br>
              <a:rPr lang="en-US" sz="800" b="1" dirty="0">
                <a:latin typeface="Segoe UI" panose="020B0502040204020203" pitchFamily="34" charset="0"/>
                <a:ea typeface="Segoe UI" panose="020B0502040204020203" pitchFamily="34" charset="0"/>
                <a:cs typeface="Segoe UI" panose="020B0502040204020203" pitchFamily="34" charset="0"/>
              </a:rPr>
            </a:br>
            <a:r>
              <a:rPr lang="en-US" sz="800" b="1" dirty="0">
                <a:latin typeface="Segoe UI" panose="020B0502040204020203" pitchFamily="34" charset="0"/>
                <a:ea typeface="Segoe UI" panose="020B0502040204020203" pitchFamily="34" charset="0"/>
                <a:cs typeface="Segoe UI" panose="020B0502040204020203" pitchFamily="34" charset="0"/>
              </a:rPr>
              <a:t>Z: Forecasted Bid </a:t>
            </a:r>
          </a:p>
          <a:p>
            <a:endParaRPr lang="en-US" sz="800" dirty="0">
              <a:latin typeface="Segoe UI" panose="020B0502040204020203" pitchFamily="34" charset="0"/>
              <a:ea typeface="Segoe UI" panose="020B0502040204020203" pitchFamily="34" charset="0"/>
              <a:cs typeface="Segoe UI" panose="020B0502040204020203" pitchFamily="34" charset="0"/>
            </a:endParaRPr>
          </a:p>
        </p:txBody>
      </p:sp>
      <p:graphicFrame>
        <p:nvGraphicFramePr>
          <p:cNvPr id="95" name="Chart 94">
            <a:extLst>
              <a:ext uri="{FF2B5EF4-FFF2-40B4-BE49-F238E27FC236}">
                <a16:creationId xmlns:a16="http://schemas.microsoft.com/office/drawing/2014/main" id="{4FF301E7-DC37-4892-A0D4-026DC0084093}"/>
              </a:ext>
            </a:extLst>
          </p:cNvPr>
          <p:cNvGraphicFramePr>
            <a:graphicFrameLocks/>
          </p:cNvGraphicFramePr>
          <p:nvPr>
            <p:extLst/>
          </p:nvPr>
        </p:nvGraphicFramePr>
        <p:xfrm>
          <a:off x="4119503" y="3886088"/>
          <a:ext cx="4092686" cy="2743200"/>
        </p:xfrm>
        <a:graphic>
          <a:graphicData uri="http://schemas.openxmlformats.org/drawingml/2006/chart">
            <c:chart xmlns:c="http://schemas.openxmlformats.org/drawingml/2006/chart" xmlns:r="http://schemas.openxmlformats.org/officeDocument/2006/relationships" r:id="rId9"/>
          </a:graphicData>
        </a:graphic>
      </p:graphicFrame>
      <p:grpSp>
        <p:nvGrpSpPr>
          <p:cNvPr id="61" name="Group 60">
            <a:extLst>
              <a:ext uri="{FF2B5EF4-FFF2-40B4-BE49-F238E27FC236}">
                <a16:creationId xmlns:a16="http://schemas.microsoft.com/office/drawing/2014/main" id="{B9E2D977-9334-418C-B19A-033B8E3D65CA}"/>
              </a:ext>
            </a:extLst>
          </p:cNvPr>
          <p:cNvGrpSpPr>
            <a:grpSpLocks noChangeAspect="1"/>
          </p:cNvGrpSpPr>
          <p:nvPr/>
        </p:nvGrpSpPr>
        <p:grpSpPr>
          <a:xfrm>
            <a:off x="8912970" y="4645600"/>
            <a:ext cx="1000240" cy="864287"/>
            <a:chOff x="4320082" y="2891254"/>
            <a:chExt cx="1000240" cy="864287"/>
          </a:xfrm>
        </p:grpSpPr>
        <p:sp>
          <p:nvSpPr>
            <p:cNvPr id="62" name="Trapezoid 61">
              <a:extLst>
                <a:ext uri="{FF2B5EF4-FFF2-40B4-BE49-F238E27FC236}">
                  <a16:creationId xmlns:a16="http://schemas.microsoft.com/office/drawing/2014/main" id="{E59BA027-EDF8-4FDF-B398-0587E972D45A}"/>
                </a:ext>
              </a:extLst>
            </p:cNvPr>
            <p:cNvSpPr/>
            <p:nvPr/>
          </p:nvSpPr>
          <p:spPr>
            <a:xfrm rot="3740719">
              <a:off x="4347778" y="3239024"/>
              <a:ext cx="609514" cy="239606"/>
            </a:xfrm>
            <a:prstGeom prst="trapezoid">
              <a:avLst>
                <a:gd name="adj" fmla="val 509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Rounded Corners 62">
              <a:extLst>
                <a:ext uri="{FF2B5EF4-FFF2-40B4-BE49-F238E27FC236}">
                  <a16:creationId xmlns:a16="http://schemas.microsoft.com/office/drawing/2014/main" id="{9FF01C9F-765A-478F-BE27-7444E0737609}"/>
                </a:ext>
              </a:extLst>
            </p:cNvPr>
            <p:cNvSpPr/>
            <p:nvPr/>
          </p:nvSpPr>
          <p:spPr>
            <a:xfrm rot="3740719">
              <a:off x="4271413" y="3171391"/>
              <a:ext cx="274320" cy="176981"/>
            </a:xfrm>
            <a:prstGeom prst="roundRect">
              <a:avLst>
                <a:gd name="adj" fmla="val 2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Rounded Corners 64">
              <a:extLst>
                <a:ext uri="{FF2B5EF4-FFF2-40B4-BE49-F238E27FC236}">
                  <a16:creationId xmlns:a16="http://schemas.microsoft.com/office/drawing/2014/main" id="{76A068A3-9C8C-4744-8531-832FCFDBFF0F}"/>
                </a:ext>
              </a:extLst>
            </p:cNvPr>
            <p:cNvSpPr/>
            <p:nvPr/>
          </p:nvSpPr>
          <p:spPr>
            <a:xfrm rot="3740719">
              <a:off x="4454739" y="3529890"/>
              <a:ext cx="274320" cy="176981"/>
            </a:xfrm>
            <a:prstGeom prst="roundRect">
              <a:avLst>
                <a:gd name="adj" fmla="val 2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Rounded Corners 65">
              <a:extLst>
                <a:ext uri="{FF2B5EF4-FFF2-40B4-BE49-F238E27FC236}">
                  <a16:creationId xmlns:a16="http://schemas.microsoft.com/office/drawing/2014/main" id="{D2EF42FC-6433-44DF-B060-51BDB360C43F}"/>
                </a:ext>
              </a:extLst>
            </p:cNvPr>
            <p:cNvSpPr/>
            <p:nvPr/>
          </p:nvSpPr>
          <p:spPr>
            <a:xfrm rot="3740719">
              <a:off x="4349308" y="3240099"/>
              <a:ext cx="402631" cy="30529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7" name="Picture 66">
              <a:extLst>
                <a:ext uri="{FF2B5EF4-FFF2-40B4-BE49-F238E27FC236}">
                  <a16:creationId xmlns:a16="http://schemas.microsoft.com/office/drawing/2014/main" id="{2E2D30CE-447D-4448-915D-7D15F3676DCC}"/>
                </a:ext>
              </a:extLst>
            </p:cNvPr>
            <p:cNvPicPr>
              <a:picLocks noChangeAspect="1"/>
            </p:cNvPicPr>
            <p:nvPr/>
          </p:nvPicPr>
          <p:blipFill>
            <a:blip r:embed="rId10"/>
            <a:stretch>
              <a:fillRect/>
            </a:stretch>
          </p:blipFill>
          <p:spPr>
            <a:xfrm rot="3740719">
              <a:off x="4454432" y="2774164"/>
              <a:ext cx="748800" cy="982980"/>
            </a:xfrm>
            <a:prstGeom prst="rect">
              <a:avLst/>
            </a:prstGeom>
            <a:ln>
              <a:noFill/>
            </a:ln>
          </p:spPr>
        </p:pic>
      </p:grpSp>
      <p:grpSp>
        <p:nvGrpSpPr>
          <p:cNvPr id="68" name="Group 67">
            <a:extLst>
              <a:ext uri="{FF2B5EF4-FFF2-40B4-BE49-F238E27FC236}">
                <a16:creationId xmlns:a16="http://schemas.microsoft.com/office/drawing/2014/main" id="{7BAEC36C-09C5-4710-AB30-E078B3B29854}"/>
              </a:ext>
            </a:extLst>
          </p:cNvPr>
          <p:cNvGrpSpPr>
            <a:grpSpLocks noChangeAspect="1"/>
          </p:cNvGrpSpPr>
          <p:nvPr/>
        </p:nvGrpSpPr>
        <p:grpSpPr>
          <a:xfrm rot="13800000">
            <a:off x="10310662" y="4517756"/>
            <a:ext cx="1000240" cy="864287"/>
            <a:chOff x="4320082" y="2891254"/>
            <a:chExt cx="1000240" cy="864287"/>
          </a:xfrm>
        </p:grpSpPr>
        <p:sp>
          <p:nvSpPr>
            <p:cNvPr id="69" name="Trapezoid 68">
              <a:extLst>
                <a:ext uri="{FF2B5EF4-FFF2-40B4-BE49-F238E27FC236}">
                  <a16:creationId xmlns:a16="http://schemas.microsoft.com/office/drawing/2014/main" id="{8DEAA7DD-0AFF-4F25-AAE0-73EC7E3472C2}"/>
                </a:ext>
              </a:extLst>
            </p:cNvPr>
            <p:cNvSpPr/>
            <p:nvPr/>
          </p:nvSpPr>
          <p:spPr>
            <a:xfrm rot="3740719">
              <a:off x="4383466" y="3180033"/>
              <a:ext cx="609514" cy="320188"/>
            </a:xfrm>
            <a:prstGeom prst="trapezoid">
              <a:avLst>
                <a:gd name="adj" fmla="val 509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ectangle: Rounded Corners 69">
              <a:extLst>
                <a:ext uri="{FF2B5EF4-FFF2-40B4-BE49-F238E27FC236}">
                  <a16:creationId xmlns:a16="http://schemas.microsoft.com/office/drawing/2014/main" id="{4C4654BC-A5A2-4D01-B553-C072A7BF2551}"/>
                </a:ext>
              </a:extLst>
            </p:cNvPr>
            <p:cNvSpPr/>
            <p:nvPr/>
          </p:nvSpPr>
          <p:spPr>
            <a:xfrm rot="3740719">
              <a:off x="4271413" y="3171391"/>
              <a:ext cx="274320" cy="176981"/>
            </a:xfrm>
            <a:prstGeom prst="roundRect">
              <a:avLst>
                <a:gd name="adj" fmla="val 2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ectangle: Rounded Corners 70">
              <a:extLst>
                <a:ext uri="{FF2B5EF4-FFF2-40B4-BE49-F238E27FC236}">
                  <a16:creationId xmlns:a16="http://schemas.microsoft.com/office/drawing/2014/main" id="{865B2481-2F14-4E5A-B877-9306FED2B91E}"/>
                </a:ext>
              </a:extLst>
            </p:cNvPr>
            <p:cNvSpPr/>
            <p:nvPr/>
          </p:nvSpPr>
          <p:spPr>
            <a:xfrm rot="3740719">
              <a:off x="4454739" y="3529890"/>
              <a:ext cx="274320" cy="176981"/>
            </a:xfrm>
            <a:prstGeom prst="roundRect">
              <a:avLst>
                <a:gd name="adj" fmla="val 2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Rounded Corners 71">
              <a:extLst>
                <a:ext uri="{FF2B5EF4-FFF2-40B4-BE49-F238E27FC236}">
                  <a16:creationId xmlns:a16="http://schemas.microsoft.com/office/drawing/2014/main" id="{A7BCB024-F7E7-4B45-888B-610F7828F79D}"/>
                </a:ext>
              </a:extLst>
            </p:cNvPr>
            <p:cNvSpPr/>
            <p:nvPr/>
          </p:nvSpPr>
          <p:spPr>
            <a:xfrm rot="3740719">
              <a:off x="4349308" y="3240099"/>
              <a:ext cx="402631" cy="30529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3" name="Picture 72">
              <a:extLst>
                <a:ext uri="{FF2B5EF4-FFF2-40B4-BE49-F238E27FC236}">
                  <a16:creationId xmlns:a16="http://schemas.microsoft.com/office/drawing/2014/main" id="{4D7DDB8E-1F10-485F-9F97-FA78091AB8D1}"/>
                </a:ext>
              </a:extLst>
            </p:cNvPr>
            <p:cNvPicPr>
              <a:picLocks noChangeAspect="1"/>
            </p:cNvPicPr>
            <p:nvPr/>
          </p:nvPicPr>
          <p:blipFill>
            <a:blip r:embed="rId10"/>
            <a:stretch>
              <a:fillRect/>
            </a:stretch>
          </p:blipFill>
          <p:spPr>
            <a:xfrm rot="3740719">
              <a:off x="4454432" y="2774164"/>
              <a:ext cx="748800" cy="982980"/>
            </a:xfrm>
            <a:prstGeom prst="rect">
              <a:avLst/>
            </a:prstGeom>
            <a:ln>
              <a:noFill/>
            </a:ln>
          </p:spPr>
        </p:pic>
      </p:grpSp>
      <p:grpSp>
        <p:nvGrpSpPr>
          <p:cNvPr id="74" name="Group 73">
            <a:extLst>
              <a:ext uri="{FF2B5EF4-FFF2-40B4-BE49-F238E27FC236}">
                <a16:creationId xmlns:a16="http://schemas.microsoft.com/office/drawing/2014/main" id="{7C1F3820-148D-4375-9A8C-4D1C5818C278}"/>
              </a:ext>
            </a:extLst>
          </p:cNvPr>
          <p:cNvGrpSpPr/>
          <p:nvPr/>
        </p:nvGrpSpPr>
        <p:grpSpPr>
          <a:xfrm>
            <a:off x="9555510" y="5010415"/>
            <a:ext cx="1219848" cy="1618873"/>
            <a:chOff x="4889889" y="3184524"/>
            <a:chExt cx="1219848" cy="1764845"/>
          </a:xfrm>
        </p:grpSpPr>
        <p:sp>
          <p:nvSpPr>
            <p:cNvPr id="75" name="Rectangle: Rounded Corners 74">
              <a:extLst>
                <a:ext uri="{FF2B5EF4-FFF2-40B4-BE49-F238E27FC236}">
                  <a16:creationId xmlns:a16="http://schemas.microsoft.com/office/drawing/2014/main" id="{4F17C522-366E-4083-90A1-5D9566A8DA95}"/>
                </a:ext>
              </a:extLst>
            </p:cNvPr>
            <p:cNvSpPr/>
            <p:nvPr/>
          </p:nvSpPr>
          <p:spPr>
            <a:xfrm>
              <a:off x="4913953" y="4241323"/>
              <a:ext cx="1157393" cy="66268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a:extLst>
                <a:ext uri="{FF2B5EF4-FFF2-40B4-BE49-F238E27FC236}">
                  <a16:creationId xmlns:a16="http://schemas.microsoft.com/office/drawing/2014/main" id="{BB4FB1F6-23F6-452B-8C61-0803553FD449}"/>
                </a:ext>
              </a:extLst>
            </p:cNvPr>
            <p:cNvSpPr/>
            <p:nvPr/>
          </p:nvSpPr>
          <p:spPr>
            <a:xfrm>
              <a:off x="5339729" y="3652954"/>
              <a:ext cx="313957" cy="6605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ectangle: Rounded Corners 76">
              <a:extLst>
                <a:ext uri="{FF2B5EF4-FFF2-40B4-BE49-F238E27FC236}">
                  <a16:creationId xmlns:a16="http://schemas.microsoft.com/office/drawing/2014/main" id="{33A82B1C-735E-4AC5-AD28-A8E9AD6F4E2E}"/>
                </a:ext>
              </a:extLst>
            </p:cNvPr>
            <p:cNvSpPr/>
            <p:nvPr/>
          </p:nvSpPr>
          <p:spPr>
            <a:xfrm>
              <a:off x="5170100" y="4183468"/>
              <a:ext cx="653185" cy="30654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8" name="Picture 77">
              <a:extLst>
                <a:ext uri="{FF2B5EF4-FFF2-40B4-BE49-F238E27FC236}">
                  <a16:creationId xmlns:a16="http://schemas.microsoft.com/office/drawing/2014/main" id="{0839C18E-037D-48BA-BE18-65D4D8BB7399}"/>
                </a:ext>
              </a:extLst>
            </p:cNvPr>
            <p:cNvPicPr>
              <a:picLocks noChangeAspect="1"/>
            </p:cNvPicPr>
            <p:nvPr/>
          </p:nvPicPr>
          <p:blipFill>
            <a:blip r:embed="rId11"/>
            <a:stretch>
              <a:fillRect/>
            </a:stretch>
          </p:blipFill>
          <p:spPr>
            <a:xfrm>
              <a:off x="4889889" y="3184524"/>
              <a:ext cx="1219848" cy="1764845"/>
            </a:xfrm>
            <a:prstGeom prst="rect">
              <a:avLst/>
            </a:prstGeom>
          </p:spPr>
        </p:pic>
      </p:grpSp>
      <p:sp>
        <p:nvSpPr>
          <p:cNvPr id="79" name="TextBox 78">
            <a:extLst>
              <a:ext uri="{FF2B5EF4-FFF2-40B4-BE49-F238E27FC236}">
                <a16:creationId xmlns:a16="http://schemas.microsoft.com/office/drawing/2014/main" id="{B8C2B31C-1FB8-4C99-8389-AE0396457D62}"/>
              </a:ext>
            </a:extLst>
          </p:cNvPr>
          <p:cNvSpPr txBox="1"/>
          <p:nvPr/>
        </p:nvSpPr>
        <p:spPr>
          <a:xfrm>
            <a:off x="9685971" y="6142490"/>
            <a:ext cx="974947" cy="369332"/>
          </a:xfrm>
          <a:prstGeom prst="rect">
            <a:avLst/>
          </a:prstGeom>
          <a:noFill/>
        </p:spPr>
        <p:txBody>
          <a:bodyPr wrap="none" rtlCol="0">
            <a:spAutoFit/>
          </a:bodyPr>
          <a:lstStyle/>
          <a:p>
            <a:r>
              <a:rPr lang="en-IN" b="1" dirty="0">
                <a:latin typeface="Segoe UI" panose="020B0502040204020203" pitchFamily="34" charset="0"/>
                <a:ea typeface="Segoe UI" panose="020B0502040204020203" pitchFamily="34" charset="0"/>
                <a:cs typeface="Segoe UI" panose="020B0502040204020203" pitchFamily="34" charset="0"/>
              </a:rPr>
              <a:t>$ 532 k</a:t>
            </a:r>
          </a:p>
        </p:txBody>
      </p:sp>
      <p:sp>
        <p:nvSpPr>
          <p:cNvPr id="80" name="Rectangle 79">
            <a:extLst>
              <a:ext uri="{FF2B5EF4-FFF2-40B4-BE49-F238E27FC236}">
                <a16:creationId xmlns:a16="http://schemas.microsoft.com/office/drawing/2014/main" id="{EBC9BD71-4C67-496C-9D28-F68C0C954F93}"/>
              </a:ext>
            </a:extLst>
          </p:cNvPr>
          <p:cNvSpPr/>
          <p:nvPr/>
        </p:nvSpPr>
        <p:spPr>
          <a:xfrm rot="17728782">
            <a:off x="10701750" y="4981029"/>
            <a:ext cx="667170" cy="261610"/>
          </a:xfrm>
          <a:prstGeom prst="rect">
            <a:avLst/>
          </a:prstGeom>
        </p:spPr>
        <p:txBody>
          <a:bodyPr wrap="none">
            <a:spAutoFit/>
          </a:bodyPr>
          <a:lstStyle/>
          <a:p>
            <a:r>
              <a:rPr lang="en-US" sz="1100" b="1" dirty="0">
                <a:latin typeface="Segoe UI" panose="020B0502040204020203" pitchFamily="34" charset="0"/>
                <a:ea typeface="Segoe UI" panose="020B0502040204020203" pitchFamily="34" charset="0"/>
                <a:cs typeface="Segoe UI" panose="020B0502040204020203" pitchFamily="34" charset="0"/>
              </a:rPr>
              <a:t>$ 328 k</a:t>
            </a:r>
            <a:endParaRPr lang="en-IN" sz="1100" b="1" dirty="0"/>
          </a:p>
        </p:txBody>
      </p:sp>
      <p:sp>
        <p:nvSpPr>
          <p:cNvPr id="81" name="Rectangle 80">
            <a:extLst>
              <a:ext uri="{FF2B5EF4-FFF2-40B4-BE49-F238E27FC236}">
                <a16:creationId xmlns:a16="http://schemas.microsoft.com/office/drawing/2014/main" id="{96C92455-D831-4187-A2D0-860921ED1E61}"/>
              </a:ext>
            </a:extLst>
          </p:cNvPr>
          <p:cNvSpPr/>
          <p:nvPr/>
        </p:nvSpPr>
        <p:spPr>
          <a:xfrm rot="3678993">
            <a:off x="8795840" y="5040298"/>
            <a:ext cx="667170" cy="261610"/>
          </a:xfrm>
          <a:prstGeom prst="rect">
            <a:avLst/>
          </a:prstGeom>
        </p:spPr>
        <p:txBody>
          <a:bodyPr wrap="none">
            <a:spAutoFit/>
          </a:bodyPr>
          <a:lstStyle/>
          <a:p>
            <a:r>
              <a:rPr lang="en-US" sz="1100" b="1" dirty="0">
                <a:latin typeface="Segoe UI" panose="020B0502040204020203" pitchFamily="34" charset="0"/>
                <a:ea typeface="Segoe UI" panose="020B0502040204020203" pitchFamily="34" charset="0"/>
                <a:cs typeface="Segoe UI" panose="020B0502040204020203" pitchFamily="34" charset="0"/>
              </a:rPr>
              <a:t>$ 204 k</a:t>
            </a:r>
            <a:endParaRPr lang="en-IN" sz="1100" b="1" dirty="0"/>
          </a:p>
        </p:txBody>
      </p:sp>
      <p:sp>
        <p:nvSpPr>
          <p:cNvPr id="82" name="TextBox 81">
            <a:extLst>
              <a:ext uri="{FF2B5EF4-FFF2-40B4-BE49-F238E27FC236}">
                <a16:creationId xmlns:a16="http://schemas.microsoft.com/office/drawing/2014/main" id="{DB2E8BA2-11AC-4BC9-8B7C-E17376558172}"/>
              </a:ext>
            </a:extLst>
          </p:cNvPr>
          <p:cNvSpPr txBox="1"/>
          <p:nvPr/>
        </p:nvSpPr>
        <p:spPr>
          <a:xfrm>
            <a:off x="8524133" y="5502572"/>
            <a:ext cx="1299556" cy="461665"/>
          </a:xfrm>
          <a:prstGeom prst="rect">
            <a:avLst/>
          </a:prstGeom>
          <a:noFill/>
        </p:spPr>
        <p:txBody>
          <a:bodyPr wrap="square" rtlCol="0">
            <a:spAutoFit/>
          </a:bodyPr>
          <a:lstStyle/>
          <a:p>
            <a:pPr algn="ctr"/>
            <a:r>
              <a:rPr lang="en-IN" sz="1200" i="1" dirty="0">
                <a:latin typeface="Segoe UI" panose="020B0502040204020203" pitchFamily="34" charset="0"/>
                <a:ea typeface="Segoe UI" panose="020B0502040204020203" pitchFamily="34" charset="0"/>
                <a:cs typeface="Segoe UI" panose="020B0502040204020203" pitchFamily="34" charset="0"/>
              </a:rPr>
              <a:t>Cost Savings (Optimized Bids)</a:t>
            </a:r>
          </a:p>
        </p:txBody>
      </p:sp>
      <p:sp>
        <p:nvSpPr>
          <p:cNvPr id="83" name="TextBox 82">
            <a:extLst>
              <a:ext uri="{FF2B5EF4-FFF2-40B4-BE49-F238E27FC236}">
                <a16:creationId xmlns:a16="http://schemas.microsoft.com/office/drawing/2014/main" id="{F55EF9B7-EBD6-44E2-89EB-C4D53D880A3D}"/>
              </a:ext>
            </a:extLst>
          </p:cNvPr>
          <p:cNvSpPr txBox="1"/>
          <p:nvPr/>
        </p:nvSpPr>
        <p:spPr>
          <a:xfrm>
            <a:off x="10385557" y="5533801"/>
            <a:ext cx="1595264" cy="461665"/>
          </a:xfrm>
          <a:prstGeom prst="rect">
            <a:avLst/>
          </a:prstGeom>
          <a:noFill/>
        </p:spPr>
        <p:txBody>
          <a:bodyPr wrap="square" rtlCol="0">
            <a:spAutoFit/>
          </a:bodyPr>
          <a:lstStyle/>
          <a:p>
            <a:pPr algn="ctr"/>
            <a:r>
              <a:rPr lang="en-IN" sz="1200" i="1" dirty="0">
                <a:latin typeface="Segoe UI" panose="020B0502040204020203" pitchFamily="34" charset="0"/>
                <a:ea typeface="Segoe UI" panose="020B0502040204020203" pitchFamily="34" charset="0"/>
                <a:cs typeface="Segoe UI" panose="020B0502040204020203" pitchFamily="34" charset="0"/>
              </a:rPr>
              <a:t>Incremental Revenue (Better Ad Spots)</a:t>
            </a:r>
          </a:p>
        </p:txBody>
      </p:sp>
      <p:sp>
        <p:nvSpPr>
          <p:cNvPr id="84" name="TextBox 83">
            <a:extLst>
              <a:ext uri="{FF2B5EF4-FFF2-40B4-BE49-F238E27FC236}">
                <a16:creationId xmlns:a16="http://schemas.microsoft.com/office/drawing/2014/main" id="{2715EEF2-2D6D-4FCF-A1A4-56B3D8788B8C}"/>
              </a:ext>
            </a:extLst>
          </p:cNvPr>
          <p:cNvSpPr txBox="1"/>
          <p:nvPr/>
        </p:nvSpPr>
        <p:spPr>
          <a:xfrm>
            <a:off x="9397735" y="6584656"/>
            <a:ext cx="1595264" cy="276999"/>
          </a:xfrm>
          <a:prstGeom prst="rect">
            <a:avLst/>
          </a:prstGeom>
          <a:noFill/>
        </p:spPr>
        <p:txBody>
          <a:bodyPr wrap="square" rtlCol="0">
            <a:spAutoFit/>
          </a:bodyPr>
          <a:lstStyle/>
          <a:p>
            <a:pPr algn="ctr"/>
            <a:r>
              <a:rPr lang="en-IN" sz="1200" i="1" dirty="0">
                <a:latin typeface="Segoe UI" panose="020B0502040204020203" pitchFamily="34" charset="0"/>
                <a:ea typeface="Segoe UI" panose="020B0502040204020203" pitchFamily="34" charset="0"/>
                <a:cs typeface="Segoe UI" panose="020B0502040204020203" pitchFamily="34" charset="0"/>
              </a:rPr>
              <a:t>Total Savings</a:t>
            </a:r>
          </a:p>
        </p:txBody>
      </p:sp>
      <p:sp>
        <p:nvSpPr>
          <p:cNvPr id="86" name="Oval 85">
            <a:hlinkClick r:id="rId12" action="ppaction://hlinksldjump"/>
            <a:extLst>
              <a:ext uri="{FF2B5EF4-FFF2-40B4-BE49-F238E27FC236}">
                <a16:creationId xmlns:a16="http://schemas.microsoft.com/office/drawing/2014/main" id="{7F3465D1-0621-4A9C-B093-8F54E551D3F5}"/>
              </a:ext>
            </a:extLst>
          </p:cNvPr>
          <p:cNvSpPr/>
          <p:nvPr/>
        </p:nvSpPr>
        <p:spPr>
          <a:xfrm>
            <a:off x="11798167" y="5692917"/>
            <a:ext cx="270000" cy="270000"/>
          </a:xfrm>
          <a:prstGeom prst="ellipse">
            <a:avLst/>
          </a:prstGeom>
          <a:solidFill>
            <a:srgbClr val="46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a:t>
            </a:r>
            <a:endParaRPr lang="en-IN" dirty="0">
              <a:latin typeface="Segoe UI" panose="020B0502040204020203" pitchFamily="34" charset="0"/>
              <a:ea typeface="Segoe UI" panose="020B0502040204020203" pitchFamily="34" charset="0"/>
              <a:cs typeface="Segoe UI" panose="020B0502040204020203" pitchFamily="34" charset="0"/>
            </a:endParaRPr>
          </a:p>
        </p:txBody>
      </p:sp>
      <p:sp>
        <p:nvSpPr>
          <p:cNvPr id="10" name="Title 9">
            <a:extLst>
              <a:ext uri="{FF2B5EF4-FFF2-40B4-BE49-F238E27FC236}">
                <a16:creationId xmlns:a16="http://schemas.microsoft.com/office/drawing/2014/main" id="{772E18BB-51B9-4E29-A7A5-4AD319A409AF}"/>
              </a:ext>
            </a:extLst>
          </p:cNvPr>
          <p:cNvSpPr>
            <a:spLocks noGrp="1"/>
          </p:cNvSpPr>
          <p:nvPr>
            <p:ph type="title"/>
          </p:nvPr>
        </p:nvSpPr>
        <p:spPr/>
        <p:txBody>
          <a:bodyPr/>
          <a:lstStyle/>
          <a:p>
            <a:r>
              <a:rPr lang="en-IN" dirty="0"/>
              <a:t>Amplifying profit by Optimizing Bid Rates for ‘First spots’</a:t>
            </a:r>
          </a:p>
        </p:txBody>
      </p:sp>
    </p:spTree>
    <p:extLst>
      <p:ext uri="{BB962C8B-B14F-4D97-AF65-F5344CB8AC3E}">
        <p14:creationId xmlns:p14="http://schemas.microsoft.com/office/powerpoint/2010/main" val="300429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 xmlns:a14="http://schemas.microsoft.com/office/drawing/2010/main">
                <a:solidFill>
                  <a:srgbClr val="FFFFFF"/>
                </a:solidFill>
              </a14:hiddenFill>
            </a:ext>
          </a:extLst>
        </p:spPr>
      </p:pic>
      <p:sp>
        <p:nvSpPr>
          <p:cNvPr id="70" name="Rectangle 69"/>
          <p:cNvSpPr/>
          <p:nvPr/>
        </p:nvSpPr>
        <p:spPr>
          <a:xfrm>
            <a:off x="30050" y="1237629"/>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1" name="Rectangle 70"/>
          <p:cNvSpPr/>
          <p:nvPr/>
        </p:nvSpPr>
        <p:spPr>
          <a:xfrm>
            <a:off x="260343" y="181738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mn-ea"/>
              <a:cs typeface="+mn-cs"/>
            </a:endParaRPr>
          </a:p>
        </p:txBody>
      </p:sp>
      <p:sp>
        <p:nvSpPr>
          <p:cNvPr id="86" name="Rectangle 85"/>
          <p:cNvSpPr/>
          <p:nvPr/>
        </p:nvSpPr>
        <p:spPr>
          <a:xfrm>
            <a:off x="277711" y="1664761"/>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spcAft>
                <a:spcPts val="600"/>
              </a:spcAft>
            </a:pPr>
            <a:r>
              <a:rPr lang="en-IN" sz="1400" dirty="0">
                <a:solidFill>
                  <a:srgbClr val="44546A"/>
                </a:solidFill>
              </a:rPr>
              <a:t>Offers on the web page and email based direct marketing was based on category-based propensity models built using historical data</a:t>
            </a:r>
            <a:endParaRPr lang="en-US" sz="1400" dirty="0">
              <a:solidFill>
                <a:srgbClr val="44546A"/>
              </a:solidFill>
            </a:endParaRPr>
          </a:p>
        </p:txBody>
      </p:sp>
      <p:sp>
        <p:nvSpPr>
          <p:cNvPr id="87" name="Rectangle 86"/>
          <p:cNvSpPr/>
          <p:nvPr/>
        </p:nvSpPr>
        <p:spPr>
          <a:xfrm>
            <a:off x="270586" y="1988000"/>
            <a:ext cx="3499537" cy="333617"/>
          </a:xfrm>
          <a:prstGeom prst="rect">
            <a:avLst/>
          </a:prstGeom>
        </p:spPr>
        <p:txBody>
          <a:bodyPr wrap="square">
            <a:spAutoFit/>
          </a:bodyPr>
          <a:lstStyle/>
          <a:p>
            <a:pPr>
              <a:lnSpc>
                <a:spcPct val="120000"/>
              </a:lnSpc>
            </a:pPr>
            <a:endParaRPr lang="en-US" sz="1400" dirty="0">
              <a:solidFill>
                <a:prstClr val="black"/>
              </a:solidFill>
              <a:ea typeface="Verdana" panose="020B0604030504040204" pitchFamily="34" charset="0"/>
              <a:cs typeface="Verdana" panose="020B0604030504040204" pitchFamily="34" charset="0"/>
            </a:endParaRPr>
          </a:p>
        </p:txBody>
      </p:sp>
      <p:sp>
        <p:nvSpPr>
          <p:cNvPr id="88" name="Rectangle 87"/>
          <p:cNvSpPr/>
          <p:nvPr/>
        </p:nvSpPr>
        <p:spPr>
          <a:xfrm>
            <a:off x="270586" y="1659374"/>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The “Before” State</a:t>
            </a:r>
          </a:p>
        </p:txBody>
      </p:sp>
      <p:sp>
        <p:nvSpPr>
          <p:cNvPr id="89" name="Rectangle 88"/>
          <p:cNvSpPr/>
          <p:nvPr/>
        </p:nvSpPr>
        <p:spPr>
          <a:xfrm>
            <a:off x="4416519" y="1664761"/>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ea typeface="+mn-ea"/>
              <a:cs typeface="+mn-cs"/>
            </a:endParaRPr>
          </a:p>
        </p:txBody>
      </p:sp>
      <p:sp>
        <p:nvSpPr>
          <p:cNvPr id="90" name="Rectangle 89"/>
          <p:cNvSpPr/>
          <p:nvPr/>
        </p:nvSpPr>
        <p:spPr>
          <a:xfrm>
            <a:off x="8297111" y="1988000"/>
            <a:ext cx="3651619" cy="333617"/>
          </a:xfrm>
          <a:prstGeom prst="rect">
            <a:avLst/>
          </a:prstGeom>
        </p:spPr>
        <p:txBody>
          <a:bodyPr wrap="square">
            <a:spAutoFit/>
          </a:bodyPr>
          <a:lstStyle/>
          <a:p>
            <a:pPr>
              <a:lnSpc>
                <a:spcPct val="120000"/>
              </a:lnSpc>
            </a:pPr>
            <a:endParaRPr lang="en-US" sz="1400" dirty="0">
              <a:solidFill>
                <a:prstClr val="black"/>
              </a:solidFill>
              <a:ea typeface="Verdana" panose="020B0604030504040204" pitchFamily="34" charset="0"/>
              <a:cs typeface="Verdana" panose="020B0604030504040204" pitchFamily="34" charset="0"/>
            </a:endParaRPr>
          </a:p>
        </p:txBody>
      </p:sp>
      <p:sp>
        <p:nvSpPr>
          <p:cNvPr id="91" name="Rectangle 90"/>
          <p:cNvSpPr/>
          <p:nvPr/>
        </p:nvSpPr>
        <p:spPr>
          <a:xfrm>
            <a:off x="142969" y="1270332"/>
            <a:ext cx="13018481"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defRPr/>
            </a:pPr>
            <a:r>
              <a:rPr kumimoji="0" lang="en-US" sz="1800" b="1" i="0" u="none" strike="noStrike" kern="0" cap="none" spc="0" normalizeH="0" baseline="0" noProof="0" dirty="0">
                <a:ln>
                  <a:noFill/>
                </a:ln>
                <a:solidFill>
                  <a:srgbClr val="44546A"/>
                </a:solidFill>
                <a:effectLst/>
                <a:uLnTx/>
                <a:uFillTx/>
                <a:ea typeface="+mn-ea"/>
                <a:cs typeface="+mn-cs"/>
              </a:rPr>
              <a:t>The Problem</a:t>
            </a:r>
            <a:r>
              <a:rPr kumimoji="0" lang="en-US" sz="1800" b="1" i="0" u="none" strike="noStrike" kern="0" cap="none" spc="0" normalizeH="0" baseline="0" noProof="0" dirty="0">
                <a:ln>
                  <a:noFill/>
                </a:ln>
                <a:effectLst/>
                <a:uLnTx/>
                <a:uFillTx/>
                <a:ea typeface="+mn-ea"/>
                <a:cs typeface="+mn-cs"/>
              </a:rPr>
              <a:t>: </a:t>
            </a:r>
            <a:r>
              <a:rPr lang="en-IN" dirty="0">
                <a:solidFill>
                  <a:srgbClr val="44546A"/>
                </a:solidFill>
              </a:rPr>
              <a:t>For maximizing value for all the stakeholders, identifying right customer with the right offer through right channel </a:t>
            </a:r>
            <a:endParaRPr lang="en-US" dirty="0">
              <a:solidFill>
                <a:srgbClr val="44546A"/>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44546A"/>
              </a:solidFill>
              <a:effectLst/>
              <a:uLnTx/>
              <a:uFillTx/>
              <a:ea typeface="+mn-ea"/>
              <a:cs typeface="+mn-cs"/>
            </a:endParaRPr>
          </a:p>
        </p:txBody>
      </p:sp>
      <p:sp>
        <p:nvSpPr>
          <p:cNvPr id="92" name="Rectangle 91"/>
          <p:cNvSpPr/>
          <p:nvPr/>
        </p:nvSpPr>
        <p:spPr>
          <a:xfrm>
            <a:off x="4255290" y="181738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mn-ea"/>
              <a:cs typeface="+mn-cs"/>
            </a:endParaRPr>
          </a:p>
        </p:txBody>
      </p:sp>
      <p:sp>
        <p:nvSpPr>
          <p:cNvPr id="94" name="Rectangle 93"/>
          <p:cNvSpPr/>
          <p:nvPr/>
        </p:nvSpPr>
        <p:spPr>
          <a:xfrm>
            <a:off x="4341946" y="1988000"/>
            <a:ext cx="3486708" cy="333617"/>
          </a:xfrm>
          <a:prstGeom prst="rect">
            <a:avLst/>
          </a:prstGeom>
        </p:spPr>
        <p:txBody>
          <a:bodyPr wrap="square">
            <a:spAutoFit/>
          </a:bodyPr>
          <a:lstStyle/>
          <a:p>
            <a:pPr>
              <a:lnSpc>
                <a:spcPct val="120000"/>
              </a:lnSpc>
            </a:pPr>
            <a:endParaRPr lang="en-US" sz="1400" dirty="0">
              <a:solidFill>
                <a:prstClr val="black"/>
              </a:solidFill>
              <a:ea typeface="Verdana" panose="020B0604030504040204" pitchFamily="34" charset="0"/>
              <a:cs typeface="Verdana" panose="020B0604030504040204" pitchFamily="34" charset="0"/>
            </a:endParaRPr>
          </a:p>
        </p:txBody>
      </p:sp>
      <p:grpSp>
        <p:nvGrpSpPr>
          <p:cNvPr id="2" name="Group 1"/>
          <p:cNvGrpSpPr/>
          <p:nvPr/>
        </p:nvGrpSpPr>
        <p:grpSpPr>
          <a:xfrm>
            <a:off x="8515850" y="1653560"/>
            <a:ext cx="3584448" cy="1514147"/>
            <a:chOff x="4289548" y="1659374"/>
            <a:chExt cx="3584448" cy="1514147"/>
          </a:xfrm>
        </p:grpSpPr>
        <p:sp>
          <p:nvSpPr>
            <p:cNvPr id="93" name="Rectangle 92"/>
            <p:cNvSpPr/>
            <p:nvPr/>
          </p:nvSpPr>
          <p:spPr>
            <a:xfrm>
              <a:off x="4289548" y="1664761"/>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95" name="Rectangle 94"/>
            <p:cNvSpPr/>
            <p:nvPr/>
          </p:nvSpPr>
          <p:spPr>
            <a:xfrm>
              <a:off x="4341946" y="1659374"/>
              <a:ext cx="213184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LatentView Solution</a:t>
              </a:r>
            </a:p>
          </p:txBody>
        </p:sp>
      </p:grpSp>
      <p:sp>
        <p:nvSpPr>
          <p:cNvPr id="96" name="Rectangle 95"/>
          <p:cNvSpPr/>
          <p:nvPr/>
        </p:nvSpPr>
        <p:spPr>
          <a:xfrm>
            <a:off x="4450882" y="1659374"/>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Challenges</a:t>
            </a:r>
          </a:p>
        </p:txBody>
      </p:sp>
      <p:sp>
        <p:nvSpPr>
          <p:cNvPr id="97" name="Rectangle 96"/>
          <p:cNvSpPr/>
          <p:nvPr/>
        </p:nvSpPr>
        <p:spPr>
          <a:xfrm>
            <a:off x="89393" y="604112"/>
            <a:ext cx="5926450"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lvl="0">
              <a:defRPr/>
            </a:pPr>
            <a:r>
              <a:rPr lang="en-US" dirty="0"/>
              <a:t> </a:t>
            </a:r>
            <a:r>
              <a:rPr lang="en-US" b="1" dirty="0">
                <a:solidFill>
                  <a:srgbClr val="44546A"/>
                </a:solidFill>
              </a:rPr>
              <a:t>US Based Retail Corporation</a:t>
            </a:r>
          </a:p>
        </p:txBody>
      </p:sp>
      <p:sp>
        <p:nvSpPr>
          <p:cNvPr id="3" name="Rectangle 2"/>
          <p:cNvSpPr/>
          <p:nvPr/>
        </p:nvSpPr>
        <p:spPr>
          <a:xfrm>
            <a:off x="4377042" y="2024255"/>
            <a:ext cx="3839263" cy="1384995"/>
          </a:xfrm>
          <a:prstGeom prst="rect">
            <a:avLst/>
          </a:prstGeom>
        </p:spPr>
        <p:txBody>
          <a:bodyPr wrap="square">
            <a:spAutoFit/>
          </a:bodyPr>
          <a:lstStyle/>
          <a:p>
            <a:pPr marL="285750" indent="-285750">
              <a:buFont typeface="Arial" panose="020B0604020202020204" pitchFamily="34" charset="0"/>
              <a:buChar char="•"/>
            </a:pPr>
            <a:r>
              <a:rPr lang="en-IN" sz="1400" dirty="0">
                <a:solidFill>
                  <a:srgbClr val="58667A"/>
                </a:solidFill>
                <a:ea typeface="Segoe UI" panose="020B0502040204020203" pitchFamily="34" charset="0"/>
                <a:cs typeface="Segoe UI" panose="020B0502040204020203" pitchFamily="34" charset="0"/>
              </a:rPr>
              <a:t>Millions of customers across segments</a:t>
            </a:r>
          </a:p>
          <a:p>
            <a:pPr marL="285750" indent="-285750">
              <a:buFont typeface="Arial" panose="020B0604020202020204" pitchFamily="34" charset="0"/>
              <a:buChar char="•"/>
            </a:pPr>
            <a:r>
              <a:rPr lang="en-IN" sz="1400" dirty="0">
                <a:solidFill>
                  <a:srgbClr val="58667A"/>
                </a:solidFill>
                <a:ea typeface="Segoe UI" panose="020B0502040204020203" pitchFamily="34" charset="0"/>
                <a:cs typeface="Segoe UI" panose="020B0502040204020203" pitchFamily="34" charset="0"/>
              </a:rPr>
              <a:t>100s of webpages &amp; 100s of Email Layouts</a:t>
            </a:r>
          </a:p>
          <a:p>
            <a:r>
              <a:rPr lang="en-IN" sz="1400" dirty="0">
                <a:solidFill>
                  <a:srgbClr val="58667A"/>
                </a:solidFill>
                <a:ea typeface="Segoe UI" panose="020B0502040204020203" pitchFamily="34" charset="0"/>
                <a:cs typeface="Segoe UI" panose="020B0502040204020203" pitchFamily="34" charset="0"/>
              </a:rPr>
              <a:t>        1.7M+ Products &amp; Services with 10K+ Offers</a:t>
            </a:r>
          </a:p>
          <a:p>
            <a:pPr marL="285750" indent="-285750">
              <a:buFont typeface="Arial" panose="020B0604020202020204" pitchFamily="34" charset="0"/>
              <a:buChar char="•"/>
            </a:pPr>
            <a:r>
              <a:rPr lang="en-IN" sz="1400" dirty="0">
                <a:solidFill>
                  <a:srgbClr val="58667A"/>
                </a:solidFill>
                <a:ea typeface="Segoe UI" panose="020B0502040204020203" pitchFamily="34" charset="0"/>
                <a:cs typeface="Segoe UI" panose="020B0502040204020203" pitchFamily="34" charset="0"/>
              </a:rPr>
              <a:t>Optimization algorithm runs into several minutes for each customer</a:t>
            </a:r>
          </a:p>
          <a:p>
            <a:endParaRPr lang="en-IN" sz="1400" dirty="0">
              <a:ea typeface="Segoe UI" panose="020B0502040204020203" pitchFamily="34" charset="0"/>
              <a:cs typeface="Segoe UI" panose="020B0502040204020203" pitchFamily="34" charset="0"/>
            </a:endParaRPr>
          </a:p>
        </p:txBody>
      </p:sp>
      <p:sp>
        <p:nvSpPr>
          <p:cNvPr id="4" name="Rectangle 3"/>
          <p:cNvSpPr/>
          <p:nvPr/>
        </p:nvSpPr>
        <p:spPr>
          <a:xfrm>
            <a:off x="8472255" y="1950636"/>
            <a:ext cx="3785136" cy="1169551"/>
          </a:xfrm>
          <a:prstGeom prst="rect">
            <a:avLst/>
          </a:prstGeom>
        </p:spPr>
        <p:txBody>
          <a:bodyPr>
            <a:spAutoFit/>
          </a:bodyPr>
          <a:lstStyle/>
          <a:p>
            <a:pPr marL="285750" indent="-285750">
              <a:buFont typeface="Arial" panose="020B0604020202020204" pitchFamily="34" charset="0"/>
              <a:buChar char="•"/>
            </a:pPr>
            <a:r>
              <a:rPr lang="en-IN" sz="1400" dirty="0">
                <a:solidFill>
                  <a:srgbClr val="58667A"/>
                </a:solidFill>
                <a:ea typeface="Segoe UI" panose="020B0502040204020203" pitchFamily="34" charset="0"/>
                <a:cs typeface="Segoe UI" panose="020B0502040204020203" pitchFamily="34" charset="0"/>
              </a:rPr>
              <a:t>Developing a dynamic offer personalization and evaluation mechanism which helps in estimating conversion probability and value</a:t>
            </a:r>
          </a:p>
          <a:p>
            <a:pPr marL="285750" indent="-285750">
              <a:buFont typeface="Arial" panose="020B0604020202020204" pitchFamily="34" charset="0"/>
              <a:buChar char="•"/>
            </a:pPr>
            <a:r>
              <a:rPr lang="en-IN" sz="1400" dirty="0">
                <a:solidFill>
                  <a:srgbClr val="58667A"/>
                </a:solidFill>
                <a:ea typeface="Segoe UI" panose="020B0502040204020203" pitchFamily="34" charset="0"/>
                <a:cs typeface="Segoe UI" panose="020B0502040204020203" pitchFamily="34" charset="0"/>
              </a:rPr>
              <a:t>Optimizing based on offer display and merchandising constraints</a:t>
            </a:r>
          </a:p>
        </p:txBody>
      </p:sp>
      <p:graphicFrame>
        <p:nvGraphicFramePr>
          <p:cNvPr id="176" name="Table 175">
            <a:extLst>
              <a:ext uri="{FF2B5EF4-FFF2-40B4-BE49-F238E27FC236}">
                <a16:creationId xmlns:a16="http://schemas.microsoft.com/office/drawing/2014/main" id="{65ADF42F-A491-4611-BC39-31AE121F6DED}"/>
              </a:ext>
            </a:extLst>
          </p:cNvPr>
          <p:cNvGraphicFramePr>
            <a:graphicFrameLocks noGrp="1"/>
          </p:cNvGraphicFramePr>
          <p:nvPr>
            <p:extLst/>
          </p:nvPr>
        </p:nvGraphicFramePr>
        <p:xfrm>
          <a:off x="6318996" y="4157848"/>
          <a:ext cx="5574540" cy="1796987"/>
        </p:xfrm>
        <a:graphic>
          <a:graphicData uri="http://schemas.openxmlformats.org/drawingml/2006/table">
            <a:tbl>
              <a:tblPr firstRow="1" bandRow="1">
                <a:tableStyleId>{5940675A-B579-460E-94D1-54222C63F5DA}</a:tableStyleId>
              </a:tblPr>
              <a:tblGrid>
                <a:gridCol w="821609">
                  <a:extLst>
                    <a:ext uri="{9D8B030D-6E8A-4147-A177-3AD203B41FA5}">
                      <a16:colId xmlns:a16="http://schemas.microsoft.com/office/drawing/2014/main" val="147772523"/>
                    </a:ext>
                  </a:extLst>
                </a:gridCol>
                <a:gridCol w="804473">
                  <a:extLst>
                    <a:ext uri="{9D8B030D-6E8A-4147-A177-3AD203B41FA5}">
                      <a16:colId xmlns:a16="http://schemas.microsoft.com/office/drawing/2014/main" val="2142070731"/>
                    </a:ext>
                  </a:extLst>
                </a:gridCol>
                <a:gridCol w="553508">
                  <a:extLst>
                    <a:ext uri="{9D8B030D-6E8A-4147-A177-3AD203B41FA5}">
                      <a16:colId xmlns:a16="http://schemas.microsoft.com/office/drawing/2014/main" val="2041428632"/>
                    </a:ext>
                  </a:extLst>
                </a:gridCol>
                <a:gridCol w="678990">
                  <a:extLst>
                    <a:ext uri="{9D8B030D-6E8A-4147-A177-3AD203B41FA5}">
                      <a16:colId xmlns:a16="http://schemas.microsoft.com/office/drawing/2014/main" val="1214831676"/>
                    </a:ext>
                  </a:extLst>
                </a:gridCol>
                <a:gridCol w="678990">
                  <a:extLst>
                    <a:ext uri="{9D8B030D-6E8A-4147-A177-3AD203B41FA5}">
                      <a16:colId xmlns:a16="http://schemas.microsoft.com/office/drawing/2014/main" val="2221736514"/>
                    </a:ext>
                  </a:extLst>
                </a:gridCol>
                <a:gridCol w="678990">
                  <a:extLst>
                    <a:ext uri="{9D8B030D-6E8A-4147-A177-3AD203B41FA5}">
                      <a16:colId xmlns:a16="http://schemas.microsoft.com/office/drawing/2014/main" val="2412528598"/>
                    </a:ext>
                  </a:extLst>
                </a:gridCol>
                <a:gridCol w="678990">
                  <a:extLst>
                    <a:ext uri="{9D8B030D-6E8A-4147-A177-3AD203B41FA5}">
                      <a16:colId xmlns:a16="http://schemas.microsoft.com/office/drawing/2014/main" val="2873848141"/>
                    </a:ext>
                  </a:extLst>
                </a:gridCol>
                <a:gridCol w="678990">
                  <a:extLst>
                    <a:ext uri="{9D8B030D-6E8A-4147-A177-3AD203B41FA5}">
                      <a16:colId xmlns:a16="http://schemas.microsoft.com/office/drawing/2014/main" val="3674430271"/>
                    </a:ext>
                  </a:extLst>
                </a:gridCol>
              </a:tblGrid>
              <a:tr h="526735">
                <a:tc>
                  <a:txBody>
                    <a:bodyPr/>
                    <a:lstStyle/>
                    <a:p>
                      <a:pPr algn="r"/>
                      <a:endParaRPr lang="en-US" sz="1050" dirty="0">
                        <a:solidFill>
                          <a:schemeClr val="tx2"/>
                        </a:solidFill>
                        <a:latin typeface="+mn-lt"/>
                        <a:ea typeface="Segoe UI" panose="020B0502040204020203" pitchFamily="34" charset="0"/>
                        <a:cs typeface="Segoe UI" panose="020B0502040204020203" pitchFamily="34" charset="0"/>
                      </a:endParaRPr>
                    </a:p>
                  </a:txBody>
                  <a:tcPr>
                    <a:lnL w="12700" cmpd="sng">
                      <a:noFill/>
                    </a:lnL>
                    <a:lnR w="76200" cap="flat" cmpd="sng" algn="ctr">
                      <a:solidFill>
                        <a:schemeClr val="bg1"/>
                      </a:solidFill>
                      <a:prstDash val="solid"/>
                      <a:round/>
                      <a:headEnd type="none" w="med" len="med"/>
                      <a:tailEnd type="none" w="med" len="med"/>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000" dirty="0">
                          <a:solidFill>
                            <a:schemeClr val="tx2"/>
                          </a:solidFill>
                          <a:latin typeface="+mn-lt"/>
                          <a:ea typeface="Segoe UI" panose="020B0502040204020203" pitchFamily="34" charset="0"/>
                          <a:cs typeface="Segoe UI" panose="020B0502040204020203" pitchFamily="34" charset="0"/>
                        </a:rPr>
                        <a:t>Office Supplies</a:t>
                      </a:r>
                      <a:endParaRPr lang="en-US" sz="1000" dirty="0">
                        <a:solidFill>
                          <a:schemeClr val="tx2"/>
                        </a:solidFill>
                        <a:latin typeface="+mn-lt"/>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000" dirty="0">
                          <a:solidFill>
                            <a:schemeClr val="tx2"/>
                          </a:solidFill>
                          <a:latin typeface="+mn-lt"/>
                          <a:ea typeface="Segoe UI" panose="020B0502040204020203" pitchFamily="34" charset="0"/>
                          <a:cs typeface="Segoe UI" panose="020B0502040204020203" pitchFamily="34" charset="0"/>
                        </a:rPr>
                        <a:t>Tech</a:t>
                      </a:r>
                      <a:endParaRPr lang="en-US" sz="1000" dirty="0">
                        <a:solidFill>
                          <a:schemeClr val="tx2"/>
                        </a:solidFill>
                        <a:latin typeface="+mn-lt"/>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000" dirty="0">
                          <a:solidFill>
                            <a:schemeClr val="tx2"/>
                          </a:solidFill>
                          <a:latin typeface="+mn-lt"/>
                          <a:ea typeface="Segoe UI" panose="020B0502040204020203" pitchFamily="34" charset="0"/>
                          <a:cs typeface="Segoe UI" panose="020B0502040204020203" pitchFamily="34" charset="0"/>
                        </a:rPr>
                        <a:t>Furniture</a:t>
                      </a:r>
                      <a:endParaRPr lang="en-US" sz="1000" dirty="0">
                        <a:solidFill>
                          <a:schemeClr val="tx2"/>
                        </a:solidFill>
                        <a:latin typeface="+mn-lt"/>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000" dirty="0">
                          <a:solidFill>
                            <a:schemeClr val="tx2"/>
                          </a:solidFill>
                          <a:latin typeface="+mn-lt"/>
                          <a:ea typeface="Segoe UI" panose="020B0502040204020203" pitchFamily="34" charset="0"/>
                          <a:cs typeface="Segoe UI" panose="020B0502040204020203" pitchFamily="34" charset="0"/>
                        </a:rPr>
                        <a:t>Cleaning</a:t>
                      </a:r>
                      <a:endParaRPr lang="en-US" sz="1000" dirty="0">
                        <a:solidFill>
                          <a:schemeClr val="tx2"/>
                        </a:solidFill>
                        <a:latin typeface="+mn-lt"/>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000" dirty="0">
                          <a:solidFill>
                            <a:schemeClr val="tx2"/>
                          </a:solidFill>
                          <a:latin typeface="+mn-lt"/>
                          <a:ea typeface="Segoe UI" panose="020B0502040204020203" pitchFamily="34" charset="0"/>
                          <a:cs typeface="Segoe UI" panose="020B0502040204020203" pitchFamily="34" charset="0"/>
                        </a:rPr>
                        <a:t>Break-room</a:t>
                      </a:r>
                      <a:endParaRPr lang="en-US" sz="700" dirty="0">
                        <a:solidFill>
                          <a:schemeClr val="tx2"/>
                        </a:solidFill>
                        <a:latin typeface="+mn-lt"/>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000" dirty="0">
                          <a:solidFill>
                            <a:schemeClr val="tx2"/>
                          </a:solidFill>
                          <a:latin typeface="+mn-lt"/>
                          <a:ea typeface="Segoe UI" panose="020B0502040204020203" pitchFamily="34" charset="0"/>
                          <a:cs typeface="Segoe UI" panose="020B0502040204020203" pitchFamily="34" charset="0"/>
                        </a:rPr>
                        <a:t>Mail &amp; Ship</a:t>
                      </a:r>
                      <a:endParaRPr lang="en-US" sz="1000" dirty="0">
                        <a:solidFill>
                          <a:schemeClr val="tx2"/>
                        </a:solidFill>
                        <a:latin typeface="+mn-lt"/>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000" dirty="0">
                          <a:solidFill>
                            <a:schemeClr val="tx2"/>
                          </a:solidFill>
                          <a:latin typeface="+mn-lt"/>
                          <a:ea typeface="Segoe UI" panose="020B0502040204020203" pitchFamily="34" charset="0"/>
                          <a:cs typeface="Segoe UI" panose="020B0502040204020203" pitchFamily="34" charset="0"/>
                        </a:rPr>
                        <a:t>Copy &amp; Print</a:t>
                      </a:r>
                      <a:endParaRPr lang="en-US" sz="1000" dirty="0">
                        <a:solidFill>
                          <a:schemeClr val="tx2"/>
                        </a:solidFill>
                        <a:latin typeface="+mn-lt"/>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6752146"/>
                  </a:ext>
                </a:extLst>
              </a:tr>
              <a:tr h="264412">
                <a:tc>
                  <a:txBody>
                    <a:bodyPr/>
                    <a:lstStyle/>
                    <a:p>
                      <a:pPr algn="r"/>
                      <a:r>
                        <a:rPr lang="en-IN" sz="900" dirty="0">
                          <a:solidFill>
                            <a:schemeClr val="tx2"/>
                          </a:solidFill>
                          <a:latin typeface="+mn-lt"/>
                          <a:ea typeface="Segoe UI" panose="020B0502040204020203" pitchFamily="34" charset="0"/>
                          <a:cs typeface="Segoe UI" panose="020B0502040204020203" pitchFamily="34" charset="0"/>
                        </a:rPr>
                        <a:t>Reactivate</a:t>
                      </a:r>
                      <a:endParaRPr lang="en-US" sz="900" dirty="0">
                        <a:solidFill>
                          <a:schemeClr val="tx2"/>
                        </a:solidFill>
                        <a:latin typeface="+mn-lt"/>
                        <a:ea typeface="Segoe UI" panose="020B0502040204020203" pitchFamily="34" charset="0"/>
                        <a:cs typeface="Segoe UI" panose="020B0502040204020203" pitchFamily="34" charset="0"/>
                      </a:endParaRPr>
                    </a:p>
                  </a:txBody>
                  <a:tcPr>
                    <a:lnL w="12700" cmpd="sng">
                      <a:noFill/>
                    </a:lnL>
                    <a:lnR w="76200" cap="flat" cmpd="sng" algn="ctr">
                      <a:solidFill>
                        <a:schemeClr val="bg1"/>
                      </a:solidFill>
                      <a:prstDash val="solid"/>
                      <a:round/>
                      <a:headEnd type="none" w="med" len="med"/>
                      <a:tailEnd type="none" w="med" len="med"/>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9252937"/>
                  </a:ext>
                </a:extLst>
              </a:tr>
              <a:tr h="228175">
                <a:tc>
                  <a:txBody>
                    <a:bodyPr/>
                    <a:lstStyle/>
                    <a:p>
                      <a:pPr algn="r"/>
                      <a:r>
                        <a:rPr lang="en-IN" sz="900" dirty="0">
                          <a:solidFill>
                            <a:schemeClr val="tx2"/>
                          </a:solidFill>
                          <a:latin typeface="+mn-lt"/>
                          <a:ea typeface="Segoe UI" panose="020B0502040204020203" pitchFamily="34" charset="0"/>
                          <a:cs typeface="Segoe UI" panose="020B0502040204020203" pitchFamily="34" charset="0"/>
                        </a:rPr>
                        <a:t>Retain</a:t>
                      </a:r>
                      <a:endParaRPr lang="en-US" sz="900" dirty="0">
                        <a:solidFill>
                          <a:schemeClr val="tx2"/>
                        </a:solidFill>
                        <a:latin typeface="+mn-lt"/>
                        <a:ea typeface="Segoe UI" panose="020B0502040204020203" pitchFamily="34" charset="0"/>
                        <a:cs typeface="Segoe UI" panose="020B0502040204020203" pitchFamily="34" charset="0"/>
                      </a:endParaRPr>
                    </a:p>
                  </a:txBody>
                  <a:tcPr>
                    <a:lnL w="12700" cmpd="sng">
                      <a:noFill/>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n-US" sz="9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38996900"/>
                  </a:ext>
                </a:extLst>
              </a:tr>
              <a:tr h="228175">
                <a:tc>
                  <a:txBody>
                    <a:bodyPr/>
                    <a:lstStyle/>
                    <a:p>
                      <a:pPr algn="r"/>
                      <a:r>
                        <a:rPr lang="en-IN" sz="900" b="1" dirty="0">
                          <a:solidFill>
                            <a:srgbClr val="FF0000"/>
                          </a:solidFill>
                          <a:latin typeface="+mn-lt"/>
                          <a:ea typeface="Segoe UI" panose="020B0502040204020203" pitchFamily="34" charset="0"/>
                          <a:cs typeface="Segoe UI" panose="020B0502040204020203" pitchFamily="34" charset="0"/>
                        </a:rPr>
                        <a:t>Grow</a:t>
                      </a:r>
                      <a:endParaRPr lang="en-US" sz="900" b="1" dirty="0">
                        <a:solidFill>
                          <a:srgbClr val="FF0000"/>
                        </a:solidFill>
                        <a:latin typeface="+mn-lt"/>
                        <a:ea typeface="Segoe UI" panose="020B0502040204020203" pitchFamily="34" charset="0"/>
                        <a:cs typeface="Segoe UI" panose="020B0502040204020203" pitchFamily="34" charset="0"/>
                      </a:endParaRPr>
                    </a:p>
                  </a:txBody>
                  <a:tcPr>
                    <a:lnL w="12700" cmpd="sng">
                      <a:noFill/>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748998545"/>
                  </a:ext>
                </a:extLst>
              </a:tr>
              <a:tr h="228175">
                <a:tc>
                  <a:txBody>
                    <a:bodyPr/>
                    <a:lstStyle/>
                    <a:p>
                      <a:pPr algn="r"/>
                      <a:r>
                        <a:rPr lang="en-IN" sz="900" dirty="0">
                          <a:solidFill>
                            <a:schemeClr val="tx2"/>
                          </a:solidFill>
                          <a:latin typeface="+mn-lt"/>
                          <a:ea typeface="Segoe UI" panose="020B0502040204020203" pitchFamily="34" charset="0"/>
                          <a:cs typeface="Segoe UI" panose="020B0502040204020203" pitchFamily="34" charset="0"/>
                        </a:rPr>
                        <a:t>Activate</a:t>
                      </a:r>
                      <a:endParaRPr lang="en-US" sz="900" dirty="0">
                        <a:solidFill>
                          <a:schemeClr val="tx2"/>
                        </a:solidFill>
                        <a:latin typeface="+mn-lt"/>
                        <a:ea typeface="Segoe UI" panose="020B0502040204020203" pitchFamily="34" charset="0"/>
                        <a:cs typeface="Segoe UI" panose="020B0502040204020203" pitchFamily="34" charset="0"/>
                      </a:endParaRPr>
                    </a:p>
                  </a:txBody>
                  <a:tcPr>
                    <a:lnL w="12700" cmpd="sng">
                      <a:noFill/>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40911170"/>
                  </a:ext>
                </a:extLst>
              </a:tr>
              <a:tr h="228175">
                <a:tc>
                  <a:txBody>
                    <a:bodyPr/>
                    <a:lstStyle/>
                    <a:p>
                      <a:pPr algn="r"/>
                      <a:r>
                        <a:rPr lang="en-IN" sz="900" dirty="0">
                          <a:solidFill>
                            <a:schemeClr val="tx2"/>
                          </a:solidFill>
                          <a:latin typeface="+mn-lt"/>
                          <a:ea typeface="Segoe UI" panose="020B0502040204020203" pitchFamily="34" charset="0"/>
                          <a:cs typeface="Segoe UI" panose="020B0502040204020203" pitchFamily="34" charset="0"/>
                        </a:rPr>
                        <a:t>New</a:t>
                      </a:r>
                      <a:endParaRPr lang="en-US" sz="900" dirty="0">
                        <a:solidFill>
                          <a:schemeClr val="tx2"/>
                        </a:solidFill>
                        <a:latin typeface="+mn-lt"/>
                        <a:ea typeface="Segoe UI" panose="020B0502040204020203" pitchFamily="34" charset="0"/>
                        <a:cs typeface="Segoe UI" panose="020B0502040204020203" pitchFamily="34" charset="0"/>
                      </a:endParaRPr>
                    </a:p>
                  </a:txBody>
                  <a:tcPr>
                    <a:lnL w="12700" cmpd="sng">
                      <a:noFill/>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txBody>
                  <a:tcP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291541190"/>
                  </a:ext>
                </a:extLst>
              </a:tr>
            </a:tbl>
          </a:graphicData>
        </a:graphic>
      </p:graphicFrame>
      <p:sp>
        <p:nvSpPr>
          <p:cNvPr id="177" name="TextBox 176">
            <a:extLst>
              <a:ext uri="{FF2B5EF4-FFF2-40B4-BE49-F238E27FC236}">
                <a16:creationId xmlns:a16="http://schemas.microsoft.com/office/drawing/2014/main" id="{92A657A2-AC04-43D1-8ED0-5ACC32662675}"/>
              </a:ext>
            </a:extLst>
          </p:cNvPr>
          <p:cNvSpPr txBox="1"/>
          <p:nvPr/>
        </p:nvSpPr>
        <p:spPr>
          <a:xfrm>
            <a:off x="7803895" y="3840103"/>
            <a:ext cx="3641216"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1100" b="1" kern="0" dirty="0">
                <a:solidFill>
                  <a:srgbClr val="000000"/>
                </a:solidFill>
                <a:ea typeface="Segoe UI" panose="020B0502040204020203" pitchFamily="34" charset="0"/>
                <a:cs typeface="Segoe UI" panose="020B0502040204020203" pitchFamily="34" charset="0"/>
              </a:rPr>
              <a:t>Lifecycle Map across Product Categories for each Customer</a:t>
            </a:r>
          </a:p>
        </p:txBody>
      </p:sp>
      <p:grpSp>
        <p:nvGrpSpPr>
          <p:cNvPr id="178" name="Group 177">
            <a:extLst>
              <a:ext uri="{FF2B5EF4-FFF2-40B4-BE49-F238E27FC236}">
                <a16:creationId xmlns:a16="http://schemas.microsoft.com/office/drawing/2014/main" id="{79526452-D4E9-48E7-8C74-42CF0E2E8CDC}"/>
              </a:ext>
            </a:extLst>
          </p:cNvPr>
          <p:cNvGrpSpPr/>
          <p:nvPr/>
        </p:nvGrpSpPr>
        <p:grpSpPr>
          <a:xfrm>
            <a:off x="208122" y="4261331"/>
            <a:ext cx="2747114" cy="1638566"/>
            <a:chOff x="367291" y="1155427"/>
            <a:chExt cx="2747114" cy="1638566"/>
          </a:xfrm>
        </p:grpSpPr>
        <p:grpSp>
          <p:nvGrpSpPr>
            <p:cNvPr id="179" name="Group 178">
              <a:extLst>
                <a:ext uri="{FF2B5EF4-FFF2-40B4-BE49-F238E27FC236}">
                  <a16:creationId xmlns:a16="http://schemas.microsoft.com/office/drawing/2014/main" id="{E10542AE-C56D-4E8D-BB77-0CF26918E686}"/>
                </a:ext>
              </a:extLst>
            </p:cNvPr>
            <p:cNvGrpSpPr/>
            <p:nvPr/>
          </p:nvGrpSpPr>
          <p:grpSpPr>
            <a:xfrm>
              <a:off x="645209" y="1263779"/>
              <a:ext cx="2222346" cy="1478292"/>
              <a:chOff x="1662577" y="1220162"/>
              <a:chExt cx="2222346" cy="1478292"/>
            </a:xfrm>
          </p:grpSpPr>
          <p:pic>
            <p:nvPicPr>
              <p:cNvPr id="182" name="Picture 4" descr="Image result for user profile icon">
                <a:extLst>
                  <a:ext uri="{FF2B5EF4-FFF2-40B4-BE49-F238E27FC236}">
                    <a16:creationId xmlns:a16="http://schemas.microsoft.com/office/drawing/2014/main" id="{06089632-2ACA-47E5-8677-7AE156F220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2577" y="1673845"/>
                <a:ext cx="1018170" cy="890898"/>
              </a:xfrm>
              <a:prstGeom prst="rect">
                <a:avLst/>
              </a:prstGeom>
              <a:noFill/>
              <a:extLst>
                <a:ext uri="{909E8E84-426E-40dd-AFC4-6F175D3DCCD1}">
                  <a14:hiddenFill xmlns="" xmlns:a14="http://schemas.microsoft.com/office/drawing/2010/main">
                    <a:solidFill>
                      <a:srgbClr val="FFFFFF"/>
                    </a:solidFill>
                  </a14:hiddenFill>
                </a:ext>
              </a:extLst>
            </p:spPr>
          </p:pic>
          <p:sp>
            <p:nvSpPr>
              <p:cNvPr id="183" name="TextBox 182">
                <a:extLst>
                  <a:ext uri="{FF2B5EF4-FFF2-40B4-BE49-F238E27FC236}">
                    <a16:creationId xmlns:a16="http://schemas.microsoft.com/office/drawing/2014/main" id="{A90A35EC-BFA5-4DC8-9DE0-A2044BB2B678}"/>
                  </a:ext>
                </a:extLst>
              </p:cNvPr>
              <p:cNvSpPr txBox="1"/>
              <p:nvPr/>
            </p:nvSpPr>
            <p:spPr>
              <a:xfrm>
                <a:off x="2680747" y="1220162"/>
                <a:ext cx="1080745"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050" b="0"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Customer Type</a:t>
                </a:r>
              </a:p>
            </p:txBody>
          </p:sp>
          <p:sp>
            <p:nvSpPr>
              <p:cNvPr id="184" name="TextBox 183">
                <a:extLst>
                  <a:ext uri="{FF2B5EF4-FFF2-40B4-BE49-F238E27FC236}">
                    <a16:creationId xmlns:a16="http://schemas.microsoft.com/office/drawing/2014/main" id="{3AF205AC-E9B2-4AFC-8F3E-B0172512A9E2}"/>
                  </a:ext>
                </a:extLst>
              </p:cNvPr>
              <p:cNvSpPr txBox="1"/>
              <p:nvPr/>
            </p:nvSpPr>
            <p:spPr>
              <a:xfrm>
                <a:off x="2680747" y="1526256"/>
                <a:ext cx="1024639"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050" b="0"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Company Size</a:t>
                </a:r>
              </a:p>
            </p:txBody>
          </p:sp>
          <p:sp>
            <p:nvSpPr>
              <p:cNvPr id="185" name="TextBox 184">
                <a:extLst>
                  <a:ext uri="{FF2B5EF4-FFF2-40B4-BE49-F238E27FC236}">
                    <a16:creationId xmlns:a16="http://schemas.microsoft.com/office/drawing/2014/main" id="{E80B16C6-DA5B-4B4F-95A7-DF8CF1634540}"/>
                  </a:ext>
                </a:extLst>
              </p:cNvPr>
              <p:cNvSpPr txBox="1"/>
              <p:nvPr/>
            </p:nvSpPr>
            <p:spPr>
              <a:xfrm>
                <a:off x="2680747" y="1832350"/>
                <a:ext cx="1144865"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050" b="0"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Industry Vertical</a:t>
                </a:r>
              </a:p>
            </p:txBody>
          </p:sp>
          <p:sp>
            <p:nvSpPr>
              <p:cNvPr id="186" name="TextBox 185">
                <a:extLst>
                  <a:ext uri="{FF2B5EF4-FFF2-40B4-BE49-F238E27FC236}">
                    <a16:creationId xmlns:a16="http://schemas.microsoft.com/office/drawing/2014/main" id="{618A3112-3C58-42C5-B23C-2A45F8319956}"/>
                  </a:ext>
                </a:extLst>
              </p:cNvPr>
              <p:cNvSpPr txBox="1"/>
              <p:nvPr/>
            </p:nvSpPr>
            <p:spPr>
              <a:xfrm>
                <a:off x="2680747" y="2444538"/>
                <a:ext cx="1204176"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050" b="0"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Membership Age</a:t>
                </a:r>
              </a:p>
            </p:txBody>
          </p:sp>
          <p:sp>
            <p:nvSpPr>
              <p:cNvPr id="187" name="TextBox 186">
                <a:extLst>
                  <a:ext uri="{FF2B5EF4-FFF2-40B4-BE49-F238E27FC236}">
                    <a16:creationId xmlns:a16="http://schemas.microsoft.com/office/drawing/2014/main" id="{45029995-53F0-4E92-9667-39BA63352E42}"/>
                  </a:ext>
                </a:extLst>
              </p:cNvPr>
              <p:cNvSpPr txBox="1"/>
              <p:nvPr/>
            </p:nvSpPr>
            <p:spPr>
              <a:xfrm>
                <a:off x="2680747" y="2138444"/>
                <a:ext cx="829073"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050" b="0"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Location(s)</a:t>
                </a:r>
              </a:p>
            </p:txBody>
          </p:sp>
        </p:grpSp>
        <p:sp>
          <p:nvSpPr>
            <p:cNvPr id="180" name="TextBox 179">
              <a:extLst>
                <a:ext uri="{FF2B5EF4-FFF2-40B4-BE49-F238E27FC236}">
                  <a16:creationId xmlns:a16="http://schemas.microsoft.com/office/drawing/2014/main" id="{D4C63EBF-7CBF-46B5-B70C-17E4FFF85BC6}"/>
                </a:ext>
              </a:extLst>
            </p:cNvPr>
            <p:cNvSpPr txBox="1"/>
            <p:nvPr/>
          </p:nvSpPr>
          <p:spPr>
            <a:xfrm>
              <a:off x="475231" y="1253094"/>
              <a:ext cx="1322476" cy="461665"/>
            </a:xfrm>
            <a:prstGeom prst="rect">
              <a:avLst/>
            </a:prstGeom>
            <a:noFill/>
          </p:spPr>
          <p:txBody>
            <a:bodyPr wrap="square" rtlCol="0">
              <a:spAutoFit/>
            </a:bodyPr>
            <a:lstStyle/>
            <a:p>
              <a:pPr algn="ctr"/>
              <a:r>
                <a:rPr lang="en-IN" sz="1200" b="1" dirty="0">
                  <a:latin typeface="Segoe UI" panose="020B0502040204020203" pitchFamily="34" charset="0"/>
                  <a:ea typeface="Segoe UI" panose="020B0502040204020203" pitchFamily="34" charset="0"/>
                  <a:cs typeface="Segoe UI" panose="020B0502040204020203" pitchFamily="34" charset="0"/>
                </a:rPr>
                <a:t>Customer Attributes</a:t>
              </a:r>
              <a:endParaRPr lang="en-US" sz="1200" b="1" dirty="0">
                <a:latin typeface="Segoe UI" panose="020B0502040204020203" pitchFamily="34" charset="0"/>
                <a:ea typeface="Segoe UI" panose="020B0502040204020203" pitchFamily="34" charset="0"/>
                <a:cs typeface="Segoe UI" panose="020B0502040204020203" pitchFamily="34" charset="0"/>
              </a:endParaRPr>
            </a:p>
          </p:txBody>
        </p:sp>
        <p:sp>
          <p:nvSpPr>
            <p:cNvPr id="181" name="Rectangle 180">
              <a:extLst>
                <a:ext uri="{FF2B5EF4-FFF2-40B4-BE49-F238E27FC236}">
                  <a16:creationId xmlns:a16="http://schemas.microsoft.com/office/drawing/2014/main" id="{372EC01B-7124-4C3F-87EC-C2EF679E6191}"/>
                </a:ext>
              </a:extLst>
            </p:cNvPr>
            <p:cNvSpPr/>
            <p:nvPr/>
          </p:nvSpPr>
          <p:spPr>
            <a:xfrm>
              <a:off x="367291" y="1155427"/>
              <a:ext cx="2747114" cy="16385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188" name="Arrow: Down 32">
            <a:extLst>
              <a:ext uri="{FF2B5EF4-FFF2-40B4-BE49-F238E27FC236}">
                <a16:creationId xmlns:a16="http://schemas.microsoft.com/office/drawing/2014/main" id="{D371F215-9A1A-4072-ADBB-6C9BAB166B27}"/>
              </a:ext>
            </a:extLst>
          </p:cNvPr>
          <p:cNvSpPr/>
          <p:nvPr/>
        </p:nvSpPr>
        <p:spPr>
          <a:xfrm rot="16200000">
            <a:off x="3127501" y="4873462"/>
            <a:ext cx="398585" cy="36576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4C5E7B9F-13AB-4347-8A93-6C597AF1C63B}"/>
              </a:ext>
            </a:extLst>
          </p:cNvPr>
          <p:cNvSpPr/>
          <p:nvPr/>
        </p:nvSpPr>
        <p:spPr>
          <a:xfrm>
            <a:off x="3551636" y="4087038"/>
            <a:ext cx="1968723" cy="1968723"/>
          </a:xfrm>
          <a:prstGeom prst="ellipse">
            <a:avLst/>
          </a:prstGeom>
          <a:noFill/>
          <a:ln w="12700" cap="flat" cmpd="sng" algn="ctr">
            <a:solidFill>
              <a:srgbClr val="2F354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800"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endParaRPr>
          </a:p>
        </p:txBody>
      </p:sp>
      <p:sp>
        <p:nvSpPr>
          <p:cNvPr id="190" name="Oval 189">
            <a:extLst>
              <a:ext uri="{FF2B5EF4-FFF2-40B4-BE49-F238E27FC236}">
                <a16:creationId xmlns:a16="http://schemas.microsoft.com/office/drawing/2014/main" id="{E21317A7-E535-44C9-85B0-C49BB24CCAA0}"/>
              </a:ext>
            </a:extLst>
          </p:cNvPr>
          <p:cNvSpPr/>
          <p:nvPr/>
        </p:nvSpPr>
        <p:spPr>
          <a:xfrm>
            <a:off x="4012762" y="4257133"/>
            <a:ext cx="501712" cy="321497"/>
          </a:xfrm>
          <a:prstGeom prst="ellipse">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rPr>
              <a:t>C1</a:t>
            </a:r>
          </a:p>
        </p:txBody>
      </p:sp>
      <p:sp>
        <p:nvSpPr>
          <p:cNvPr id="191" name="Oval 190">
            <a:extLst>
              <a:ext uri="{FF2B5EF4-FFF2-40B4-BE49-F238E27FC236}">
                <a16:creationId xmlns:a16="http://schemas.microsoft.com/office/drawing/2014/main" id="{A0AD8C17-989A-458B-86B8-79E8548AC30C}"/>
              </a:ext>
            </a:extLst>
          </p:cNvPr>
          <p:cNvSpPr/>
          <p:nvPr/>
        </p:nvSpPr>
        <p:spPr>
          <a:xfrm>
            <a:off x="4648018" y="4289178"/>
            <a:ext cx="462804" cy="450747"/>
          </a:xfrm>
          <a:prstGeom prst="ellipse">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rPr>
              <a:t>C2</a:t>
            </a:r>
          </a:p>
        </p:txBody>
      </p:sp>
      <p:sp>
        <p:nvSpPr>
          <p:cNvPr id="192" name="Oval 191">
            <a:extLst>
              <a:ext uri="{FF2B5EF4-FFF2-40B4-BE49-F238E27FC236}">
                <a16:creationId xmlns:a16="http://schemas.microsoft.com/office/drawing/2014/main" id="{1E19D02C-A10D-4272-8A13-A905C243B042}"/>
              </a:ext>
            </a:extLst>
          </p:cNvPr>
          <p:cNvSpPr/>
          <p:nvPr/>
        </p:nvSpPr>
        <p:spPr>
          <a:xfrm>
            <a:off x="3861900" y="4930548"/>
            <a:ext cx="535537" cy="535537"/>
          </a:xfrm>
          <a:prstGeom prst="ellipse">
            <a:avLst/>
          </a:prstGeom>
          <a:gradFill rotWithShape="1">
            <a:gsLst>
              <a:gs pos="0">
                <a:srgbClr val="42847A">
                  <a:satMod val="103000"/>
                  <a:lumMod val="102000"/>
                  <a:tint val="94000"/>
                </a:srgbClr>
              </a:gs>
              <a:gs pos="50000">
                <a:srgbClr val="42847A">
                  <a:satMod val="110000"/>
                  <a:lumMod val="100000"/>
                  <a:shade val="100000"/>
                </a:srgbClr>
              </a:gs>
              <a:gs pos="100000">
                <a:srgbClr val="42847A">
                  <a:lumMod val="99000"/>
                  <a:satMod val="120000"/>
                  <a:shade val="78000"/>
                </a:srgbClr>
              </a:gs>
            </a:gsLst>
            <a:lin ang="5400000" scaled="0"/>
          </a:gra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800"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endParaRPr>
          </a:p>
        </p:txBody>
      </p:sp>
      <p:sp>
        <p:nvSpPr>
          <p:cNvPr id="193" name="Oval 192">
            <a:extLst>
              <a:ext uri="{FF2B5EF4-FFF2-40B4-BE49-F238E27FC236}">
                <a16:creationId xmlns:a16="http://schemas.microsoft.com/office/drawing/2014/main" id="{A50C8B4A-34CC-4EA9-B3DD-474D389F6416}"/>
              </a:ext>
            </a:extLst>
          </p:cNvPr>
          <p:cNvSpPr/>
          <p:nvPr/>
        </p:nvSpPr>
        <p:spPr>
          <a:xfrm>
            <a:off x="4720331" y="5021085"/>
            <a:ext cx="697112" cy="697112"/>
          </a:xfrm>
          <a:prstGeom prst="ellipse">
            <a:avLst/>
          </a:prstGeom>
          <a:solidFill>
            <a:schemeClr val="accent6">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rPr>
              <a:t>C4</a:t>
            </a:r>
          </a:p>
        </p:txBody>
      </p:sp>
      <p:sp>
        <p:nvSpPr>
          <p:cNvPr id="194" name="Oval 193">
            <a:extLst>
              <a:ext uri="{FF2B5EF4-FFF2-40B4-BE49-F238E27FC236}">
                <a16:creationId xmlns:a16="http://schemas.microsoft.com/office/drawing/2014/main" id="{543ED2AD-B88C-41FE-9628-7D9BA11E036B}"/>
              </a:ext>
            </a:extLst>
          </p:cNvPr>
          <p:cNvSpPr/>
          <p:nvPr/>
        </p:nvSpPr>
        <p:spPr>
          <a:xfrm>
            <a:off x="4187776" y="5514861"/>
            <a:ext cx="460241" cy="385035"/>
          </a:xfrm>
          <a:prstGeom prst="ellipse">
            <a:avLst/>
          </a:prstGeom>
          <a:solidFill>
            <a:srgbClr val="2F354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rPr>
              <a:t>C5</a:t>
            </a:r>
          </a:p>
        </p:txBody>
      </p:sp>
      <p:sp>
        <p:nvSpPr>
          <p:cNvPr id="195" name="TextBox 194">
            <a:extLst>
              <a:ext uri="{FF2B5EF4-FFF2-40B4-BE49-F238E27FC236}">
                <a16:creationId xmlns:a16="http://schemas.microsoft.com/office/drawing/2014/main" id="{A65CD99F-9F73-4516-85C0-206D24A989C8}"/>
              </a:ext>
            </a:extLst>
          </p:cNvPr>
          <p:cNvSpPr txBox="1"/>
          <p:nvPr/>
        </p:nvSpPr>
        <p:spPr>
          <a:xfrm>
            <a:off x="3845534" y="5031545"/>
            <a:ext cx="568268" cy="323732"/>
          </a:xfrm>
          <a:prstGeom prst="rect">
            <a:avLst/>
          </a:prstGeom>
          <a:noFill/>
          <a:ln w="12700" cap="flat" cmpd="sng" algn="ctr">
            <a:noFill/>
            <a:prstDash val="solid"/>
            <a:miter lim="800000"/>
          </a:ln>
          <a:effectLst/>
        </p:spPr>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r>
              <a:rPr lang="en-IN" sz="800" dirty="0">
                <a:latin typeface="+mn-lt"/>
              </a:rPr>
              <a:t>C3</a:t>
            </a:r>
            <a:endParaRPr lang="en-US" sz="800" dirty="0">
              <a:latin typeface="+mn-lt"/>
            </a:endParaRPr>
          </a:p>
        </p:txBody>
      </p:sp>
      <p:sp>
        <p:nvSpPr>
          <p:cNvPr id="203" name="TextBox 202">
            <a:extLst>
              <a:ext uri="{FF2B5EF4-FFF2-40B4-BE49-F238E27FC236}">
                <a16:creationId xmlns:a16="http://schemas.microsoft.com/office/drawing/2014/main" id="{3579E79D-C934-487E-AAFD-5428204CC189}"/>
              </a:ext>
            </a:extLst>
          </p:cNvPr>
          <p:cNvSpPr txBox="1"/>
          <p:nvPr/>
        </p:nvSpPr>
        <p:spPr>
          <a:xfrm>
            <a:off x="3888340" y="3729301"/>
            <a:ext cx="1252266"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1" i="0" u="none" strike="noStrike" kern="0" cap="none" spc="0" normalizeH="0" baseline="0" noProof="0" dirty="0">
                <a:ln>
                  <a:noFill/>
                </a:ln>
                <a:solidFill>
                  <a:srgbClr val="000000"/>
                </a:solidFill>
                <a:effectLst/>
                <a:uLnTx/>
                <a:uFillTx/>
                <a:ea typeface="Segoe UI" panose="020B0502040204020203" pitchFamily="34" charset="0"/>
                <a:cs typeface="Segoe UI" panose="020B0502040204020203" pitchFamily="34" charset="0"/>
              </a:rPr>
              <a:t>Customer</a:t>
            </a:r>
            <a:r>
              <a:rPr lang="en-IN" sz="1100" b="1" kern="0" dirty="0">
                <a:solidFill>
                  <a:srgbClr val="000000"/>
                </a:solidFill>
                <a:ea typeface="Segoe UI" panose="020B0502040204020203" pitchFamily="34" charset="0"/>
                <a:cs typeface="Segoe UI" panose="020B0502040204020203" pitchFamily="34" charset="0"/>
              </a:rPr>
              <a:t> Clusters</a:t>
            </a:r>
            <a:endParaRPr kumimoji="0" lang="en-IN" sz="1100" b="1" i="0" u="none" strike="noStrike" kern="0" cap="none" spc="0" normalizeH="0" baseline="0" noProof="0" dirty="0">
              <a:ln>
                <a:noFill/>
              </a:ln>
              <a:solidFill>
                <a:srgbClr val="000000"/>
              </a:solidFill>
              <a:effectLst/>
              <a:uLnTx/>
              <a:uFillTx/>
              <a:ea typeface="Segoe UI" panose="020B0502040204020203" pitchFamily="34" charset="0"/>
              <a:cs typeface="Segoe UI" panose="020B0502040204020203" pitchFamily="34" charset="0"/>
            </a:endParaRPr>
          </a:p>
        </p:txBody>
      </p:sp>
      <p:pic>
        <p:nvPicPr>
          <p:cNvPr id="204" name="Picture 2" descr="Related image">
            <a:extLst>
              <a:ext uri="{FF2B5EF4-FFF2-40B4-BE49-F238E27FC236}">
                <a16:creationId xmlns:a16="http://schemas.microsoft.com/office/drawing/2014/main" id="{C6C41CE9-74B9-49C9-9D9C-BAA1859CB1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35451" y="3758035"/>
            <a:ext cx="560783" cy="560783"/>
          </a:xfrm>
          <a:prstGeom prst="rect">
            <a:avLst/>
          </a:prstGeom>
          <a:noFill/>
          <a:extLst>
            <a:ext uri="{909E8E84-426E-40dd-AFC4-6F175D3DCCD1}">
              <a14:hiddenFill xmlns="" xmlns:a14="http://schemas.microsoft.com/office/drawing/2010/main">
                <a:solidFill>
                  <a:srgbClr val="FFFFFF"/>
                </a:solidFill>
              </a14:hiddenFill>
            </a:ext>
          </a:extLst>
        </p:spPr>
      </p:pic>
      <p:cxnSp>
        <p:nvCxnSpPr>
          <p:cNvPr id="205" name="Straight Arrow Connector 204">
            <a:extLst>
              <a:ext uri="{FF2B5EF4-FFF2-40B4-BE49-F238E27FC236}">
                <a16:creationId xmlns:a16="http://schemas.microsoft.com/office/drawing/2014/main" id="{45AECA2C-0BDE-4FFF-BDAA-18E5F0ECEDCD}"/>
              </a:ext>
            </a:extLst>
          </p:cNvPr>
          <p:cNvCxnSpPr>
            <a:cxnSpLocks/>
            <a:stCxn id="204" idx="1"/>
            <a:endCxn id="191" idx="7"/>
          </p:cNvCxnSpPr>
          <p:nvPr/>
        </p:nvCxnSpPr>
        <p:spPr>
          <a:xfrm flipH="1">
            <a:off x="5043046" y="4038427"/>
            <a:ext cx="692405" cy="316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A4344C2B-EC95-420C-B610-D4F72F26CDFA}"/>
              </a:ext>
            </a:extLst>
          </p:cNvPr>
          <p:cNvSpPr txBox="1"/>
          <p:nvPr/>
        </p:nvSpPr>
        <p:spPr>
          <a:xfrm rot="20050061">
            <a:off x="4969673" y="3983111"/>
            <a:ext cx="806632" cy="200055"/>
          </a:xfrm>
          <a:prstGeom prst="rect">
            <a:avLst/>
          </a:prstGeom>
          <a:noFill/>
        </p:spPr>
        <p:txBody>
          <a:bodyPr wrap="none" rtlCol="0">
            <a:spAutoFit/>
          </a:bodyPr>
          <a:lstStyle/>
          <a:p>
            <a:pPr algn="ctr"/>
            <a:r>
              <a:rPr lang="en-IN" sz="700" dirty="0">
                <a:solidFill>
                  <a:srgbClr val="000000"/>
                </a:solidFill>
                <a:latin typeface="Segoe UI Semibold" panose="020B0702040204020203" pitchFamily="34" charset="0"/>
              </a:rPr>
              <a:t>Identify Cluster</a:t>
            </a:r>
            <a:endParaRPr lang="en-US" sz="700" dirty="0">
              <a:solidFill>
                <a:srgbClr val="000000"/>
              </a:solidFill>
              <a:latin typeface="Segoe UI Semibold" panose="020B0702040204020203" pitchFamily="34" charset="0"/>
            </a:endParaRPr>
          </a:p>
        </p:txBody>
      </p:sp>
      <p:sp>
        <p:nvSpPr>
          <p:cNvPr id="207" name="TextBox 206">
            <a:extLst>
              <a:ext uri="{FF2B5EF4-FFF2-40B4-BE49-F238E27FC236}">
                <a16:creationId xmlns:a16="http://schemas.microsoft.com/office/drawing/2014/main" id="{83D681A7-F68F-4B79-8331-A33FFDD99891}"/>
              </a:ext>
            </a:extLst>
          </p:cNvPr>
          <p:cNvSpPr txBox="1"/>
          <p:nvPr/>
        </p:nvSpPr>
        <p:spPr>
          <a:xfrm>
            <a:off x="3904406" y="6211669"/>
            <a:ext cx="5033532" cy="461665"/>
          </a:xfrm>
          <a:prstGeom prst="rect">
            <a:avLst/>
          </a:prstGeom>
          <a:noFill/>
        </p:spPr>
        <p:txBody>
          <a:bodyPr wrap="square" rtlCol="0">
            <a:spAutoFit/>
          </a:bodyPr>
          <a:lstStyle/>
          <a:p>
            <a:pPr algn="ctr"/>
            <a:r>
              <a:rPr lang="en-IN" sz="1200" b="1" dirty="0">
                <a:solidFill>
                  <a:schemeClr val="accent1"/>
                </a:solidFill>
                <a:ea typeface="Segoe UI" panose="020B0502040204020203" pitchFamily="34" charset="0"/>
                <a:cs typeface="Segoe UI" panose="020B0502040204020203" pitchFamily="34" charset="0"/>
              </a:rPr>
              <a:t>Mapping customer to relevant Segment and Lifecycle Stage for each category reduces the number of relevant offers and products for a customer</a:t>
            </a:r>
            <a:endParaRPr lang="en-US" sz="1200" b="1" dirty="0">
              <a:solidFill>
                <a:schemeClr val="accent1"/>
              </a:solidFill>
              <a:ea typeface="Segoe UI" panose="020B0502040204020203" pitchFamily="34" charset="0"/>
              <a:cs typeface="Segoe UI" panose="020B0502040204020203" pitchFamily="34" charset="0"/>
            </a:endParaRPr>
          </a:p>
        </p:txBody>
      </p:sp>
      <p:sp>
        <p:nvSpPr>
          <p:cNvPr id="209" name="Rectangle: Rounded Corners 56">
            <a:extLst>
              <a:ext uri="{FF2B5EF4-FFF2-40B4-BE49-F238E27FC236}">
                <a16:creationId xmlns:a16="http://schemas.microsoft.com/office/drawing/2014/main" id="{A71ABEB8-62D6-4D19-B4D5-15740F06F423}"/>
              </a:ext>
            </a:extLst>
          </p:cNvPr>
          <p:cNvSpPr/>
          <p:nvPr/>
        </p:nvSpPr>
        <p:spPr>
          <a:xfrm>
            <a:off x="5457146" y="5575102"/>
            <a:ext cx="1128992" cy="4358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1200" b="1" dirty="0">
                <a:solidFill>
                  <a:srgbClr val="000000"/>
                </a:solidFill>
                <a:latin typeface="Segoe UI Semibold" panose="020B0702040204020203" pitchFamily="34" charset="0"/>
              </a:rPr>
              <a:t>Relevant Offer Types</a:t>
            </a:r>
            <a:endParaRPr lang="en-US" sz="1200" b="1" dirty="0">
              <a:solidFill>
                <a:srgbClr val="000000"/>
              </a:solidFill>
              <a:latin typeface="Segoe UI Semibold" panose="020B0702040204020203" pitchFamily="34" charset="0"/>
            </a:endParaRPr>
          </a:p>
        </p:txBody>
      </p:sp>
      <p:cxnSp>
        <p:nvCxnSpPr>
          <p:cNvPr id="210" name="Straight Arrow Connector 209">
            <a:extLst>
              <a:ext uri="{FF2B5EF4-FFF2-40B4-BE49-F238E27FC236}">
                <a16:creationId xmlns:a16="http://schemas.microsoft.com/office/drawing/2014/main" id="{D4F8EA3D-5EC0-4329-B252-84B07E0BB735}"/>
              </a:ext>
            </a:extLst>
          </p:cNvPr>
          <p:cNvCxnSpPr>
            <a:cxnSpLocks/>
          </p:cNvCxnSpPr>
          <p:nvPr/>
        </p:nvCxnSpPr>
        <p:spPr>
          <a:xfrm flipH="1">
            <a:off x="6156499" y="5355277"/>
            <a:ext cx="639410" cy="209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D4F8EA3D-5EC0-4329-B252-84B07E0BB735}"/>
              </a:ext>
            </a:extLst>
          </p:cNvPr>
          <p:cNvCxnSpPr>
            <a:cxnSpLocks/>
            <a:stCxn id="204" idx="2"/>
            <a:endCxn id="209" idx="0"/>
          </p:cNvCxnSpPr>
          <p:nvPr/>
        </p:nvCxnSpPr>
        <p:spPr>
          <a:xfrm>
            <a:off x="6015843" y="4318818"/>
            <a:ext cx="5799" cy="1256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490092" y="5219169"/>
            <a:ext cx="693954" cy="233053"/>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2" name="Rectangle 211"/>
          <p:cNvSpPr/>
          <p:nvPr/>
        </p:nvSpPr>
        <p:spPr>
          <a:xfrm>
            <a:off x="9853105" y="5204141"/>
            <a:ext cx="693954" cy="233053"/>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2" name="Oval 51">
            <a:hlinkClick r:id="rId6" action="ppaction://hlinksldjump"/>
            <a:extLst>
              <a:ext uri="{FF2B5EF4-FFF2-40B4-BE49-F238E27FC236}">
                <a16:creationId xmlns:a16="http://schemas.microsoft.com/office/drawing/2014/main" id="{6E64E2C9-70BE-45F5-861D-0B8BBF0E4D0E}"/>
              </a:ext>
            </a:extLst>
          </p:cNvPr>
          <p:cNvSpPr/>
          <p:nvPr/>
        </p:nvSpPr>
        <p:spPr>
          <a:xfrm>
            <a:off x="11798167" y="6178695"/>
            <a:ext cx="270000" cy="270000"/>
          </a:xfrm>
          <a:prstGeom prst="ellipse">
            <a:avLst/>
          </a:prstGeom>
          <a:solidFill>
            <a:srgbClr val="46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a:t>
            </a:r>
            <a:endParaRPr lang="en-IN" dirty="0">
              <a:latin typeface="Segoe UI" panose="020B0502040204020203" pitchFamily="34" charset="0"/>
              <a:ea typeface="Segoe UI" panose="020B0502040204020203" pitchFamily="34" charset="0"/>
              <a:cs typeface="Segoe UI" panose="020B0502040204020203" pitchFamily="34" charset="0"/>
            </a:endParaRPr>
          </a:p>
        </p:txBody>
      </p:sp>
      <p:sp>
        <p:nvSpPr>
          <p:cNvPr id="6" name="Title 5">
            <a:extLst>
              <a:ext uri="{FF2B5EF4-FFF2-40B4-BE49-F238E27FC236}">
                <a16:creationId xmlns:a16="http://schemas.microsoft.com/office/drawing/2014/main" id="{A8B20024-279E-4AD1-A1F2-469CEB70AF8A}"/>
              </a:ext>
            </a:extLst>
          </p:cNvPr>
          <p:cNvSpPr>
            <a:spLocks noGrp="1"/>
          </p:cNvSpPr>
          <p:nvPr>
            <p:ph type="title"/>
          </p:nvPr>
        </p:nvSpPr>
        <p:spPr/>
        <p:txBody>
          <a:bodyPr/>
          <a:lstStyle/>
          <a:p>
            <a:r>
              <a:rPr lang="en-IN" dirty="0"/>
              <a:t>Maximize Business Value using Optimization and Personalization </a:t>
            </a:r>
          </a:p>
        </p:txBody>
      </p:sp>
    </p:spTree>
    <p:extLst>
      <p:ext uri="{BB962C8B-B14F-4D97-AF65-F5344CB8AC3E}">
        <p14:creationId xmlns:p14="http://schemas.microsoft.com/office/powerpoint/2010/main" val="130785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3DE5B18-CBD8-4B98-862D-67BB054FF93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5985"/>
          <a:stretch/>
        </p:blipFill>
        <p:spPr>
          <a:xfrm>
            <a:off x="865" y="487"/>
            <a:ext cx="12190271" cy="6849995"/>
          </a:xfrm>
          <a:prstGeom prst="rect">
            <a:avLst/>
          </a:prstGeom>
        </p:spPr>
      </p:pic>
      <p:sp>
        <p:nvSpPr>
          <p:cNvPr id="4" name="Slide Number Placeholder 3">
            <a:extLst>
              <a:ext uri="{FF2B5EF4-FFF2-40B4-BE49-F238E27FC236}">
                <a16:creationId xmlns:a16="http://schemas.microsoft.com/office/drawing/2014/main" id="{099D1821-1175-423E-930D-AA3425CCEE70}"/>
              </a:ext>
            </a:extLst>
          </p:cNvPr>
          <p:cNvSpPr>
            <a:spLocks noGrp="1"/>
          </p:cNvSpPr>
          <p:nvPr>
            <p:ph type="sldNum" sz="quarter" idx="4294967295"/>
          </p:nvPr>
        </p:nvSpPr>
        <p:spPr>
          <a:xfrm>
            <a:off x="9448800" y="6356350"/>
            <a:ext cx="2743200" cy="365125"/>
          </a:xfrm>
        </p:spPr>
        <p:txBody>
          <a:bodyPr/>
          <a:lstStyle/>
          <a:p>
            <a:fld id="{70B2C2F8-CC18-47EA-B40B-1FF889930AA6}" type="slidenum">
              <a:rPr lang="en-US" smtClean="0">
                <a:solidFill>
                  <a:prstClr val="black">
                    <a:tint val="75000"/>
                  </a:prstClr>
                </a:solidFill>
              </a:rPr>
              <a:pPr/>
              <a:t>78</a:t>
            </a:fld>
            <a:endParaRPr lang="en-US" dirty="0">
              <a:solidFill>
                <a:prstClr val="black">
                  <a:tint val="75000"/>
                </a:prstClr>
              </a:solidFill>
            </a:endParaRPr>
          </a:p>
        </p:txBody>
      </p:sp>
      <p:sp>
        <p:nvSpPr>
          <p:cNvPr id="5" name="Rectangle 4">
            <a:extLst>
              <a:ext uri="{FF2B5EF4-FFF2-40B4-BE49-F238E27FC236}">
                <a16:creationId xmlns:a16="http://schemas.microsoft.com/office/drawing/2014/main" id="{A6689989-E403-469F-993A-ACE33600E0AE}"/>
              </a:ext>
            </a:extLst>
          </p:cNvPr>
          <p:cNvSpPr/>
          <p:nvPr/>
        </p:nvSpPr>
        <p:spPr>
          <a:xfrm>
            <a:off x="0" y="-27738"/>
            <a:ext cx="12191136" cy="6885738"/>
          </a:xfrm>
          <a:prstGeom prst="rect">
            <a:avLst/>
          </a:prstGeom>
          <a:solidFill>
            <a:srgbClr val="44546A">
              <a:lumMod val="75000"/>
              <a:alpha val="95000"/>
            </a:srgbClr>
          </a:solidFill>
          <a:ln w="12700" cap="flat" cmpd="sng" algn="ctr">
            <a:noFill/>
            <a:prstDash val="solid"/>
            <a:miter lim="800000"/>
          </a:ln>
          <a:effectLst>
            <a:outerShdw blurRad="50800" dist="50800" dir="5400000" algn="ctr" rotWithShape="0">
              <a:srgbClr val="000000">
                <a:alpha val="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 name="Title 3">
            <a:extLst>
              <a:ext uri="{FF2B5EF4-FFF2-40B4-BE49-F238E27FC236}">
                <a16:creationId xmlns:a16="http://schemas.microsoft.com/office/drawing/2014/main" id="{BA9A928E-F98F-4D1E-BD52-687F743EF5F3}"/>
              </a:ext>
            </a:extLst>
          </p:cNvPr>
          <p:cNvSpPr txBox="1">
            <a:spLocks/>
          </p:cNvSpPr>
          <p:nvPr/>
        </p:nvSpPr>
        <p:spPr>
          <a:xfrm>
            <a:off x="11605" y="2568232"/>
            <a:ext cx="12179530" cy="3508653"/>
          </a:xfrm>
          <a:prstGeom prst="rect">
            <a:avLst/>
          </a:prstGeom>
          <a:noFill/>
        </p:spPr>
        <p:txBody>
          <a:bodyPr vert="horz" wrap="square" lIns="72000" tIns="91440" rIns="72000" bIns="91440" rtlCol="0" anchor="t" anchorCtr="0">
            <a:spAutoFit/>
          </a:bodyPr>
          <a:lstStyle>
            <a:lvl1pPr algn="l" defTabSz="914400" rtl="0" eaLnBrk="1" latinLnBrk="0" hangingPunct="1">
              <a:lnSpc>
                <a:spcPct val="100000"/>
              </a:lnSpc>
              <a:spcBef>
                <a:spcPct val="0"/>
              </a:spcBef>
              <a:buNone/>
              <a:defRPr sz="5400" kern="1200" spc="-98" baseline="0">
                <a:gradFill>
                  <a:gsLst>
                    <a:gs pos="100000">
                      <a:schemeClr val="tx1"/>
                    </a:gs>
                    <a:gs pos="0">
                      <a:schemeClr val="tx1"/>
                    </a:gs>
                  </a:gsLst>
                  <a:lin ang="5400000" scaled="0"/>
                </a:gradFill>
                <a:latin typeface="Segoe UI Light" panose="020B0502040204020203" pitchFamily="34" charset="0"/>
                <a:ea typeface="+mj-ea"/>
                <a:cs typeface="+mj-cs"/>
              </a:defRPr>
            </a:lvl1pPr>
          </a:lstStyle>
          <a:p>
            <a:r>
              <a:rPr lang="en-IN" kern="0" dirty="0">
                <a:solidFill>
                  <a:schemeClr val="bg1"/>
                </a:solidFill>
                <a:ea typeface="Segoe UI" panose="020B0502040204020203" pitchFamily="34" charset="0"/>
                <a:cs typeface="Segoe UI" panose="020B0502040204020203" pitchFamily="34" charset="0"/>
              </a:rPr>
              <a:t>Case Study in Snapshots</a:t>
            </a:r>
          </a:p>
          <a:p>
            <a:r>
              <a:rPr lang="en-IN" kern="0" dirty="0">
                <a:solidFill>
                  <a:schemeClr val="bg1"/>
                </a:solidFill>
                <a:ea typeface="Segoe UI" panose="020B0502040204020203" pitchFamily="34" charset="0"/>
                <a:cs typeface="Segoe UI" panose="020B0502040204020203" pitchFamily="34" charset="0"/>
              </a:rPr>
              <a:t>Advanced Analytics</a:t>
            </a:r>
          </a:p>
          <a:p>
            <a:endParaRPr lang="en-IN" kern="0" dirty="0">
              <a:solidFill>
                <a:schemeClr val="bg1"/>
              </a:solidFill>
              <a:ea typeface="Segoe UI" panose="020B0502040204020203" pitchFamily="34" charset="0"/>
              <a:cs typeface="Segoe UI" panose="020B0502040204020203" pitchFamily="34" charset="0"/>
            </a:endParaRPr>
          </a:p>
          <a:p>
            <a:r>
              <a:rPr lang="en-IN" kern="0" dirty="0">
                <a:solidFill>
                  <a:schemeClr val="bg1"/>
                </a:solidFill>
                <a:ea typeface="Segoe UI" panose="020B0502040204020203" pitchFamily="34" charset="0"/>
                <a:cs typeface="Segoe UI" panose="020B0502040204020203" pitchFamily="34" charset="0"/>
              </a:rPr>
              <a:t>Appendix</a:t>
            </a:r>
            <a:endParaRPr lang="en-US" dirty="0">
              <a:solidFill>
                <a:schemeClr val="bg1"/>
              </a:solidFill>
            </a:endParaRPr>
          </a:p>
        </p:txBody>
      </p:sp>
      <p:pic>
        <p:nvPicPr>
          <p:cNvPr id="7" name="Picture 6">
            <a:extLst>
              <a:ext uri="{FF2B5EF4-FFF2-40B4-BE49-F238E27FC236}">
                <a16:creationId xmlns:a16="http://schemas.microsoft.com/office/drawing/2014/main" id="{7DE066A1-3659-4EDD-A018-1C07A43A41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251" y="-16221"/>
            <a:ext cx="1127357" cy="797171"/>
          </a:xfrm>
          <a:prstGeom prst="rect">
            <a:avLst/>
          </a:prstGeom>
        </p:spPr>
      </p:pic>
    </p:spTree>
    <p:extLst>
      <p:ext uri="{BB962C8B-B14F-4D97-AF65-F5344CB8AC3E}">
        <p14:creationId xmlns:p14="http://schemas.microsoft.com/office/powerpoint/2010/main" val="28373932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 xmlns:a14="http://schemas.microsoft.com/office/drawing/2010/main">
                <a:solidFill>
                  <a:srgbClr val="FFFFFF"/>
                </a:solidFill>
              </a14:hiddenFill>
            </a:ext>
          </a:extLst>
        </p:spPr>
      </p:pic>
      <p:sp>
        <p:nvSpPr>
          <p:cNvPr id="53" name="Rectangle 52"/>
          <p:cNvSpPr/>
          <p:nvPr/>
        </p:nvSpPr>
        <p:spPr>
          <a:xfrm>
            <a:off x="1" y="1152802"/>
            <a:ext cx="12192003" cy="24031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7" name="Rectangle 56"/>
          <p:cNvSpPr/>
          <p:nvPr/>
        </p:nvSpPr>
        <p:spPr>
          <a:xfrm>
            <a:off x="260343" y="1762796"/>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58" name="Rectangle 57"/>
          <p:cNvSpPr/>
          <p:nvPr/>
        </p:nvSpPr>
        <p:spPr>
          <a:xfrm>
            <a:off x="260343" y="1668144"/>
            <a:ext cx="3584448" cy="176400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9" name="Rectangle 58"/>
          <p:cNvSpPr/>
          <p:nvPr/>
        </p:nvSpPr>
        <p:spPr>
          <a:xfrm>
            <a:off x="256518" y="1934668"/>
            <a:ext cx="3499537" cy="1126462"/>
          </a:xfrm>
          <a:prstGeom prst="rect">
            <a:avLst/>
          </a:prstGeom>
        </p:spPr>
        <p:txBody>
          <a:bodyPr wrap="square">
            <a:spAutoFit/>
          </a:bodyPr>
          <a:lstStyle/>
          <a:p>
            <a:pPr>
              <a:lnSpc>
                <a:spcPct val="120000"/>
              </a:lnSpc>
            </a:pPr>
            <a:r>
              <a:rPr lang="en-IN" sz="1400" dirty="0">
                <a:solidFill>
                  <a:prstClr val="black"/>
                </a:solidFill>
                <a:ea typeface="Verdana" panose="020B0604030504040204" pitchFamily="34" charset="0"/>
                <a:cs typeface="Verdana" panose="020B0604030504040204" pitchFamily="34" charset="0"/>
              </a:rPr>
              <a:t>Power Consumption at its data centres is the largest operational expense for the client</a:t>
            </a:r>
          </a:p>
          <a:p>
            <a:pPr>
              <a:lnSpc>
                <a:spcPct val="120000"/>
              </a:lnSpc>
            </a:pPr>
            <a:r>
              <a:rPr lang="en-IN" sz="1400" dirty="0">
                <a:solidFill>
                  <a:prstClr val="black"/>
                </a:solidFill>
                <a:ea typeface="Verdana" panose="020B0604030504040204" pitchFamily="34" charset="0"/>
                <a:cs typeface="Verdana" panose="020B0604030504040204" pitchFamily="34" charset="0"/>
              </a:rPr>
              <a:t>And low accuracy of existing power forecasts led to expensive power prices</a:t>
            </a:r>
          </a:p>
        </p:txBody>
      </p:sp>
      <p:sp>
        <p:nvSpPr>
          <p:cNvPr id="60" name="Rectangle 59"/>
          <p:cNvSpPr/>
          <p:nvPr/>
        </p:nvSpPr>
        <p:spPr>
          <a:xfrm>
            <a:off x="256518" y="1661054"/>
            <a:ext cx="2534636" cy="338554"/>
          </a:xfrm>
          <a:prstGeom prst="rect">
            <a:avLst/>
          </a:prstGeom>
        </p:spPr>
        <p:txBody>
          <a:bodyPr wrap="square">
            <a:spAutoFit/>
          </a:bodyPr>
          <a:lstStyle/>
          <a:p>
            <a:r>
              <a:rPr lang="en-US" sz="1600" b="1" dirty="0">
                <a:solidFill>
                  <a:srgbClr val="44546A"/>
                </a:solidFill>
              </a:rPr>
              <a:t>The “Before” State</a:t>
            </a:r>
          </a:p>
        </p:txBody>
      </p:sp>
      <p:sp>
        <p:nvSpPr>
          <p:cNvPr id="63" name="Rectangle 62"/>
          <p:cNvSpPr/>
          <p:nvPr/>
        </p:nvSpPr>
        <p:spPr>
          <a:xfrm>
            <a:off x="208121" y="1128534"/>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The Problem: </a:t>
            </a:r>
            <a:r>
              <a:rPr lang="en-US" sz="1600" dirty="0">
                <a:solidFill>
                  <a:srgbClr val="44546A"/>
                </a:solidFill>
              </a:rPr>
              <a:t>Customer Lifetime Value of existing customers is nearly twice that of new customers and hence retention is key to profitability   </a:t>
            </a:r>
          </a:p>
        </p:txBody>
      </p:sp>
      <p:sp>
        <p:nvSpPr>
          <p:cNvPr id="64" name="Rectangle 63"/>
          <p:cNvSpPr/>
          <p:nvPr/>
        </p:nvSpPr>
        <p:spPr>
          <a:xfrm>
            <a:off x="4255290" y="1817388"/>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65" name="Rectangle 64"/>
          <p:cNvSpPr/>
          <p:nvPr/>
        </p:nvSpPr>
        <p:spPr>
          <a:xfrm>
            <a:off x="4280864" y="1668144"/>
            <a:ext cx="3584448" cy="176400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6" name="Rectangle 65"/>
          <p:cNvSpPr/>
          <p:nvPr/>
        </p:nvSpPr>
        <p:spPr>
          <a:xfrm>
            <a:off x="4309731" y="1934668"/>
            <a:ext cx="3588326" cy="1367747"/>
          </a:xfrm>
          <a:prstGeom prst="rect">
            <a:avLst/>
          </a:prstGeom>
        </p:spPr>
        <p:txBody>
          <a:bodyPr wrap="square">
            <a:spAutoFit/>
          </a:bodyPr>
          <a:lstStyle/>
          <a:p>
            <a:pPr>
              <a:lnSpc>
                <a:spcPct val="120000"/>
              </a:lnSpc>
            </a:pPr>
            <a:r>
              <a:rPr lang="en-IN" sz="1400" dirty="0">
                <a:solidFill>
                  <a:prstClr val="black"/>
                </a:solidFill>
                <a:ea typeface="Verdana" panose="020B0604030504040204" pitchFamily="34" charset="0"/>
                <a:cs typeface="Verdana" panose="020B0604030504040204" pitchFamily="34" charset="0"/>
              </a:rPr>
              <a:t>By utilizing the historical power consumption data of data centres and data around the customers of the client, provided accurate power consumption forecasts which is key in making the “Hedge” successful</a:t>
            </a:r>
          </a:p>
        </p:txBody>
      </p:sp>
      <p:sp>
        <p:nvSpPr>
          <p:cNvPr id="67" name="Rectangle 66"/>
          <p:cNvSpPr/>
          <p:nvPr/>
        </p:nvSpPr>
        <p:spPr>
          <a:xfrm>
            <a:off x="4309731" y="1661054"/>
            <a:ext cx="2131840" cy="338554"/>
          </a:xfrm>
          <a:prstGeom prst="rect">
            <a:avLst/>
          </a:prstGeom>
        </p:spPr>
        <p:txBody>
          <a:bodyPr wrap="square">
            <a:spAutoFit/>
          </a:bodyPr>
          <a:lstStyle/>
          <a:p>
            <a:r>
              <a:rPr lang="en-US" sz="1600" b="1" dirty="0" err="1">
                <a:solidFill>
                  <a:srgbClr val="44546A"/>
                </a:solidFill>
              </a:rPr>
              <a:t>LatentView</a:t>
            </a:r>
            <a:r>
              <a:rPr lang="en-US" sz="1600" b="1" dirty="0">
                <a:solidFill>
                  <a:srgbClr val="44546A"/>
                </a:solidFill>
              </a:rPr>
              <a:t> Solution</a:t>
            </a:r>
          </a:p>
        </p:txBody>
      </p:sp>
      <p:sp>
        <p:nvSpPr>
          <p:cNvPr id="61" name="Rectangle 60"/>
          <p:cNvSpPr/>
          <p:nvPr/>
        </p:nvSpPr>
        <p:spPr>
          <a:xfrm>
            <a:off x="8301385" y="1668144"/>
            <a:ext cx="3584448" cy="176400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62" name="Rectangle 61"/>
          <p:cNvSpPr/>
          <p:nvPr/>
        </p:nvSpPr>
        <p:spPr>
          <a:xfrm>
            <a:off x="8301385" y="1934668"/>
            <a:ext cx="3651619" cy="1384995"/>
          </a:xfrm>
          <a:prstGeom prst="rect">
            <a:avLst/>
          </a:prstGeom>
        </p:spPr>
        <p:txBody>
          <a:bodyPr wrap="square">
            <a:spAutoFit/>
          </a:bodyPr>
          <a:lstStyle/>
          <a:p>
            <a:pPr>
              <a:lnSpc>
                <a:spcPct val="120000"/>
              </a:lnSpc>
            </a:pPr>
            <a:r>
              <a:rPr lang="en-IN" sz="1400" dirty="0">
                <a:solidFill>
                  <a:prstClr val="black"/>
                </a:solidFill>
                <a:ea typeface="Verdana" panose="020B0604030504040204" pitchFamily="34" charset="0"/>
                <a:cs typeface="Verdana" panose="020B0604030504040204" pitchFamily="34" charset="0"/>
              </a:rPr>
              <a:t>Regularized random forests  &amp; the “SVD + Univariate Forecasts” combined to improve forecast accuracy enabling potential Savings between 1- 5 Million</a:t>
            </a:r>
          </a:p>
          <a:p>
            <a:pPr>
              <a:lnSpc>
                <a:spcPct val="120000"/>
              </a:lnSpc>
            </a:pPr>
            <a:endParaRPr lang="en-US" sz="1400" dirty="0">
              <a:solidFill>
                <a:prstClr val="black"/>
              </a:solidFill>
              <a:ea typeface="Verdana" panose="020B0604030504040204" pitchFamily="34" charset="0"/>
              <a:cs typeface="Verdana" panose="020B0604030504040204" pitchFamily="34" charset="0"/>
            </a:endParaRPr>
          </a:p>
        </p:txBody>
      </p:sp>
      <p:sp>
        <p:nvSpPr>
          <p:cNvPr id="68" name="Rectangle 67"/>
          <p:cNvSpPr/>
          <p:nvPr/>
        </p:nvSpPr>
        <p:spPr>
          <a:xfrm>
            <a:off x="8301385" y="1661054"/>
            <a:ext cx="2534636" cy="338554"/>
          </a:xfrm>
          <a:prstGeom prst="rect">
            <a:avLst/>
          </a:prstGeom>
        </p:spPr>
        <p:txBody>
          <a:bodyPr wrap="square">
            <a:spAutoFit/>
          </a:bodyPr>
          <a:lstStyle/>
          <a:p>
            <a:r>
              <a:rPr lang="en-US" sz="1600" b="1" dirty="0">
                <a:solidFill>
                  <a:srgbClr val="44546A"/>
                </a:solidFill>
              </a:rPr>
              <a:t>The “After” State</a:t>
            </a:r>
          </a:p>
        </p:txBody>
      </p:sp>
      <p:sp>
        <p:nvSpPr>
          <p:cNvPr id="69" name="Rectangle 68"/>
          <p:cNvSpPr/>
          <p:nvPr/>
        </p:nvSpPr>
        <p:spPr>
          <a:xfrm>
            <a:off x="89393" y="604112"/>
            <a:ext cx="5926450"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solidFill>
                  <a:srgbClr val="44546A"/>
                </a:solidFill>
              </a:rPr>
              <a:t>Leading Global Technology Infrastructure Provider</a:t>
            </a:r>
          </a:p>
        </p:txBody>
      </p:sp>
      <p:sp>
        <p:nvSpPr>
          <p:cNvPr id="29" name="Oval 28">
            <a:hlinkClick r:id="rId4" action="ppaction://hlinksldjump"/>
            <a:extLst>
              <a:ext uri="{FF2B5EF4-FFF2-40B4-BE49-F238E27FC236}">
                <a16:creationId xmlns:a16="http://schemas.microsoft.com/office/drawing/2014/main" id="{47340C1C-6953-4D10-B209-5B170062112E}"/>
              </a:ext>
            </a:extLst>
          </p:cNvPr>
          <p:cNvSpPr/>
          <p:nvPr/>
        </p:nvSpPr>
        <p:spPr>
          <a:xfrm>
            <a:off x="11726727" y="6078683"/>
            <a:ext cx="270000" cy="270000"/>
          </a:xfrm>
          <a:prstGeom prst="ellipse">
            <a:avLst/>
          </a:prstGeom>
          <a:solidFill>
            <a:srgbClr val="46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a:t>
            </a:r>
            <a:endParaRPr lang="en-IN" dirty="0">
              <a:latin typeface="Segoe UI" panose="020B0502040204020203" pitchFamily="34" charset="0"/>
              <a:ea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37F11C54-1ED2-4CA8-B43E-370AC9F60A57}"/>
              </a:ext>
            </a:extLst>
          </p:cNvPr>
          <p:cNvSpPr>
            <a:spLocks noGrp="1"/>
          </p:cNvSpPr>
          <p:nvPr>
            <p:ph type="title"/>
          </p:nvPr>
        </p:nvSpPr>
        <p:spPr/>
        <p:txBody>
          <a:bodyPr/>
          <a:lstStyle/>
          <a:p>
            <a:r>
              <a:rPr lang="en-IN" dirty="0"/>
              <a:t>Accurate Power Consumption Forecasting for Successful Hedging</a:t>
            </a:r>
          </a:p>
        </p:txBody>
      </p:sp>
      <p:sp>
        <p:nvSpPr>
          <p:cNvPr id="30" name="TextBox 29">
            <a:extLst>
              <a:ext uri="{FF2B5EF4-FFF2-40B4-BE49-F238E27FC236}">
                <a16:creationId xmlns:a16="http://schemas.microsoft.com/office/drawing/2014/main" id="{F745E625-494D-4472-AD88-4070BA18214D}"/>
              </a:ext>
            </a:extLst>
          </p:cNvPr>
          <p:cNvSpPr txBox="1"/>
          <p:nvPr/>
        </p:nvSpPr>
        <p:spPr>
          <a:xfrm>
            <a:off x="-48130" y="3511019"/>
            <a:ext cx="2098505" cy="584775"/>
          </a:xfrm>
          <a:prstGeom prst="rect">
            <a:avLst/>
          </a:prstGeom>
          <a:noFill/>
        </p:spPr>
        <p:txBody>
          <a:bodyPr wrap="square" rtlCol="0">
            <a:spAutoFit/>
          </a:bodyPr>
          <a:lstStyle/>
          <a:p>
            <a:pPr algn="ctr"/>
            <a:r>
              <a:rPr lang="en-US" sz="1600" dirty="0">
                <a:solidFill>
                  <a:srgbClr val="0070C0"/>
                </a:solidFill>
              </a:rPr>
              <a:t>Overall Data </a:t>
            </a:r>
          </a:p>
          <a:p>
            <a:pPr algn="ctr"/>
            <a:r>
              <a:rPr lang="en-US" sz="1600" dirty="0">
                <a:solidFill>
                  <a:srgbClr val="0070C0"/>
                </a:solidFill>
              </a:rPr>
              <a:t>Center Power</a:t>
            </a:r>
            <a:r>
              <a:rPr lang="en-US" sz="1600" dirty="0"/>
              <a:t> </a:t>
            </a:r>
          </a:p>
        </p:txBody>
      </p:sp>
      <p:sp>
        <p:nvSpPr>
          <p:cNvPr id="31" name="TextBox 30">
            <a:extLst>
              <a:ext uri="{FF2B5EF4-FFF2-40B4-BE49-F238E27FC236}">
                <a16:creationId xmlns:a16="http://schemas.microsoft.com/office/drawing/2014/main" id="{65804D3A-3B0E-4886-BA7E-975AB2C584D0}"/>
              </a:ext>
            </a:extLst>
          </p:cNvPr>
          <p:cNvSpPr txBox="1"/>
          <p:nvPr/>
        </p:nvSpPr>
        <p:spPr>
          <a:xfrm>
            <a:off x="445427" y="5151419"/>
            <a:ext cx="1111391" cy="584775"/>
          </a:xfrm>
          <a:prstGeom prst="rect">
            <a:avLst/>
          </a:prstGeom>
          <a:noFill/>
          <a:ln>
            <a:solidFill>
              <a:srgbClr val="F4374B"/>
            </a:solidFill>
          </a:ln>
        </p:spPr>
        <p:txBody>
          <a:bodyPr wrap="square" rtlCol="0">
            <a:spAutoFit/>
          </a:bodyPr>
          <a:lstStyle/>
          <a:p>
            <a:pPr algn="ctr"/>
            <a:r>
              <a:rPr lang="en-US" sz="1600" dirty="0">
                <a:solidFill>
                  <a:srgbClr val="FF0000"/>
                </a:solidFill>
              </a:rPr>
              <a:t>Customer Power</a:t>
            </a:r>
            <a:endParaRPr lang="en-US" sz="1600" dirty="0"/>
          </a:p>
        </p:txBody>
      </p:sp>
      <p:sp>
        <p:nvSpPr>
          <p:cNvPr id="32" name="TextBox 31">
            <a:extLst>
              <a:ext uri="{FF2B5EF4-FFF2-40B4-BE49-F238E27FC236}">
                <a16:creationId xmlns:a16="http://schemas.microsoft.com/office/drawing/2014/main" id="{98FD3D7C-3AAB-4778-BE78-86164D16F398}"/>
              </a:ext>
            </a:extLst>
          </p:cNvPr>
          <p:cNvSpPr txBox="1"/>
          <p:nvPr/>
        </p:nvSpPr>
        <p:spPr>
          <a:xfrm>
            <a:off x="428861" y="4214300"/>
            <a:ext cx="1144522" cy="584775"/>
          </a:xfrm>
          <a:prstGeom prst="rect">
            <a:avLst/>
          </a:prstGeom>
          <a:noFill/>
          <a:ln>
            <a:solidFill>
              <a:schemeClr val="accent4">
                <a:lumMod val="75000"/>
              </a:schemeClr>
            </a:solidFill>
          </a:ln>
        </p:spPr>
        <p:txBody>
          <a:bodyPr wrap="square" rtlCol="0">
            <a:spAutoFit/>
          </a:bodyPr>
          <a:lstStyle/>
          <a:p>
            <a:pPr algn="ctr"/>
            <a:r>
              <a:rPr lang="en-US" sz="1600" dirty="0">
                <a:solidFill>
                  <a:schemeClr val="accent4">
                    <a:lumMod val="75000"/>
                  </a:schemeClr>
                </a:solidFill>
              </a:rPr>
              <a:t>Overhead Power</a:t>
            </a:r>
          </a:p>
        </p:txBody>
      </p:sp>
      <p:sp>
        <p:nvSpPr>
          <p:cNvPr id="33" name="TextBox 32">
            <a:extLst>
              <a:ext uri="{FF2B5EF4-FFF2-40B4-BE49-F238E27FC236}">
                <a16:creationId xmlns:a16="http://schemas.microsoft.com/office/drawing/2014/main" id="{9F8C1F21-A6F6-4C4F-B3BD-F6D0D261EAFD}"/>
              </a:ext>
            </a:extLst>
          </p:cNvPr>
          <p:cNvSpPr txBox="1"/>
          <p:nvPr/>
        </p:nvSpPr>
        <p:spPr>
          <a:xfrm>
            <a:off x="813566" y="4790581"/>
            <a:ext cx="375113" cy="369332"/>
          </a:xfrm>
          <a:prstGeom prst="rect">
            <a:avLst/>
          </a:prstGeom>
          <a:noFill/>
        </p:spPr>
        <p:txBody>
          <a:bodyPr wrap="square" rtlCol="0">
            <a:spAutoFit/>
          </a:bodyPr>
          <a:lstStyle/>
          <a:p>
            <a:pPr algn="ctr"/>
            <a:r>
              <a:rPr lang="en-US" dirty="0"/>
              <a:t>+</a:t>
            </a:r>
          </a:p>
        </p:txBody>
      </p:sp>
      <p:cxnSp>
        <p:nvCxnSpPr>
          <p:cNvPr id="34" name="Straight Connector 33">
            <a:extLst>
              <a:ext uri="{FF2B5EF4-FFF2-40B4-BE49-F238E27FC236}">
                <a16:creationId xmlns:a16="http://schemas.microsoft.com/office/drawing/2014/main" id="{DDCD1AB1-E760-4B77-A29E-75B3548E50E5}"/>
              </a:ext>
            </a:extLst>
          </p:cNvPr>
          <p:cNvCxnSpPr/>
          <p:nvPr/>
        </p:nvCxnSpPr>
        <p:spPr>
          <a:xfrm flipH="1">
            <a:off x="2015918" y="3600049"/>
            <a:ext cx="3569" cy="3108960"/>
          </a:xfrm>
          <a:prstGeom prst="line">
            <a:avLst/>
          </a:prstGeom>
          <a:ln w="28575"/>
        </p:spPr>
        <p:style>
          <a:lnRef idx="3">
            <a:schemeClr val="accent3"/>
          </a:lnRef>
          <a:fillRef idx="0">
            <a:schemeClr val="accent3"/>
          </a:fillRef>
          <a:effectRef idx="2">
            <a:schemeClr val="accent3"/>
          </a:effectRef>
          <a:fontRef idx="minor">
            <a:schemeClr val="tx1"/>
          </a:fontRef>
        </p:style>
      </p:cxnSp>
      <p:sp>
        <p:nvSpPr>
          <p:cNvPr id="35" name="TextBox 34">
            <a:extLst>
              <a:ext uri="{FF2B5EF4-FFF2-40B4-BE49-F238E27FC236}">
                <a16:creationId xmlns:a16="http://schemas.microsoft.com/office/drawing/2014/main" id="{EEEEFB2E-884B-46CC-A6B5-CBDD7517D5BC}"/>
              </a:ext>
            </a:extLst>
          </p:cNvPr>
          <p:cNvSpPr txBox="1"/>
          <p:nvPr/>
        </p:nvSpPr>
        <p:spPr>
          <a:xfrm>
            <a:off x="2449227" y="3991874"/>
            <a:ext cx="1807481" cy="307777"/>
          </a:xfrm>
          <a:prstGeom prst="rect">
            <a:avLst/>
          </a:prstGeom>
          <a:noFill/>
          <a:ln>
            <a:noFill/>
          </a:ln>
        </p:spPr>
        <p:txBody>
          <a:bodyPr wrap="square" rtlCol="0">
            <a:spAutoFit/>
          </a:bodyPr>
          <a:lstStyle/>
          <a:p>
            <a:pPr algn="ctr"/>
            <a:r>
              <a:rPr lang="en-US" sz="1400" dirty="0">
                <a:solidFill>
                  <a:srgbClr val="FF0000"/>
                </a:solidFill>
              </a:rPr>
              <a:t>Customer Power Data</a:t>
            </a:r>
            <a:endParaRPr lang="en-US" sz="1400" dirty="0"/>
          </a:p>
        </p:txBody>
      </p:sp>
      <p:graphicFrame>
        <p:nvGraphicFramePr>
          <p:cNvPr id="36" name="Table 35">
            <a:extLst>
              <a:ext uri="{FF2B5EF4-FFF2-40B4-BE49-F238E27FC236}">
                <a16:creationId xmlns:a16="http://schemas.microsoft.com/office/drawing/2014/main" id="{78435B75-6011-48F3-A576-CBDD3B540525}"/>
              </a:ext>
            </a:extLst>
          </p:cNvPr>
          <p:cNvGraphicFramePr>
            <a:graphicFrameLocks noGrp="1"/>
          </p:cNvGraphicFramePr>
          <p:nvPr>
            <p:extLst>
              <p:ext uri="{D42A27DB-BD31-4B8C-83A1-F6EECF244321}">
                <p14:modId xmlns:p14="http://schemas.microsoft.com/office/powerpoint/2010/main" val="515532202"/>
              </p:ext>
            </p:extLst>
          </p:nvPr>
        </p:nvGraphicFramePr>
        <p:xfrm>
          <a:off x="2197876" y="4341587"/>
          <a:ext cx="2310182" cy="1741735"/>
        </p:xfrm>
        <a:graphic>
          <a:graphicData uri="http://schemas.openxmlformats.org/drawingml/2006/table">
            <a:tbl>
              <a:tblPr firstRow="1" bandRow="1">
                <a:tableStyleId>{5C22544A-7EE6-4342-B048-85BDC9FD1C3A}</a:tableStyleId>
              </a:tblPr>
              <a:tblGrid>
                <a:gridCol w="240802">
                  <a:extLst>
                    <a:ext uri="{9D8B030D-6E8A-4147-A177-3AD203B41FA5}">
                      <a16:colId xmlns:a16="http://schemas.microsoft.com/office/drawing/2014/main" val="20000"/>
                    </a:ext>
                  </a:extLst>
                </a:gridCol>
                <a:gridCol w="279676">
                  <a:extLst>
                    <a:ext uri="{9D8B030D-6E8A-4147-A177-3AD203B41FA5}">
                      <a16:colId xmlns:a16="http://schemas.microsoft.com/office/drawing/2014/main" val="20001"/>
                    </a:ext>
                  </a:extLst>
                </a:gridCol>
                <a:gridCol w="301494">
                  <a:extLst>
                    <a:ext uri="{9D8B030D-6E8A-4147-A177-3AD203B41FA5}">
                      <a16:colId xmlns:a16="http://schemas.microsoft.com/office/drawing/2014/main" val="20002"/>
                    </a:ext>
                  </a:extLst>
                </a:gridCol>
                <a:gridCol w="314147">
                  <a:extLst>
                    <a:ext uri="{9D8B030D-6E8A-4147-A177-3AD203B41FA5}">
                      <a16:colId xmlns:a16="http://schemas.microsoft.com/office/drawing/2014/main" val="20003"/>
                    </a:ext>
                  </a:extLst>
                </a:gridCol>
                <a:gridCol w="1174063">
                  <a:extLst>
                    <a:ext uri="{9D8B030D-6E8A-4147-A177-3AD203B41FA5}">
                      <a16:colId xmlns:a16="http://schemas.microsoft.com/office/drawing/2014/main" val="20004"/>
                    </a:ext>
                  </a:extLst>
                </a:gridCol>
              </a:tblGrid>
              <a:tr h="859328">
                <a:tc gridSpan="4">
                  <a:txBody>
                    <a:bodyPr/>
                    <a:lstStyle/>
                    <a:p>
                      <a:r>
                        <a:rPr lang="en-US" sz="1200" dirty="0"/>
                        <a:t>Customer</a:t>
                      </a:r>
                      <a:endParaRPr lang="en-US" sz="1200" baseline="0" dirty="0"/>
                    </a:p>
                    <a:p>
                      <a:r>
                        <a:rPr lang="en-US" sz="1200" baseline="0" dirty="0"/>
                        <a:t>features</a:t>
                      </a:r>
                      <a:endParaRPr lang="en-US" sz="1200" dirty="0"/>
                    </a:p>
                  </a:txBody>
                  <a:tcPr anchor="ct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r>
                        <a:rPr lang="en-US" sz="1200" dirty="0"/>
                        <a:t>Customer Power (Historical)</a:t>
                      </a:r>
                    </a:p>
                  </a:txBody>
                  <a:tcPr anchor="ctr"/>
                </a:tc>
                <a:extLst>
                  <a:ext uri="{0D108BD9-81ED-4DB2-BD59-A6C34878D82A}">
                    <a16:rowId xmlns:a16="http://schemas.microsoft.com/office/drawing/2014/main" val="10000"/>
                  </a:ext>
                </a:extLst>
              </a:tr>
              <a:tr h="882407">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37" name="Right Arrow 26">
            <a:extLst>
              <a:ext uri="{FF2B5EF4-FFF2-40B4-BE49-F238E27FC236}">
                <a16:creationId xmlns:a16="http://schemas.microsoft.com/office/drawing/2014/main" id="{E071F142-6B0F-4180-A497-558015D31FBE}"/>
              </a:ext>
            </a:extLst>
          </p:cNvPr>
          <p:cNvSpPr/>
          <p:nvPr/>
        </p:nvSpPr>
        <p:spPr>
          <a:xfrm>
            <a:off x="4698558" y="4901393"/>
            <a:ext cx="450166" cy="3622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F810C5BD-F154-458C-BAE9-1D6B520D6039}"/>
              </a:ext>
            </a:extLst>
          </p:cNvPr>
          <p:cNvGrpSpPr/>
          <p:nvPr/>
        </p:nvGrpSpPr>
        <p:grpSpPr>
          <a:xfrm>
            <a:off x="5074364" y="3606324"/>
            <a:ext cx="2657687" cy="1539118"/>
            <a:chOff x="5032684" y="4018476"/>
            <a:chExt cx="2657687" cy="1539118"/>
          </a:xfrm>
        </p:grpSpPr>
        <p:pic>
          <p:nvPicPr>
            <p:cNvPr id="39" name="Picture 38">
              <a:extLst>
                <a:ext uri="{FF2B5EF4-FFF2-40B4-BE49-F238E27FC236}">
                  <a16:creationId xmlns:a16="http://schemas.microsoft.com/office/drawing/2014/main" id="{56D7AC2E-C224-4FCD-BF64-468A7D520FA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65467" y="4347491"/>
              <a:ext cx="2098640" cy="1210103"/>
            </a:xfrm>
            <a:prstGeom prst="rect">
              <a:avLst/>
            </a:prstGeom>
          </p:spPr>
        </p:pic>
        <p:sp>
          <p:nvSpPr>
            <p:cNvPr id="40" name="TextBox 39">
              <a:extLst>
                <a:ext uri="{FF2B5EF4-FFF2-40B4-BE49-F238E27FC236}">
                  <a16:creationId xmlns:a16="http://schemas.microsoft.com/office/drawing/2014/main" id="{36C92C3B-B7ED-4236-9F5D-E44AA58CC64A}"/>
                </a:ext>
              </a:extLst>
            </p:cNvPr>
            <p:cNvSpPr txBox="1"/>
            <p:nvPr/>
          </p:nvSpPr>
          <p:spPr>
            <a:xfrm>
              <a:off x="5032684" y="4018476"/>
              <a:ext cx="2657687" cy="338554"/>
            </a:xfrm>
            <a:prstGeom prst="rect">
              <a:avLst/>
            </a:prstGeom>
            <a:noFill/>
            <a:ln>
              <a:solidFill>
                <a:schemeClr val="accent2">
                  <a:lumMod val="50000"/>
                </a:schemeClr>
              </a:solidFill>
            </a:ln>
          </p:spPr>
          <p:txBody>
            <a:bodyPr wrap="square" rtlCol="0">
              <a:spAutoFit/>
            </a:bodyPr>
            <a:lstStyle/>
            <a:p>
              <a:pPr algn="ctr"/>
              <a:r>
                <a:rPr lang="en-US" sz="1600" dirty="0">
                  <a:solidFill>
                    <a:schemeClr val="accent2">
                      <a:lumMod val="50000"/>
                    </a:schemeClr>
                  </a:solidFill>
                </a:rPr>
                <a:t>Regularized Random Forests</a:t>
              </a:r>
            </a:p>
          </p:txBody>
        </p:sp>
      </p:grpSp>
      <p:sp>
        <p:nvSpPr>
          <p:cNvPr id="41" name="Right Arrow 35">
            <a:extLst>
              <a:ext uri="{FF2B5EF4-FFF2-40B4-BE49-F238E27FC236}">
                <a16:creationId xmlns:a16="http://schemas.microsoft.com/office/drawing/2014/main" id="{B57C9584-C298-417D-9F6E-BA634A354D56}"/>
              </a:ext>
            </a:extLst>
          </p:cNvPr>
          <p:cNvSpPr/>
          <p:nvPr/>
        </p:nvSpPr>
        <p:spPr>
          <a:xfrm>
            <a:off x="7281886" y="4901393"/>
            <a:ext cx="450166" cy="3622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2A3AFB44-740D-4A21-BC04-71D8FD621021}"/>
              </a:ext>
            </a:extLst>
          </p:cNvPr>
          <p:cNvGrpSpPr/>
          <p:nvPr/>
        </p:nvGrpSpPr>
        <p:grpSpPr>
          <a:xfrm>
            <a:off x="7953407" y="3746632"/>
            <a:ext cx="4113442" cy="1849605"/>
            <a:chOff x="7937501" y="4093752"/>
            <a:chExt cx="4113442" cy="1849605"/>
          </a:xfrm>
        </p:grpSpPr>
        <p:sp>
          <p:nvSpPr>
            <p:cNvPr id="43" name="Freeform 38">
              <a:extLst>
                <a:ext uri="{FF2B5EF4-FFF2-40B4-BE49-F238E27FC236}">
                  <a16:creationId xmlns:a16="http://schemas.microsoft.com/office/drawing/2014/main" id="{C6FC6D6E-1CB3-42C0-BB03-C1320FBDB264}"/>
                </a:ext>
              </a:extLst>
            </p:cNvPr>
            <p:cNvSpPr/>
            <p:nvPr/>
          </p:nvSpPr>
          <p:spPr>
            <a:xfrm>
              <a:off x="10627429" y="5355148"/>
              <a:ext cx="817777" cy="228062"/>
            </a:xfrm>
            <a:custGeom>
              <a:avLst/>
              <a:gdLst>
                <a:gd name="connsiteX0" fmla="*/ 0 w 717452"/>
                <a:gd name="connsiteY0" fmla="*/ 196947 h 196947"/>
                <a:gd name="connsiteX1" fmla="*/ 70338 w 717452"/>
                <a:gd name="connsiteY1" fmla="*/ 140677 h 196947"/>
                <a:gd name="connsiteX2" fmla="*/ 126609 w 717452"/>
                <a:gd name="connsiteY2" fmla="*/ 126609 h 196947"/>
                <a:gd name="connsiteX3" fmla="*/ 379827 w 717452"/>
                <a:gd name="connsiteY3" fmla="*/ 98474 h 196947"/>
                <a:gd name="connsiteX4" fmla="*/ 590843 w 717452"/>
                <a:gd name="connsiteY4" fmla="*/ 56270 h 196947"/>
                <a:gd name="connsiteX5" fmla="*/ 675249 w 717452"/>
                <a:gd name="connsiteY5" fmla="*/ 28135 h 196947"/>
                <a:gd name="connsiteX6" fmla="*/ 717452 w 717452"/>
                <a:gd name="connsiteY6" fmla="*/ 0 h 19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452" h="196947">
                  <a:moveTo>
                    <a:pt x="0" y="196947"/>
                  </a:moveTo>
                  <a:cubicBezTo>
                    <a:pt x="23446" y="178190"/>
                    <a:pt x="44091" y="155259"/>
                    <a:pt x="70338" y="140677"/>
                  </a:cubicBezTo>
                  <a:cubicBezTo>
                    <a:pt x="87239" y="131287"/>
                    <a:pt x="108019" y="131921"/>
                    <a:pt x="126609" y="126609"/>
                  </a:cubicBezTo>
                  <a:cubicBezTo>
                    <a:pt x="259402" y="88667"/>
                    <a:pt x="41286" y="121042"/>
                    <a:pt x="379827" y="98474"/>
                  </a:cubicBezTo>
                  <a:cubicBezTo>
                    <a:pt x="504517" y="56910"/>
                    <a:pt x="434757" y="73613"/>
                    <a:pt x="590843" y="56270"/>
                  </a:cubicBezTo>
                  <a:cubicBezTo>
                    <a:pt x="618978" y="46892"/>
                    <a:pt x="650573" y="44586"/>
                    <a:pt x="675249" y="28135"/>
                  </a:cubicBezTo>
                  <a:lnTo>
                    <a:pt x="717452" y="0"/>
                  </a:ln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41">
              <a:extLst>
                <a:ext uri="{FF2B5EF4-FFF2-40B4-BE49-F238E27FC236}">
                  <a16:creationId xmlns:a16="http://schemas.microsoft.com/office/drawing/2014/main" id="{1A8251A0-16C0-48E0-A9E5-A7B1A137FF10}"/>
                </a:ext>
              </a:extLst>
            </p:cNvPr>
            <p:cNvSpPr/>
            <p:nvPr/>
          </p:nvSpPr>
          <p:spPr>
            <a:xfrm>
              <a:off x="11477275" y="5078215"/>
              <a:ext cx="304662" cy="179192"/>
            </a:xfrm>
            <a:custGeom>
              <a:avLst/>
              <a:gdLst>
                <a:gd name="connsiteX0" fmla="*/ 0 w 267286"/>
                <a:gd name="connsiteY0" fmla="*/ 154745 h 154745"/>
                <a:gd name="connsiteX1" fmla="*/ 14068 w 267286"/>
                <a:gd name="connsiteY1" fmla="*/ 70338 h 154745"/>
                <a:gd name="connsiteX2" fmla="*/ 98474 w 267286"/>
                <a:gd name="connsiteY2" fmla="*/ 56271 h 154745"/>
                <a:gd name="connsiteX3" fmla="*/ 239151 w 267286"/>
                <a:gd name="connsiteY3" fmla="*/ 42203 h 154745"/>
                <a:gd name="connsiteX4" fmla="*/ 267286 w 267286"/>
                <a:gd name="connsiteY4" fmla="*/ 0 h 154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286" h="154745">
                  <a:moveTo>
                    <a:pt x="0" y="154745"/>
                  </a:moveTo>
                  <a:cubicBezTo>
                    <a:pt x="4689" y="126609"/>
                    <a:pt x="-6101" y="90507"/>
                    <a:pt x="14068" y="70338"/>
                  </a:cubicBezTo>
                  <a:cubicBezTo>
                    <a:pt x="34237" y="50169"/>
                    <a:pt x="70171" y="59809"/>
                    <a:pt x="98474" y="56271"/>
                  </a:cubicBezTo>
                  <a:cubicBezTo>
                    <a:pt x="145236" y="50426"/>
                    <a:pt x="192259" y="46892"/>
                    <a:pt x="239151" y="42203"/>
                  </a:cubicBezTo>
                  <a:lnTo>
                    <a:pt x="267286"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45" name="Straight Connector 44">
              <a:extLst>
                <a:ext uri="{FF2B5EF4-FFF2-40B4-BE49-F238E27FC236}">
                  <a16:creationId xmlns:a16="http://schemas.microsoft.com/office/drawing/2014/main" id="{28CAF7A7-DECE-499A-A41A-7BC4DBB7CB81}"/>
                </a:ext>
              </a:extLst>
            </p:cNvPr>
            <p:cNvCxnSpPr/>
            <p:nvPr/>
          </p:nvCxnSpPr>
          <p:spPr>
            <a:xfrm>
              <a:off x="10557086" y="5038286"/>
              <a:ext cx="0" cy="7430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B3A388-F198-44F4-89B0-3167E8C3F0CA}"/>
                </a:ext>
              </a:extLst>
            </p:cNvPr>
            <p:cNvCxnSpPr/>
            <p:nvPr/>
          </p:nvCxnSpPr>
          <p:spPr>
            <a:xfrm>
              <a:off x="10557085" y="5781327"/>
              <a:ext cx="1371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Freeform 32">
              <a:extLst>
                <a:ext uri="{FF2B5EF4-FFF2-40B4-BE49-F238E27FC236}">
                  <a16:creationId xmlns:a16="http://schemas.microsoft.com/office/drawing/2014/main" id="{44C6EF0F-5C28-4786-A41E-30D7DCFE4204}"/>
                </a:ext>
              </a:extLst>
            </p:cNvPr>
            <p:cNvSpPr/>
            <p:nvPr/>
          </p:nvSpPr>
          <p:spPr>
            <a:xfrm>
              <a:off x="8194339" y="5395051"/>
              <a:ext cx="604910" cy="154941"/>
            </a:xfrm>
            <a:custGeom>
              <a:avLst/>
              <a:gdLst>
                <a:gd name="connsiteX0" fmla="*/ 0 w 604910"/>
                <a:gd name="connsiteY0" fmla="*/ 154941 h 154941"/>
                <a:gd name="connsiteX1" fmla="*/ 28135 w 604910"/>
                <a:gd name="connsiteY1" fmla="*/ 84603 h 154941"/>
                <a:gd name="connsiteX2" fmla="*/ 267286 w 604910"/>
                <a:gd name="connsiteY2" fmla="*/ 70535 h 154941"/>
                <a:gd name="connsiteX3" fmla="*/ 309489 w 604910"/>
                <a:gd name="connsiteY3" fmla="*/ 84603 h 154941"/>
                <a:gd name="connsiteX4" fmla="*/ 351692 w 604910"/>
                <a:gd name="connsiteY4" fmla="*/ 112738 h 154941"/>
                <a:gd name="connsiteX5" fmla="*/ 436098 w 604910"/>
                <a:gd name="connsiteY5" fmla="*/ 98671 h 154941"/>
                <a:gd name="connsiteX6" fmla="*/ 478301 w 604910"/>
                <a:gd name="connsiteY6" fmla="*/ 84603 h 154941"/>
                <a:gd name="connsiteX7" fmla="*/ 534572 w 604910"/>
                <a:gd name="connsiteY7" fmla="*/ 14264 h 154941"/>
                <a:gd name="connsiteX8" fmla="*/ 604910 w 604910"/>
                <a:gd name="connsiteY8" fmla="*/ 197 h 154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910" h="154941">
                  <a:moveTo>
                    <a:pt x="0" y="154941"/>
                  </a:moveTo>
                  <a:cubicBezTo>
                    <a:pt x="9378" y="131495"/>
                    <a:pt x="13458" y="105152"/>
                    <a:pt x="28135" y="84603"/>
                  </a:cubicBezTo>
                  <a:cubicBezTo>
                    <a:pt x="76775" y="16506"/>
                    <a:pt x="241592" y="68700"/>
                    <a:pt x="267286" y="70535"/>
                  </a:cubicBezTo>
                  <a:cubicBezTo>
                    <a:pt x="281354" y="75224"/>
                    <a:pt x="296226" y="77971"/>
                    <a:pt x="309489" y="84603"/>
                  </a:cubicBezTo>
                  <a:cubicBezTo>
                    <a:pt x="324611" y="92164"/>
                    <a:pt x="334888" y="110871"/>
                    <a:pt x="351692" y="112738"/>
                  </a:cubicBezTo>
                  <a:cubicBezTo>
                    <a:pt x="380041" y="115888"/>
                    <a:pt x="407963" y="103360"/>
                    <a:pt x="436098" y="98671"/>
                  </a:cubicBezTo>
                  <a:cubicBezTo>
                    <a:pt x="450166" y="93982"/>
                    <a:pt x="465586" y="92232"/>
                    <a:pt x="478301" y="84603"/>
                  </a:cubicBezTo>
                  <a:cubicBezTo>
                    <a:pt x="535659" y="50187"/>
                    <a:pt x="477067" y="60267"/>
                    <a:pt x="534572" y="14264"/>
                  </a:cubicBezTo>
                  <a:cubicBezTo>
                    <a:pt x="555863" y="-2769"/>
                    <a:pt x="580799" y="197"/>
                    <a:pt x="604910" y="19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8" name="Group 47">
              <a:extLst>
                <a:ext uri="{FF2B5EF4-FFF2-40B4-BE49-F238E27FC236}">
                  <a16:creationId xmlns:a16="http://schemas.microsoft.com/office/drawing/2014/main" id="{5229D72F-5E52-457B-A730-5F4984DA6E85}"/>
                </a:ext>
              </a:extLst>
            </p:cNvPr>
            <p:cNvGrpSpPr/>
            <p:nvPr/>
          </p:nvGrpSpPr>
          <p:grpSpPr>
            <a:xfrm>
              <a:off x="8128136" y="5038286"/>
              <a:ext cx="822960" cy="743041"/>
              <a:chOff x="8820442" y="4636824"/>
              <a:chExt cx="822960" cy="743041"/>
            </a:xfrm>
          </p:grpSpPr>
          <p:cxnSp>
            <p:nvCxnSpPr>
              <p:cNvPr id="73" name="Straight Connector 72">
                <a:extLst>
                  <a:ext uri="{FF2B5EF4-FFF2-40B4-BE49-F238E27FC236}">
                    <a16:creationId xmlns:a16="http://schemas.microsoft.com/office/drawing/2014/main" id="{4C918465-0342-4182-BF0A-C32C65B3C3EF}"/>
                  </a:ext>
                </a:extLst>
              </p:cNvPr>
              <p:cNvCxnSpPr/>
              <p:nvPr/>
            </p:nvCxnSpPr>
            <p:spPr>
              <a:xfrm>
                <a:off x="8820443" y="4636824"/>
                <a:ext cx="0" cy="7430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45AF554-D629-4765-8889-5FD71A33730C}"/>
                  </a:ext>
                </a:extLst>
              </p:cNvPr>
              <p:cNvCxnSpPr/>
              <p:nvPr/>
            </p:nvCxnSpPr>
            <p:spPr>
              <a:xfrm>
                <a:off x="8820442" y="5379865"/>
                <a:ext cx="8229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 name="Freeform 37">
              <a:extLst>
                <a:ext uri="{FF2B5EF4-FFF2-40B4-BE49-F238E27FC236}">
                  <a16:creationId xmlns:a16="http://schemas.microsoft.com/office/drawing/2014/main" id="{28D45348-FCED-4ABD-B387-107512F82777}"/>
                </a:ext>
              </a:extLst>
            </p:cNvPr>
            <p:cNvSpPr/>
            <p:nvPr/>
          </p:nvSpPr>
          <p:spPr>
            <a:xfrm>
              <a:off x="9389307" y="5557841"/>
              <a:ext cx="534572" cy="126610"/>
            </a:xfrm>
            <a:custGeom>
              <a:avLst/>
              <a:gdLst>
                <a:gd name="connsiteX0" fmla="*/ 0 w 534572"/>
                <a:gd name="connsiteY0" fmla="*/ 126610 h 126610"/>
                <a:gd name="connsiteX1" fmla="*/ 70338 w 534572"/>
                <a:gd name="connsiteY1" fmla="*/ 112542 h 126610"/>
                <a:gd name="connsiteX2" fmla="*/ 98474 w 534572"/>
                <a:gd name="connsiteY2" fmla="*/ 84406 h 126610"/>
                <a:gd name="connsiteX3" fmla="*/ 267286 w 534572"/>
                <a:gd name="connsiteY3" fmla="*/ 70339 h 126610"/>
                <a:gd name="connsiteX4" fmla="*/ 295421 w 534572"/>
                <a:gd name="connsiteY4" fmla="*/ 42203 h 126610"/>
                <a:gd name="connsiteX5" fmla="*/ 436098 w 534572"/>
                <a:gd name="connsiteY5" fmla="*/ 14068 h 126610"/>
                <a:gd name="connsiteX6" fmla="*/ 478301 w 534572"/>
                <a:gd name="connsiteY6" fmla="*/ 0 h 126610"/>
                <a:gd name="connsiteX7" fmla="*/ 534572 w 534572"/>
                <a:gd name="connsiteY7" fmla="*/ 14068 h 12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572" h="126610">
                  <a:moveTo>
                    <a:pt x="0" y="126610"/>
                  </a:moveTo>
                  <a:cubicBezTo>
                    <a:pt x="23446" y="121921"/>
                    <a:pt x="48361" y="121961"/>
                    <a:pt x="70338" y="112542"/>
                  </a:cubicBezTo>
                  <a:cubicBezTo>
                    <a:pt x="82529" y="107317"/>
                    <a:pt x="85505" y="87185"/>
                    <a:pt x="98474" y="84406"/>
                  </a:cubicBezTo>
                  <a:cubicBezTo>
                    <a:pt x="153686" y="72575"/>
                    <a:pt x="211015" y="75028"/>
                    <a:pt x="267286" y="70339"/>
                  </a:cubicBezTo>
                  <a:cubicBezTo>
                    <a:pt x="276664" y="60960"/>
                    <a:pt x="284048" y="49027"/>
                    <a:pt x="295421" y="42203"/>
                  </a:cubicBezTo>
                  <a:cubicBezTo>
                    <a:pt x="326109" y="23790"/>
                    <a:pt x="419032" y="16506"/>
                    <a:pt x="436098" y="14068"/>
                  </a:cubicBezTo>
                  <a:cubicBezTo>
                    <a:pt x="450166" y="9379"/>
                    <a:pt x="463472" y="0"/>
                    <a:pt x="478301" y="0"/>
                  </a:cubicBezTo>
                  <a:cubicBezTo>
                    <a:pt x="497635" y="0"/>
                    <a:pt x="534572" y="14068"/>
                    <a:pt x="534572" y="14068"/>
                  </a:cubicBezTo>
                </a:path>
              </a:pathLst>
            </a:cu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98B316AA-10D2-461B-8347-D2BFFB1B18A4}"/>
                </a:ext>
              </a:extLst>
            </p:cNvPr>
            <p:cNvGrpSpPr/>
            <p:nvPr/>
          </p:nvGrpSpPr>
          <p:grpSpPr>
            <a:xfrm>
              <a:off x="9349341" y="5038286"/>
              <a:ext cx="822960" cy="743041"/>
              <a:chOff x="8820442" y="4636824"/>
              <a:chExt cx="822960" cy="743041"/>
            </a:xfrm>
          </p:grpSpPr>
          <p:cxnSp>
            <p:nvCxnSpPr>
              <p:cNvPr id="71" name="Straight Connector 70">
                <a:extLst>
                  <a:ext uri="{FF2B5EF4-FFF2-40B4-BE49-F238E27FC236}">
                    <a16:creationId xmlns:a16="http://schemas.microsoft.com/office/drawing/2014/main" id="{84C88E65-0A6F-45BF-AFD1-EF2C04C43973}"/>
                  </a:ext>
                </a:extLst>
              </p:cNvPr>
              <p:cNvCxnSpPr/>
              <p:nvPr/>
            </p:nvCxnSpPr>
            <p:spPr>
              <a:xfrm>
                <a:off x="8820443" y="4636824"/>
                <a:ext cx="0" cy="7430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AD60DF2-D05D-4A7C-AB56-5266883FBC91}"/>
                  </a:ext>
                </a:extLst>
              </p:cNvPr>
              <p:cNvCxnSpPr/>
              <p:nvPr/>
            </p:nvCxnSpPr>
            <p:spPr>
              <a:xfrm>
                <a:off x="8820442" y="5379865"/>
                <a:ext cx="8229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B2DB1ED9-F763-415E-9AF6-8099C893FEE9}"/>
                </a:ext>
              </a:extLst>
            </p:cNvPr>
            <p:cNvSpPr txBox="1"/>
            <p:nvPr/>
          </p:nvSpPr>
          <p:spPr>
            <a:xfrm>
              <a:off x="8968289" y="4879476"/>
              <a:ext cx="355811" cy="369332"/>
            </a:xfrm>
            <a:prstGeom prst="rect">
              <a:avLst/>
            </a:prstGeom>
            <a:noFill/>
          </p:spPr>
          <p:txBody>
            <a:bodyPr wrap="square" rtlCol="0" anchor="ctr">
              <a:spAutoFit/>
            </a:bodyPr>
            <a:lstStyle/>
            <a:p>
              <a:pPr algn="ctr"/>
              <a:r>
                <a:rPr lang="en-US" dirty="0"/>
                <a:t>+</a:t>
              </a:r>
            </a:p>
          </p:txBody>
        </p:sp>
        <p:sp>
          <p:nvSpPr>
            <p:cNvPr id="52" name="TextBox 51">
              <a:extLst>
                <a:ext uri="{FF2B5EF4-FFF2-40B4-BE49-F238E27FC236}">
                  <a16:creationId xmlns:a16="http://schemas.microsoft.com/office/drawing/2014/main" id="{790FF012-086A-4817-9483-83143372EBBF}"/>
                </a:ext>
              </a:extLst>
            </p:cNvPr>
            <p:cNvSpPr txBox="1"/>
            <p:nvPr/>
          </p:nvSpPr>
          <p:spPr>
            <a:xfrm>
              <a:off x="10034670" y="4879476"/>
              <a:ext cx="355811" cy="369332"/>
            </a:xfrm>
            <a:prstGeom prst="rect">
              <a:avLst/>
            </a:prstGeom>
            <a:noFill/>
          </p:spPr>
          <p:txBody>
            <a:bodyPr wrap="square" rtlCol="0" anchor="ctr">
              <a:spAutoFit/>
            </a:bodyPr>
            <a:lstStyle/>
            <a:p>
              <a:pPr algn="ctr"/>
              <a:r>
                <a:rPr lang="en-US" dirty="0"/>
                <a:t>=</a:t>
              </a:r>
            </a:p>
          </p:txBody>
        </p:sp>
        <p:sp>
          <p:nvSpPr>
            <p:cNvPr id="54" name="TextBox 53">
              <a:extLst>
                <a:ext uri="{FF2B5EF4-FFF2-40B4-BE49-F238E27FC236}">
                  <a16:creationId xmlns:a16="http://schemas.microsoft.com/office/drawing/2014/main" id="{916E390D-D9F2-4668-AEDC-244487E5E25E}"/>
                </a:ext>
              </a:extLst>
            </p:cNvPr>
            <p:cNvSpPr txBox="1"/>
            <p:nvPr/>
          </p:nvSpPr>
          <p:spPr>
            <a:xfrm>
              <a:off x="8072474" y="4190192"/>
              <a:ext cx="934285" cy="646331"/>
            </a:xfrm>
            <a:prstGeom prst="rect">
              <a:avLst/>
            </a:prstGeom>
            <a:noFill/>
            <a:ln>
              <a:noFill/>
            </a:ln>
          </p:spPr>
          <p:txBody>
            <a:bodyPr wrap="square" rtlCol="0">
              <a:spAutoFit/>
            </a:bodyPr>
            <a:lstStyle/>
            <a:p>
              <a:pPr algn="ctr"/>
              <a:r>
                <a:rPr lang="en-US" sz="1200" dirty="0">
                  <a:solidFill>
                    <a:srgbClr val="FF0000"/>
                  </a:solidFill>
                </a:rPr>
                <a:t>Predicted Customer Power</a:t>
              </a:r>
              <a:endParaRPr lang="en-US" sz="1200" dirty="0"/>
            </a:p>
          </p:txBody>
        </p:sp>
        <p:sp>
          <p:nvSpPr>
            <p:cNvPr id="55" name="TextBox 54">
              <a:extLst>
                <a:ext uri="{FF2B5EF4-FFF2-40B4-BE49-F238E27FC236}">
                  <a16:creationId xmlns:a16="http://schemas.microsoft.com/office/drawing/2014/main" id="{5A572810-C16D-4A37-97B0-DA7DEF9A4944}"/>
                </a:ext>
              </a:extLst>
            </p:cNvPr>
            <p:cNvSpPr txBox="1"/>
            <p:nvPr/>
          </p:nvSpPr>
          <p:spPr>
            <a:xfrm>
              <a:off x="9049491" y="4282525"/>
              <a:ext cx="1422660" cy="461665"/>
            </a:xfrm>
            <a:prstGeom prst="rect">
              <a:avLst/>
            </a:prstGeom>
            <a:noFill/>
            <a:ln>
              <a:noFill/>
            </a:ln>
          </p:spPr>
          <p:txBody>
            <a:bodyPr wrap="square" rtlCol="0">
              <a:spAutoFit/>
            </a:bodyPr>
            <a:lstStyle/>
            <a:p>
              <a:pPr algn="ctr"/>
              <a:r>
                <a:rPr lang="en-US" sz="1200" dirty="0">
                  <a:solidFill>
                    <a:schemeClr val="accent4">
                      <a:lumMod val="50000"/>
                    </a:schemeClr>
                  </a:solidFill>
                </a:rPr>
                <a:t>Historically learnt </a:t>
              </a:r>
            </a:p>
            <a:p>
              <a:pPr algn="ctr"/>
              <a:r>
                <a:rPr lang="en-US" sz="1200" dirty="0">
                  <a:solidFill>
                    <a:schemeClr val="accent4">
                      <a:lumMod val="50000"/>
                    </a:schemeClr>
                  </a:solidFill>
                </a:rPr>
                <a:t>Overhead Power</a:t>
              </a:r>
            </a:p>
          </p:txBody>
        </p:sp>
        <p:sp>
          <p:nvSpPr>
            <p:cNvPr id="56" name="TextBox 55">
              <a:extLst>
                <a:ext uri="{FF2B5EF4-FFF2-40B4-BE49-F238E27FC236}">
                  <a16:creationId xmlns:a16="http://schemas.microsoft.com/office/drawing/2014/main" id="{93FDA0A6-381B-4022-B5F8-CC3C370062B3}"/>
                </a:ext>
              </a:extLst>
            </p:cNvPr>
            <p:cNvSpPr txBox="1"/>
            <p:nvPr/>
          </p:nvSpPr>
          <p:spPr>
            <a:xfrm>
              <a:off x="10547892" y="4282525"/>
              <a:ext cx="1389986" cy="461665"/>
            </a:xfrm>
            <a:prstGeom prst="rect">
              <a:avLst/>
            </a:prstGeom>
            <a:noFill/>
            <a:ln>
              <a:noFill/>
            </a:ln>
          </p:spPr>
          <p:txBody>
            <a:bodyPr wrap="square" rtlCol="0">
              <a:spAutoFit/>
            </a:bodyPr>
            <a:lstStyle/>
            <a:p>
              <a:pPr algn="ctr"/>
              <a:r>
                <a:rPr lang="en-US" sz="1200" dirty="0">
                  <a:solidFill>
                    <a:srgbClr val="0070C0"/>
                  </a:solidFill>
                </a:rPr>
                <a:t>Forecasted Overall </a:t>
              </a:r>
            </a:p>
            <a:p>
              <a:pPr algn="ctr"/>
              <a:r>
                <a:rPr lang="en-US" sz="1200" dirty="0">
                  <a:solidFill>
                    <a:srgbClr val="0070C0"/>
                  </a:solidFill>
                </a:rPr>
                <a:t>IBX Power </a:t>
              </a:r>
            </a:p>
          </p:txBody>
        </p:sp>
        <p:sp>
          <p:nvSpPr>
            <p:cNvPr id="70" name="Rectangle 69">
              <a:extLst>
                <a:ext uri="{FF2B5EF4-FFF2-40B4-BE49-F238E27FC236}">
                  <a16:creationId xmlns:a16="http://schemas.microsoft.com/office/drawing/2014/main" id="{545F8283-9F3E-4AFC-BC5E-FB5BA0B6A5EF}"/>
                </a:ext>
              </a:extLst>
            </p:cNvPr>
            <p:cNvSpPr/>
            <p:nvPr/>
          </p:nvSpPr>
          <p:spPr>
            <a:xfrm>
              <a:off x="7937501" y="4093752"/>
              <a:ext cx="4113442" cy="1849605"/>
            </a:xfrm>
            <a:prstGeom prst="rect">
              <a:avLst/>
            </a:prstGeom>
            <a:no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5" name="Picture 74">
            <a:extLst>
              <a:ext uri="{FF2B5EF4-FFF2-40B4-BE49-F238E27FC236}">
                <a16:creationId xmlns:a16="http://schemas.microsoft.com/office/drawing/2014/main" id="{9CC7BC1D-06BA-4258-A8B6-A3A8FFE1BA3B}"/>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22179" b="96498" l="0" r="100000">
                        <a14:foregroundMark x1="14786" y1="70428" x2="28016" y2="70428"/>
                        <a14:foregroundMark x1="36576" y1="78210" x2="67704" y2="73930"/>
                        <a14:foregroundMark x1="70428" y1="70817" x2="86381" y2="67315"/>
                      </a14:backgroundRemoval>
                    </a14:imgEffect>
                  </a14:imgLayer>
                </a14:imgProps>
              </a:ext>
              <a:ext uri="{28A0092B-C50C-407E-A947-70E740481C1C}">
                <a14:useLocalDpi xmlns:a14="http://schemas.microsoft.com/office/drawing/2010/main" val="0"/>
              </a:ext>
            </a:extLst>
          </a:blip>
          <a:srcRect t="20384" b="16044"/>
          <a:stretch/>
        </p:blipFill>
        <p:spPr>
          <a:xfrm>
            <a:off x="276949" y="5854700"/>
            <a:ext cx="1448347" cy="920750"/>
          </a:xfrm>
          <a:prstGeom prst="rect">
            <a:avLst/>
          </a:prstGeom>
        </p:spPr>
      </p:pic>
      <p:grpSp>
        <p:nvGrpSpPr>
          <p:cNvPr id="76" name="Group 75">
            <a:extLst>
              <a:ext uri="{FF2B5EF4-FFF2-40B4-BE49-F238E27FC236}">
                <a16:creationId xmlns:a16="http://schemas.microsoft.com/office/drawing/2014/main" id="{EC3A87FF-2E40-4A8D-BFF9-7EA2536CF6F5}"/>
              </a:ext>
            </a:extLst>
          </p:cNvPr>
          <p:cNvGrpSpPr/>
          <p:nvPr/>
        </p:nvGrpSpPr>
        <p:grpSpPr>
          <a:xfrm>
            <a:off x="4928557" y="5258176"/>
            <a:ext cx="3129237" cy="1498287"/>
            <a:chOff x="240312" y="3290853"/>
            <a:chExt cx="5314761" cy="3031588"/>
          </a:xfrm>
        </p:grpSpPr>
        <p:sp>
          <p:nvSpPr>
            <p:cNvPr id="77" name="TextBox 76">
              <a:extLst>
                <a:ext uri="{FF2B5EF4-FFF2-40B4-BE49-F238E27FC236}">
                  <a16:creationId xmlns:a16="http://schemas.microsoft.com/office/drawing/2014/main" id="{6729B7EE-6954-434D-822C-C63051BCE0C4}"/>
                </a:ext>
              </a:extLst>
            </p:cNvPr>
            <p:cNvSpPr txBox="1"/>
            <p:nvPr/>
          </p:nvSpPr>
          <p:spPr>
            <a:xfrm>
              <a:off x="265549" y="3290853"/>
              <a:ext cx="5289524" cy="622747"/>
            </a:xfrm>
            <a:prstGeom prst="rect">
              <a:avLst/>
            </a:prstGeom>
            <a:noFill/>
            <a:ln>
              <a:noFill/>
            </a:ln>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400" dirty="0"/>
                <a:t>Singular Value Decomposition</a:t>
              </a:r>
            </a:p>
          </p:txBody>
        </p:sp>
        <p:grpSp>
          <p:nvGrpSpPr>
            <p:cNvPr id="78" name="Group 77">
              <a:extLst>
                <a:ext uri="{FF2B5EF4-FFF2-40B4-BE49-F238E27FC236}">
                  <a16:creationId xmlns:a16="http://schemas.microsoft.com/office/drawing/2014/main" id="{B29CC956-0516-4CCB-9BF4-39A8153505F1}"/>
                </a:ext>
              </a:extLst>
            </p:cNvPr>
            <p:cNvGrpSpPr/>
            <p:nvPr/>
          </p:nvGrpSpPr>
          <p:grpSpPr>
            <a:xfrm>
              <a:off x="240312" y="3715323"/>
              <a:ext cx="4975848" cy="2607118"/>
              <a:chOff x="302446" y="4371025"/>
              <a:chExt cx="4975848" cy="2319024"/>
            </a:xfrm>
          </p:grpSpPr>
          <p:grpSp>
            <p:nvGrpSpPr>
              <p:cNvPr id="79" name="Group 78">
                <a:extLst>
                  <a:ext uri="{FF2B5EF4-FFF2-40B4-BE49-F238E27FC236}">
                    <a16:creationId xmlns:a16="http://schemas.microsoft.com/office/drawing/2014/main" id="{F1B50026-CE77-4951-8108-3B9F1DE4CF7D}"/>
                  </a:ext>
                </a:extLst>
              </p:cNvPr>
              <p:cNvGrpSpPr/>
              <p:nvPr/>
            </p:nvGrpSpPr>
            <p:grpSpPr>
              <a:xfrm>
                <a:off x="302446" y="4371025"/>
                <a:ext cx="4975848" cy="2319024"/>
                <a:chOff x="6163655" y="2266682"/>
                <a:chExt cx="5382086" cy="2628633"/>
              </a:xfrm>
            </p:grpSpPr>
            <p:pic>
              <p:nvPicPr>
                <p:cNvPr id="89" name="Picture 88">
                  <a:extLst>
                    <a:ext uri="{FF2B5EF4-FFF2-40B4-BE49-F238E27FC236}">
                      <a16:creationId xmlns:a16="http://schemas.microsoft.com/office/drawing/2014/main" id="{ED9FF45F-506C-4743-A1D7-12C23C7F2C5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0573" t="9768" r="25702" b="57462"/>
                <a:stretch/>
              </p:blipFill>
              <p:spPr>
                <a:xfrm>
                  <a:off x="6905825" y="2615201"/>
                  <a:ext cx="4616190" cy="1523697"/>
                </a:xfrm>
                <a:prstGeom prst="rect">
                  <a:avLst/>
                </a:prstGeom>
              </p:spPr>
            </p:pic>
            <p:grpSp>
              <p:nvGrpSpPr>
                <p:cNvPr id="90" name="Group 89">
                  <a:extLst>
                    <a:ext uri="{FF2B5EF4-FFF2-40B4-BE49-F238E27FC236}">
                      <a16:creationId xmlns:a16="http://schemas.microsoft.com/office/drawing/2014/main" id="{049FD3ED-D8CF-433F-8076-E7948C53D0A8}"/>
                    </a:ext>
                  </a:extLst>
                </p:cNvPr>
                <p:cNvGrpSpPr/>
                <p:nvPr/>
              </p:nvGrpSpPr>
              <p:grpSpPr>
                <a:xfrm>
                  <a:off x="6163655" y="2266682"/>
                  <a:ext cx="5382086" cy="2628633"/>
                  <a:chOff x="6163655" y="2266682"/>
                  <a:chExt cx="5382086" cy="2628633"/>
                </a:xfrm>
              </p:grpSpPr>
              <p:pic>
                <p:nvPicPr>
                  <p:cNvPr id="91" name="Picture 90">
                    <a:extLst>
                      <a:ext uri="{FF2B5EF4-FFF2-40B4-BE49-F238E27FC236}">
                        <a16:creationId xmlns:a16="http://schemas.microsoft.com/office/drawing/2014/main" id="{A5529AE4-D6DD-4123-A8D6-CB13B6FE803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43788" r="89437" b="-1"/>
                  <a:stretch/>
                </p:blipFill>
                <p:spPr>
                  <a:xfrm>
                    <a:off x="6163655" y="2266682"/>
                    <a:ext cx="765179" cy="2613736"/>
                  </a:xfrm>
                  <a:prstGeom prst="rect">
                    <a:avLst/>
                  </a:prstGeom>
                </p:spPr>
              </p:pic>
              <p:pic>
                <p:nvPicPr>
                  <p:cNvPr id="92" name="Picture 91">
                    <a:extLst>
                      <a:ext uri="{FF2B5EF4-FFF2-40B4-BE49-F238E27FC236}">
                        <a16:creationId xmlns:a16="http://schemas.microsoft.com/office/drawing/2014/main" id="{0982ED9B-210B-4388-8690-B55D58ABCDF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83024" r="25702" b="-1"/>
                  <a:stretch/>
                </p:blipFill>
                <p:spPr>
                  <a:xfrm>
                    <a:off x="6163655" y="4105950"/>
                    <a:ext cx="5382086" cy="789365"/>
                  </a:xfrm>
                  <a:prstGeom prst="rect">
                    <a:avLst/>
                  </a:prstGeom>
                </p:spPr>
              </p:pic>
            </p:grpSp>
          </p:grpSp>
          <p:grpSp>
            <p:nvGrpSpPr>
              <p:cNvPr id="80" name="Group 79">
                <a:extLst>
                  <a:ext uri="{FF2B5EF4-FFF2-40B4-BE49-F238E27FC236}">
                    <a16:creationId xmlns:a16="http://schemas.microsoft.com/office/drawing/2014/main" id="{D95DDE2B-69DC-49E0-859A-EC882C16D6FD}"/>
                  </a:ext>
                </a:extLst>
              </p:cNvPr>
              <p:cNvGrpSpPr/>
              <p:nvPr/>
            </p:nvGrpSpPr>
            <p:grpSpPr>
              <a:xfrm>
                <a:off x="3317488" y="4565895"/>
                <a:ext cx="1953250" cy="938148"/>
                <a:chOff x="3343246" y="4553016"/>
                <a:chExt cx="1953250" cy="938148"/>
              </a:xfrm>
            </p:grpSpPr>
            <p:grpSp>
              <p:nvGrpSpPr>
                <p:cNvPr id="81" name="Group 80">
                  <a:extLst>
                    <a:ext uri="{FF2B5EF4-FFF2-40B4-BE49-F238E27FC236}">
                      <a16:creationId xmlns:a16="http://schemas.microsoft.com/office/drawing/2014/main" id="{42607277-32DF-478C-BCA0-6D327E75BA7B}"/>
                    </a:ext>
                  </a:extLst>
                </p:cNvPr>
                <p:cNvGrpSpPr/>
                <p:nvPr/>
              </p:nvGrpSpPr>
              <p:grpSpPr>
                <a:xfrm>
                  <a:off x="3343246" y="4553016"/>
                  <a:ext cx="386367" cy="231820"/>
                  <a:chOff x="5653825" y="4947227"/>
                  <a:chExt cx="442175" cy="371748"/>
                </a:xfrm>
              </p:grpSpPr>
              <p:cxnSp>
                <p:nvCxnSpPr>
                  <p:cNvPr id="87" name="Straight Connector 86">
                    <a:extLst>
                      <a:ext uri="{FF2B5EF4-FFF2-40B4-BE49-F238E27FC236}">
                        <a16:creationId xmlns:a16="http://schemas.microsoft.com/office/drawing/2014/main" id="{C12EE80F-A596-4A1A-9612-8A3F0496BA19}"/>
                      </a:ext>
                    </a:extLst>
                  </p:cNvPr>
                  <p:cNvCxnSpPr/>
                  <p:nvPr/>
                </p:nvCxnSpPr>
                <p:spPr>
                  <a:xfrm flipV="1">
                    <a:off x="5743978" y="5138671"/>
                    <a:ext cx="274320" cy="1"/>
                  </a:xfrm>
                  <a:prstGeom prst="line">
                    <a:avLst/>
                  </a:prstGeom>
                  <a:ln w="38100">
                    <a:solidFill>
                      <a:srgbClr val="7DA2CE"/>
                    </a:solidFill>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E0A8AE4B-F391-43C4-AEF5-DA7B873407DF}"/>
                      </a:ext>
                    </a:extLst>
                  </p:cNvPr>
                  <p:cNvSpPr/>
                  <p:nvPr/>
                </p:nvSpPr>
                <p:spPr>
                  <a:xfrm>
                    <a:off x="5653825" y="4947227"/>
                    <a:ext cx="442175" cy="3717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2" name="Group 81">
                  <a:extLst>
                    <a:ext uri="{FF2B5EF4-FFF2-40B4-BE49-F238E27FC236}">
                      <a16:creationId xmlns:a16="http://schemas.microsoft.com/office/drawing/2014/main" id="{1F7286B5-CD1E-4175-B2E7-1CC2926008B1}"/>
                    </a:ext>
                  </a:extLst>
                </p:cNvPr>
                <p:cNvGrpSpPr/>
                <p:nvPr/>
              </p:nvGrpSpPr>
              <p:grpSpPr>
                <a:xfrm>
                  <a:off x="3343246" y="4959279"/>
                  <a:ext cx="386367" cy="231820"/>
                  <a:chOff x="5651677" y="5382960"/>
                  <a:chExt cx="442175" cy="371748"/>
                </a:xfrm>
              </p:grpSpPr>
              <p:cxnSp>
                <p:nvCxnSpPr>
                  <p:cNvPr id="85" name="Straight Connector 84">
                    <a:extLst>
                      <a:ext uri="{FF2B5EF4-FFF2-40B4-BE49-F238E27FC236}">
                        <a16:creationId xmlns:a16="http://schemas.microsoft.com/office/drawing/2014/main" id="{34A36538-6E83-4594-881B-DB680E5B98C3}"/>
                      </a:ext>
                    </a:extLst>
                  </p:cNvPr>
                  <p:cNvCxnSpPr/>
                  <p:nvPr/>
                </p:nvCxnSpPr>
                <p:spPr>
                  <a:xfrm flipV="1">
                    <a:off x="5741830" y="5574404"/>
                    <a:ext cx="274320" cy="1"/>
                  </a:xfrm>
                  <a:prstGeom prst="line">
                    <a:avLst/>
                  </a:prstGeom>
                  <a:ln w="38100">
                    <a:solidFill>
                      <a:srgbClr val="BB4441"/>
                    </a:solidFill>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A1FEDBFD-EEF4-4C99-AB75-72C26EFEB74F}"/>
                      </a:ext>
                    </a:extLst>
                  </p:cNvPr>
                  <p:cNvSpPr/>
                  <p:nvPr/>
                </p:nvSpPr>
                <p:spPr>
                  <a:xfrm>
                    <a:off x="5651677" y="5382960"/>
                    <a:ext cx="442175" cy="3717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3" name="TextBox 82">
                  <a:extLst>
                    <a:ext uri="{FF2B5EF4-FFF2-40B4-BE49-F238E27FC236}">
                      <a16:creationId xmlns:a16="http://schemas.microsoft.com/office/drawing/2014/main" id="{11ECC0D3-75B4-4393-900B-8F6E70B53B80}"/>
                    </a:ext>
                  </a:extLst>
                </p:cNvPr>
                <p:cNvSpPr txBox="1"/>
                <p:nvPr/>
              </p:nvSpPr>
              <p:spPr>
                <a:xfrm>
                  <a:off x="3719202" y="4553016"/>
                  <a:ext cx="1091606" cy="553931"/>
                </a:xfrm>
                <a:prstGeom prst="rect">
                  <a:avLst/>
                </a:prstGeom>
                <a:noFill/>
              </p:spPr>
              <p:txBody>
                <a:bodyPr wrap="square" rtlCol="0">
                  <a:spAutoFit/>
                </a:bodyPr>
                <a:lstStyle/>
                <a:p>
                  <a:r>
                    <a:rPr lang="en-US" sz="700" dirty="0"/>
                    <a:t>Actual Power</a:t>
                  </a:r>
                </a:p>
              </p:txBody>
            </p:sp>
            <p:sp>
              <p:nvSpPr>
                <p:cNvPr id="84" name="TextBox 83">
                  <a:extLst>
                    <a:ext uri="{FF2B5EF4-FFF2-40B4-BE49-F238E27FC236}">
                      <a16:creationId xmlns:a16="http://schemas.microsoft.com/office/drawing/2014/main" id="{9A39DC88-5B4A-47CF-B65A-0F1B34E96681}"/>
                    </a:ext>
                  </a:extLst>
                </p:cNvPr>
                <p:cNvSpPr txBox="1"/>
                <p:nvPr/>
              </p:nvSpPr>
              <p:spPr>
                <a:xfrm>
                  <a:off x="3717053" y="4937233"/>
                  <a:ext cx="1579443" cy="553931"/>
                </a:xfrm>
                <a:prstGeom prst="rect">
                  <a:avLst/>
                </a:prstGeom>
                <a:noFill/>
              </p:spPr>
              <p:txBody>
                <a:bodyPr wrap="square" rtlCol="0">
                  <a:spAutoFit/>
                </a:bodyPr>
                <a:lstStyle/>
                <a:p>
                  <a:r>
                    <a:rPr lang="en-US" sz="700" dirty="0"/>
                    <a:t>SVD Processed Power</a:t>
                  </a:r>
                </a:p>
              </p:txBody>
            </p:sp>
          </p:grpSp>
        </p:grpSp>
      </p:grpSp>
      <p:grpSp>
        <p:nvGrpSpPr>
          <p:cNvPr id="93" name="Group 92">
            <a:extLst>
              <a:ext uri="{FF2B5EF4-FFF2-40B4-BE49-F238E27FC236}">
                <a16:creationId xmlns:a16="http://schemas.microsoft.com/office/drawing/2014/main" id="{3BE652BA-B7A8-45D2-BD92-8B6FC3D0B16A}"/>
              </a:ext>
            </a:extLst>
          </p:cNvPr>
          <p:cNvGrpSpPr/>
          <p:nvPr/>
        </p:nvGrpSpPr>
        <p:grpSpPr>
          <a:xfrm>
            <a:off x="8498938" y="5638798"/>
            <a:ext cx="2819752" cy="1193322"/>
            <a:chOff x="489614" y="3708965"/>
            <a:chExt cx="7042234" cy="2500242"/>
          </a:xfrm>
        </p:grpSpPr>
        <p:grpSp>
          <p:nvGrpSpPr>
            <p:cNvPr id="94" name="Group 93">
              <a:extLst>
                <a:ext uri="{FF2B5EF4-FFF2-40B4-BE49-F238E27FC236}">
                  <a16:creationId xmlns:a16="http://schemas.microsoft.com/office/drawing/2014/main" id="{EBC38790-C49C-4045-B5A3-78FFC9CFE4B8}"/>
                </a:ext>
              </a:extLst>
            </p:cNvPr>
            <p:cNvGrpSpPr/>
            <p:nvPr/>
          </p:nvGrpSpPr>
          <p:grpSpPr>
            <a:xfrm>
              <a:off x="489614" y="3708965"/>
              <a:ext cx="7042234" cy="2500242"/>
              <a:chOff x="489614" y="4099912"/>
              <a:chExt cx="7042234" cy="2500242"/>
            </a:xfrm>
          </p:grpSpPr>
          <p:pic>
            <p:nvPicPr>
              <p:cNvPr id="100" name="Picture 99">
                <a:extLst>
                  <a:ext uri="{FF2B5EF4-FFF2-40B4-BE49-F238E27FC236}">
                    <a16:creationId xmlns:a16="http://schemas.microsoft.com/office/drawing/2014/main" id="{EBFAD5E5-186F-42B3-9FA3-C5572FC5F693}"/>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r="3763"/>
              <a:stretch/>
            </p:blipFill>
            <p:spPr>
              <a:xfrm>
                <a:off x="489614" y="4099912"/>
                <a:ext cx="5940492" cy="2326429"/>
              </a:xfrm>
              <a:prstGeom prst="rect">
                <a:avLst/>
              </a:prstGeom>
            </p:spPr>
          </p:pic>
          <p:sp>
            <p:nvSpPr>
              <p:cNvPr id="101" name="TextBox 100">
                <a:extLst>
                  <a:ext uri="{FF2B5EF4-FFF2-40B4-BE49-F238E27FC236}">
                    <a16:creationId xmlns:a16="http://schemas.microsoft.com/office/drawing/2014/main" id="{7BD430F0-180C-476C-BD3F-068FD1B7CC93}"/>
                  </a:ext>
                </a:extLst>
              </p:cNvPr>
              <p:cNvSpPr txBox="1"/>
              <p:nvPr/>
            </p:nvSpPr>
            <p:spPr>
              <a:xfrm>
                <a:off x="904653" y="6084273"/>
                <a:ext cx="6627195" cy="515881"/>
              </a:xfrm>
              <a:prstGeom prst="rect">
                <a:avLst/>
              </a:prstGeom>
              <a:noFill/>
            </p:spPr>
            <p:txBody>
              <a:bodyPr wrap="square" rtlCol="0" anchor="ctr">
                <a:spAutoFit/>
              </a:bodyPr>
              <a:lstStyle/>
              <a:p>
                <a:pPr algn="ctr"/>
                <a:r>
                  <a:rPr lang="en-US" sz="1000" dirty="0"/>
                  <a:t>Distribution of Forecast Errors</a:t>
                </a:r>
              </a:p>
            </p:txBody>
          </p:sp>
        </p:grpSp>
        <p:grpSp>
          <p:nvGrpSpPr>
            <p:cNvPr id="95" name="Group 94">
              <a:extLst>
                <a:ext uri="{FF2B5EF4-FFF2-40B4-BE49-F238E27FC236}">
                  <a16:creationId xmlns:a16="http://schemas.microsoft.com/office/drawing/2014/main" id="{ABAE95C7-10BC-4227-B86C-1DE14768C9A6}"/>
                </a:ext>
              </a:extLst>
            </p:cNvPr>
            <p:cNvGrpSpPr/>
            <p:nvPr/>
          </p:nvGrpSpPr>
          <p:grpSpPr>
            <a:xfrm>
              <a:off x="3711371" y="4069372"/>
              <a:ext cx="3150093" cy="900660"/>
              <a:chOff x="6156128" y="2683259"/>
              <a:chExt cx="3150093" cy="900660"/>
            </a:xfrm>
          </p:grpSpPr>
          <p:sp>
            <p:nvSpPr>
              <p:cNvPr id="96" name="Rectangle 95">
                <a:extLst>
                  <a:ext uri="{FF2B5EF4-FFF2-40B4-BE49-F238E27FC236}">
                    <a16:creationId xmlns:a16="http://schemas.microsoft.com/office/drawing/2014/main" id="{BCED928F-91B1-468C-857C-A6330F65071E}"/>
                  </a:ext>
                </a:extLst>
              </p:cNvPr>
              <p:cNvSpPr/>
              <p:nvPr/>
            </p:nvSpPr>
            <p:spPr>
              <a:xfrm>
                <a:off x="6156128" y="2702883"/>
                <a:ext cx="283465" cy="237744"/>
              </a:xfrm>
              <a:prstGeom prst="rect">
                <a:avLst/>
              </a:prstGeom>
              <a:solidFill>
                <a:srgbClr val="F7AFA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C8784BEA-3A75-473C-83A2-B229B657A050}"/>
                  </a:ext>
                </a:extLst>
              </p:cNvPr>
              <p:cNvSpPr/>
              <p:nvPr/>
            </p:nvSpPr>
            <p:spPr>
              <a:xfrm>
                <a:off x="6156128" y="3087663"/>
                <a:ext cx="283465" cy="237744"/>
              </a:xfrm>
              <a:prstGeom prst="rect">
                <a:avLst/>
              </a:prstGeom>
              <a:solidFill>
                <a:srgbClr val="B4F0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ADED8CB8-A866-46BA-9A8A-B6E396CE8254}"/>
                  </a:ext>
                </a:extLst>
              </p:cNvPr>
              <p:cNvSpPr txBox="1"/>
              <p:nvPr/>
            </p:nvSpPr>
            <p:spPr>
              <a:xfrm>
                <a:off x="6439590" y="2683259"/>
                <a:ext cx="2370052" cy="515881"/>
              </a:xfrm>
              <a:prstGeom prst="rect">
                <a:avLst/>
              </a:prstGeom>
              <a:noFill/>
            </p:spPr>
            <p:txBody>
              <a:bodyPr wrap="square" rtlCol="0">
                <a:spAutoFit/>
              </a:bodyPr>
              <a:lstStyle/>
              <a:p>
                <a:r>
                  <a:rPr lang="en-US" sz="1000" dirty="0"/>
                  <a:t>LatentView</a:t>
                </a:r>
              </a:p>
            </p:txBody>
          </p:sp>
          <p:sp>
            <p:nvSpPr>
              <p:cNvPr id="99" name="TextBox 98">
                <a:extLst>
                  <a:ext uri="{FF2B5EF4-FFF2-40B4-BE49-F238E27FC236}">
                    <a16:creationId xmlns:a16="http://schemas.microsoft.com/office/drawing/2014/main" id="{56DB7FC7-96D8-4FF6-BED9-DE59F38E2865}"/>
                  </a:ext>
                </a:extLst>
              </p:cNvPr>
              <p:cNvSpPr txBox="1"/>
              <p:nvPr/>
            </p:nvSpPr>
            <p:spPr>
              <a:xfrm>
                <a:off x="6439593" y="3068038"/>
                <a:ext cx="2866628" cy="515881"/>
              </a:xfrm>
              <a:prstGeom prst="rect">
                <a:avLst/>
              </a:prstGeom>
              <a:noFill/>
            </p:spPr>
            <p:txBody>
              <a:bodyPr wrap="square" rtlCol="0">
                <a:spAutoFit/>
              </a:bodyPr>
              <a:lstStyle/>
              <a:p>
                <a:r>
                  <a:rPr lang="en-US" sz="1000" dirty="0"/>
                  <a:t>Existing Solution</a:t>
                </a:r>
              </a:p>
            </p:txBody>
          </p:sp>
        </p:grpSp>
      </p:grpSp>
    </p:spTree>
    <p:extLst>
      <p:ext uri="{BB962C8B-B14F-4D97-AF65-F5344CB8AC3E}">
        <p14:creationId xmlns:p14="http://schemas.microsoft.com/office/powerpoint/2010/main" val="167175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A73CE-A03A-4514-B721-9F297AC9DCD5}"/>
              </a:ext>
            </a:extLst>
          </p:cNvPr>
          <p:cNvSpPr>
            <a:spLocks noGrp="1"/>
          </p:cNvSpPr>
          <p:nvPr>
            <p:ph type="title"/>
          </p:nvPr>
        </p:nvSpPr>
        <p:spPr>
          <a:xfrm>
            <a:off x="240544" y="75574"/>
            <a:ext cx="10665021" cy="540000"/>
          </a:xfrm>
        </p:spPr>
        <p:txBody>
          <a:bodyPr>
            <a:normAutofit/>
          </a:bodyPr>
          <a:lstStyle/>
          <a:p>
            <a:r>
              <a:rPr lang="en-IN" dirty="0"/>
              <a:t>Current State of Data Platforms</a:t>
            </a:r>
          </a:p>
        </p:txBody>
      </p:sp>
      <p:sp>
        <p:nvSpPr>
          <p:cNvPr id="131" name="Text Box 1052"/>
          <p:cNvSpPr txBox="1">
            <a:spLocks noChangeArrowheads="1"/>
          </p:cNvSpPr>
          <p:nvPr/>
        </p:nvSpPr>
        <p:spPr bwMode="auto">
          <a:xfrm>
            <a:off x="676057" y="1691644"/>
            <a:ext cx="3279729" cy="2937505"/>
          </a:xfrm>
          <a:prstGeom prst="rect">
            <a:avLst/>
          </a:prstGeom>
          <a:solidFill>
            <a:schemeClr val="accent1">
              <a:lumMod val="20000"/>
              <a:lumOff val="80000"/>
            </a:schemeClr>
          </a:solidFill>
          <a:ln w="12700">
            <a:noFill/>
            <a:miter lim="800000"/>
            <a:headEnd type="none" w="sm" len="sm"/>
            <a:tailEnd type="none" w="sm" len="sm"/>
          </a:ln>
          <a:effectLst/>
          <a:extLst/>
        </p:spPr>
        <p:txBody>
          <a:bodyPr/>
          <a:lstStyle/>
          <a:p>
            <a:pPr algn="ctr" eaLnBrk="0" hangingPunct="0">
              <a:spcBef>
                <a:spcPct val="20000"/>
              </a:spcBef>
              <a:buClr>
                <a:srgbClr val="500093"/>
              </a:buClr>
              <a:buSzPct val="80000"/>
              <a:buFont typeface="Monotype Sorts" pitchFamily="2" charset="2"/>
              <a:buNone/>
            </a:pPr>
            <a:r>
              <a:rPr lang="en-US" altLang="en-US" b="1" dirty="0">
                <a:solidFill>
                  <a:schemeClr val="tx2"/>
                </a:solidFill>
                <a:latin typeface="Segoe UI" panose="020B0502040204020203" pitchFamily="34" charset="0"/>
                <a:ea typeface="Segoe UI" panose="020B0502040204020203" pitchFamily="34" charset="0"/>
                <a:cs typeface="Segoe UI" panose="020B0502040204020203" pitchFamily="34" charset="0"/>
              </a:rPr>
              <a:t>Ingestion &amp; Storage</a:t>
            </a:r>
          </a:p>
          <a:p>
            <a:pPr algn="ctr" eaLnBrk="0" hangingPunct="0">
              <a:spcBef>
                <a:spcPct val="20000"/>
              </a:spcBef>
              <a:buClr>
                <a:srgbClr val="500093"/>
              </a:buClr>
              <a:buSzPct val="80000"/>
              <a:buFont typeface="Monotype Sorts" pitchFamily="2" charset="2"/>
              <a:buNone/>
            </a:pPr>
            <a:endParaRPr lang="en-US" alt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eaLnBrk="0" hangingPunct="0">
              <a:spcBef>
                <a:spcPct val="20000"/>
              </a:spcBef>
              <a:buClr>
                <a:srgbClr val="500093"/>
              </a:buClr>
              <a:buSzPct val="80000"/>
              <a:buFont typeface="Monotype Sorts" pitchFamily="2" charset="2"/>
              <a:buNone/>
            </a:pPr>
            <a:r>
              <a:rPr lang="en-IN" alt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Variety</a:t>
            </a:r>
          </a:p>
          <a:p>
            <a:pPr marL="171450" indent="-171450" eaLnBrk="0" hangingPunct="0">
              <a:spcBef>
                <a:spcPct val="20000"/>
              </a:spcBef>
              <a:buClr>
                <a:schemeClr val="bg1"/>
              </a:buClr>
              <a:buSzPct val="80000"/>
              <a:buFont typeface="Wingdings" charset="2"/>
              <a:buChar char="§"/>
            </a:pPr>
            <a:r>
              <a:rPr lang="en-IN"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Mostly Structured</a:t>
            </a:r>
          </a:p>
          <a:p>
            <a:pPr marL="171450" indent="-171450" eaLnBrk="0" hangingPunct="0">
              <a:spcBef>
                <a:spcPct val="20000"/>
              </a:spcBef>
              <a:buClr>
                <a:schemeClr val="bg1"/>
              </a:buClr>
              <a:buSzPct val="80000"/>
              <a:buFont typeface="Wingdings" charset="2"/>
              <a:buChar char="§"/>
            </a:pPr>
            <a:r>
              <a:rPr lang="en-IN"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Disparate systems for Unstructured</a:t>
            </a:r>
          </a:p>
          <a:p>
            <a:pPr marL="171450" indent="-171450" eaLnBrk="0" hangingPunct="0">
              <a:spcBef>
                <a:spcPct val="20000"/>
              </a:spcBef>
              <a:buClr>
                <a:schemeClr val="bg1"/>
              </a:buClr>
              <a:buSzPct val="80000"/>
              <a:buFont typeface="Wingdings" charset="2"/>
              <a:buChar char="§"/>
            </a:pPr>
            <a:r>
              <a:rPr lang="en-IN"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Traditional ETL</a:t>
            </a:r>
          </a:p>
          <a:p>
            <a:pPr lvl="1" eaLnBrk="0" hangingPunct="0">
              <a:spcBef>
                <a:spcPct val="20000"/>
              </a:spcBef>
              <a:buClr>
                <a:srgbClr val="500093"/>
              </a:buClr>
              <a:buSzPct val="80000"/>
            </a:pPr>
            <a:endParaRPr lang="en-US" alt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eaLnBrk="0" hangingPunct="0">
              <a:spcBef>
                <a:spcPct val="20000"/>
              </a:spcBef>
              <a:buClr>
                <a:srgbClr val="500093"/>
              </a:buClr>
              <a:buSzPct val="80000"/>
            </a:pPr>
            <a:r>
              <a:rPr lang="en-US" alt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Volume</a:t>
            </a:r>
          </a:p>
          <a:p>
            <a:pPr marL="171450" indent="-171450" eaLnBrk="0" hangingPunct="0">
              <a:spcBef>
                <a:spcPct val="20000"/>
              </a:spcBef>
              <a:buClr>
                <a:schemeClr val="bg1"/>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Limited Capacity</a:t>
            </a:r>
          </a:p>
          <a:p>
            <a:pPr marL="171450" indent="-171450" eaLnBrk="0" hangingPunct="0">
              <a:spcBef>
                <a:spcPct val="20000"/>
              </a:spcBef>
              <a:buClr>
                <a:schemeClr val="bg1"/>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On Premise Considerations</a:t>
            </a:r>
          </a:p>
          <a:p>
            <a:pPr marL="171450" indent="-171450" eaLnBrk="0" hangingPunct="0">
              <a:spcBef>
                <a:spcPct val="20000"/>
              </a:spcBef>
              <a:buClr>
                <a:schemeClr val="bg1"/>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Scheduled Archival &amp; Restoration</a:t>
            </a:r>
          </a:p>
          <a:p>
            <a:pPr marL="171450" indent="-171450" eaLnBrk="0" hangingPunct="0">
              <a:spcBef>
                <a:spcPct val="20000"/>
              </a:spcBef>
              <a:buClr>
                <a:srgbClr val="500093"/>
              </a:buClr>
              <a:buSzPct val="80000"/>
              <a:buFont typeface="Wingdings" charset="2"/>
              <a:buChar char="§"/>
            </a:pPr>
            <a:endPar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132" name="Text Box 1053"/>
          <p:cNvSpPr txBox="1">
            <a:spLocks noChangeArrowheads="1"/>
          </p:cNvSpPr>
          <p:nvPr/>
        </p:nvSpPr>
        <p:spPr bwMode="auto">
          <a:xfrm>
            <a:off x="4545273" y="1697960"/>
            <a:ext cx="3277829" cy="2937505"/>
          </a:xfrm>
          <a:prstGeom prst="rect">
            <a:avLst/>
          </a:prstGeom>
          <a:solidFill>
            <a:schemeClr val="bg1">
              <a:lumMod val="75000"/>
            </a:schemeClr>
          </a:solidFill>
          <a:ln w="12700">
            <a:noFill/>
            <a:miter lim="800000"/>
            <a:headEnd type="none" w="sm" len="sm"/>
            <a:tailEnd type="none" w="sm" len="sm"/>
          </a:ln>
          <a:effectLst/>
          <a:extLst/>
        </p:spPr>
        <p:txBody>
          <a:bodyPr/>
          <a:lstStyle/>
          <a:p>
            <a:pPr algn="ctr" eaLnBrk="0" hangingPunct="0">
              <a:spcBef>
                <a:spcPct val="20000"/>
              </a:spcBef>
              <a:buClr>
                <a:srgbClr val="500093"/>
              </a:buClr>
              <a:buSzPct val="80000"/>
              <a:buFont typeface="Monotype Sorts" pitchFamily="2" charset="2"/>
              <a:buNone/>
            </a:pPr>
            <a:r>
              <a:rPr lang="en-US" altLang="en-US" b="1" dirty="0">
                <a:solidFill>
                  <a:schemeClr val="tx2"/>
                </a:solidFill>
                <a:latin typeface="Segoe UI" panose="020B0502040204020203" pitchFamily="34" charset="0"/>
                <a:ea typeface="Segoe UI" panose="020B0502040204020203" pitchFamily="34" charset="0"/>
                <a:cs typeface="Segoe UI" panose="020B0502040204020203" pitchFamily="34" charset="0"/>
              </a:rPr>
              <a:t>Transformation</a:t>
            </a:r>
          </a:p>
          <a:p>
            <a:pPr algn="ctr" eaLnBrk="0" hangingPunct="0">
              <a:spcBef>
                <a:spcPct val="20000"/>
              </a:spcBef>
              <a:buClr>
                <a:srgbClr val="500093"/>
              </a:buClr>
              <a:buSzPct val="80000"/>
              <a:buFont typeface="Monotype Sorts" pitchFamily="2" charset="2"/>
              <a:buNone/>
            </a:pPr>
            <a:endParaRPr lang="en-US" alt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eaLnBrk="0" hangingPunct="0">
              <a:spcBef>
                <a:spcPct val="20000"/>
              </a:spcBef>
              <a:buClr>
                <a:prstClr val="white"/>
              </a:buClr>
              <a:buSzPct val="80000"/>
            </a:pPr>
            <a:r>
              <a:rPr lang="en-US" alt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Veracity</a:t>
            </a:r>
          </a:p>
          <a:p>
            <a:pPr marL="285750" indent="-285750" eaLnBrk="0" hangingPunct="0">
              <a:spcBef>
                <a:spcPct val="20000"/>
              </a:spcBef>
              <a:buClr>
                <a:prstClr val="white"/>
              </a:buClr>
              <a:buSzPct val="80000"/>
              <a:buFont typeface="Wingdings" panose="05000000000000000000" pitchFamily="2"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Data Silos</a:t>
            </a:r>
          </a:p>
          <a:p>
            <a:pPr marL="285750" indent="-285750" eaLnBrk="0" hangingPunct="0">
              <a:spcBef>
                <a:spcPct val="20000"/>
              </a:spcBef>
              <a:buClr>
                <a:prstClr val="white"/>
              </a:buClr>
              <a:buSzPct val="80000"/>
              <a:buFont typeface="Wingdings" panose="05000000000000000000" pitchFamily="2"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No central view of metrics</a:t>
            </a:r>
          </a:p>
          <a:p>
            <a:pPr marL="285750" indent="-285750" eaLnBrk="0" hangingPunct="0">
              <a:spcBef>
                <a:spcPct val="20000"/>
              </a:spcBef>
              <a:buClr>
                <a:prstClr val="white"/>
              </a:buClr>
              <a:buSzPct val="80000"/>
              <a:buFont typeface="Wingdings" panose="05000000000000000000" pitchFamily="2"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Lack of metadata and lineage</a:t>
            </a:r>
          </a:p>
          <a:p>
            <a:pPr lvl="1" eaLnBrk="0" hangingPunct="0">
              <a:spcBef>
                <a:spcPct val="20000"/>
              </a:spcBef>
              <a:buClr>
                <a:prstClr val="white"/>
              </a:buClr>
              <a:buSzPct val="80000"/>
            </a:pPr>
            <a:endPar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eaLnBrk="0" hangingPunct="0">
              <a:spcBef>
                <a:spcPct val="20000"/>
              </a:spcBef>
              <a:buClr>
                <a:prstClr val="white"/>
              </a:buClr>
              <a:buSzPct val="80000"/>
            </a:pPr>
            <a:r>
              <a:rPr lang="en-US" alt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Velocity</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Tightly coupled dependencies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Cascading failures</a:t>
            </a:r>
          </a:p>
          <a:p>
            <a:pPr marL="171450" indent="-171450" eaLnBrk="0" hangingPunct="0">
              <a:spcBef>
                <a:spcPct val="20000"/>
              </a:spcBef>
              <a:buClr>
                <a:prstClr val="white"/>
              </a:buClr>
              <a:buSzPct val="80000"/>
              <a:buFont typeface="Wingdings" charset="2"/>
              <a:buChar char="§"/>
            </a:pPr>
            <a:endPar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133" name="Text Box 1052"/>
          <p:cNvSpPr txBox="1">
            <a:spLocks noChangeArrowheads="1"/>
          </p:cNvSpPr>
          <p:nvPr/>
        </p:nvSpPr>
        <p:spPr bwMode="auto">
          <a:xfrm>
            <a:off x="8412589" y="1691644"/>
            <a:ext cx="3279729" cy="2938474"/>
          </a:xfrm>
          <a:prstGeom prst="rect">
            <a:avLst/>
          </a:prstGeom>
          <a:solidFill>
            <a:schemeClr val="accent2">
              <a:lumMod val="60000"/>
              <a:lumOff val="40000"/>
            </a:schemeClr>
          </a:solidFill>
          <a:ln w="12700">
            <a:noFill/>
            <a:miter lim="800000"/>
            <a:headEnd type="none" w="sm" len="sm"/>
            <a:tailEnd type="none" w="sm" len="sm"/>
          </a:ln>
          <a:effectLst/>
          <a:extLst/>
        </p:spPr>
        <p:txBody>
          <a:bodyPr/>
          <a:lstStyle/>
          <a:p>
            <a:pPr algn="ctr" eaLnBrk="0" hangingPunct="0">
              <a:spcBef>
                <a:spcPct val="20000"/>
              </a:spcBef>
              <a:buClr>
                <a:srgbClr val="500093"/>
              </a:buClr>
              <a:buSzPct val="80000"/>
              <a:buFont typeface="Monotype Sorts" pitchFamily="2" charset="2"/>
              <a:buNone/>
            </a:pPr>
            <a:r>
              <a:rPr lang="en-US" altLang="en-US" b="1" dirty="0">
                <a:solidFill>
                  <a:schemeClr val="tx2"/>
                </a:solidFill>
                <a:latin typeface="Segoe UI" panose="020B0502040204020203" pitchFamily="34" charset="0"/>
                <a:ea typeface="Segoe UI" panose="020B0502040204020203" pitchFamily="34" charset="0"/>
                <a:cs typeface="Segoe UI" panose="020B0502040204020203" pitchFamily="34" charset="0"/>
              </a:rPr>
              <a:t>Information Delivery</a:t>
            </a:r>
          </a:p>
          <a:p>
            <a:pPr eaLnBrk="0" hangingPunct="0">
              <a:spcBef>
                <a:spcPct val="20000"/>
              </a:spcBef>
              <a:buClr>
                <a:srgbClr val="500093"/>
              </a:buClr>
              <a:buSzPct val="80000"/>
              <a:buFont typeface="Monotype Sorts" pitchFamily="2" charset="2"/>
              <a:buNone/>
            </a:pPr>
            <a:endParaRPr lang="en-US" alt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eaLnBrk="0" hangingPunct="0">
              <a:spcBef>
                <a:spcPct val="20000"/>
              </a:spcBef>
              <a:buClr>
                <a:prstClr val="white"/>
              </a:buClr>
              <a:buSzPct val="80000"/>
            </a:pPr>
            <a:r>
              <a:rPr lang="en-US" alt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Analytics Workloads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Data Warehouse for all use cases</a:t>
            </a:r>
          </a:p>
          <a:p>
            <a:pPr marL="628650" lvl="1"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Reporting</a:t>
            </a:r>
          </a:p>
          <a:p>
            <a:pPr marL="628650" lvl="1"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Advanced Analytics by Business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Throttling usage</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Access restrictions impacts lead time</a:t>
            </a:r>
          </a:p>
          <a:p>
            <a:pPr marL="171450" indent="-171450" eaLnBrk="0" hangingPunct="0">
              <a:spcBef>
                <a:spcPct val="20000"/>
              </a:spcBef>
              <a:buClr>
                <a:prstClr val="white"/>
              </a:buClr>
              <a:buSzPct val="80000"/>
              <a:buFont typeface="Wingdings" charset="2"/>
              <a:buChar char="§"/>
            </a:pPr>
            <a:endParaRPr lang="en-US" alt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marL="171450" indent="-171450" eaLnBrk="0" hangingPunct="0">
              <a:spcBef>
                <a:spcPct val="20000"/>
              </a:spcBef>
              <a:buClr>
                <a:prstClr val="white"/>
              </a:buClr>
              <a:buSzPct val="80000"/>
              <a:buFont typeface="Wingdings" charset="2"/>
              <a:buChar char="§"/>
            </a:pPr>
            <a:endPar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3" name="Slide Number Placeholder 2">
            <a:extLst>
              <a:ext uri="{FF2B5EF4-FFF2-40B4-BE49-F238E27FC236}">
                <a16:creationId xmlns:a16="http://schemas.microsoft.com/office/drawing/2014/main" id="{CD492804-486C-4E4E-8BE6-7994A6972FD5}"/>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8</a:t>
            </a:fld>
            <a:endParaRPr lang="en-US" dirty="0">
              <a:solidFill>
                <a:prstClr val="black">
                  <a:tint val="75000"/>
                </a:prstClr>
              </a:solidFill>
            </a:endParaRPr>
          </a:p>
        </p:txBody>
      </p:sp>
      <p:grpSp>
        <p:nvGrpSpPr>
          <p:cNvPr id="22" name="Group 21"/>
          <p:cNvGrpSpPr/>
          <p:nvPr/>
        </p:nvGrpSpPr>
        <p:grpSpPr>
          <a:xfrm>
            <a:off x="676057" y="755978"/>
            <a:ext cx="11016261" cy="565640"/>
            <a:chOff x="676057" y="910308"/>
            <a:chExt cx="11016261" cy="565640"/>
          </a:xfrm>
          <a:solidFill>
            <a:schemeClr val="bg1">
              <a:lumMod val="95000"/>
            </a:schemeClr>
          </a:solidFill>
        </p:grpSpPr>
        <p:sp>
          <p:nvSpPr>
            <p:cNvPr id="26" name="Left-Right Arrow 25"/>
            <p:cNvSpPr/>
            <p:nvPr/>
          </p:nvSpPr>
          <p:spPr>
            <a:xfrm>
              <a:off x="676057" y="910308"/>
              <a:ext cx="11016261" cy="565640"/>
            </a:xfrm>
            <a:prstGeom prst="lef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TextBox 26"/>
            <p:cNvSpPr txBox="1"/>
            <p:nvPr/>
          </p:nvSpPr>
          <p:spPr>
            <a:xfrm>
              <a:off x="1062649" y="1064744"/>
              <a:ext cx="2038635" cy="307777"/>
            </a:xfrm>
            <a:prstGeom prst="rect">
              <a:avLst/>
            </a:prstGeom>
            <a:noFill/>
          </p:spPr>
          <p:txBody>
            <a:bodyPr wrap="none" rtlCol="0">
              <a:spAutoFit/>
            </a:bodyPr>
            <a:lstStyle/>
            <a:p>
              <a:pPr algn="ctr" eaLnBrk="0" hangingPunct="0">
                <a:spcBef>
                  <a:spcPct val="20000"/>
                </a:spcBef>
                <a:buClr>
                  <a:srgbClr val="500093"/>
                </a:buClr>
                <a:buSzPct val="80000"/>
              </a:pPr>
              <a:r>
                <a:rPr 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How is data acquired?</a:t>
              </a:r>
            </a:p>
          </p:txBody>
        </p:sp>
        <p:sp>
          <p:nvSpPr>
            <p:cNvPr id="28" name="TextBox 27"/>
            <p:cNvSpPr txBox="1"/>
            <p:nvPr/>
          </p:nvSpPr>
          <p:spPr>
            <a:xfrm>
              <a:off x="4730474" y="1069225"/>
              <a:ext cx="3004669" cy="307777"/>
            </a:xfrm>
            <a:prstGeom prst="rect">
              <a:avLst/>
            </a:prstGeom>
            <a:noFill/>
          </p:spPr>
          <p:txBody>
            <a:bodyPr wrap="none" rtlCol="0">
              <a:spAutoFit/>
            </a:bodyPr>
            <a:lstStyle/>
            <a:p>
              <a:pPr algn="ctr" eaLnBrk="0" hangingPunct="0">
                <a:spcBef>
                  <a:spcPct val="20000"/>
                </a:spcBef>
                <a:buClr>
                  <a:srgbClr val="500093"/>
                </a:buClr>
                <a:buSzPct val="80000"/>
              </a:pPr>
              <a:r>
                <a:rPr 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How is data staged for analytics? </a:t>
              </a:r>
            </a:p>
          </p:txBody>
        </p:sp>
        <p:sp>
          <p:nvSpPr>
            <p:cNvPr id="29" name="TextBox 28"/>
            <p:cNvSpPr txBox="1"/>
            <p:nvPr/>
          </p:nvSpPr>
          <p:spPr>
            <a:xfrm>
              <a:off x="8778745" y="1080672"/>
              <a:ext cx="2712602" cy="307777"/>
            </a:xfrm>
            <a:prstGeom prst="rect">
              <a:avLst/>
            </a:prstGeom>
            <a:noFill/>
          </p:spPr>
          <p:txBody>
            <a:bodyPr wrap="none" rtlCol="0">
              <a:spAutoFit/>
            </a:bodyPr>
            <a:lstStyle/>
            <a:p>
              <a:pPr algn="ctr" eaLnBrk="0" hangingPunct="0">
                <a:spcBef>
                  <a:spcPct val="20000"/>
                </a:spcBef>
                <a:buClr>
                  <a:srgbClr val="500093"/>
                </a:buClr>
                <a:buSzPct val="80000"/>
              </a:pPr>
              <a:r>
                <a:rPr 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How is consumption enabled?</a:t>
              </a:r>
            </a:p>
          </p:txBody>
        </p:sp>
      </p:grpSp>
    </p:spTree>
    <p:extLst>
      <p:ext uri="{BB962C8B-B14F-4D97-AF65-F5344CB8AC3E}">
        <p14:creationId xmlns:p14="http://schemas.microsoft.com/office/powerpoint/2010/main" val="406400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 xmlns:a14="http://schemas.microsoft.com/office/drawing/2010/main">
                <a:solidFill>
                  <a:srgbClr val="FFFFFF"/>
                </a:solidFill>
              </a14:hiddenFill>
            </a:ext>
          </a:extLst>
        </p:spPr>
      </p:pic>
      <p:sp>
        <p:nvSpPr>
          <p:cNvPr id="173" name="Rectangle 172"/>
          <p:cNvSpPr/>
          <p:nvPr/>
        </p:nvSpPr>
        <p:spPr>
          <a:xfrm>
            <a:off x="256518" y="82101"/>
            <a:ext cx="8030799" cy="546632"/>
          </a:xfrm>
          <a:prstGeom prst="rect">
            <a:avLst/>
          </a:prstGeom>
          <a:solidFill>
            <a:schemeClr val="bg1"/>
          </a:solidFill>
        </p:spPr>
        <p:txBody>
          <a:bodyPr vert="horz" lIns="121789" tIns="60895" rIns="121789" bIns="60895" rtlCol="0" anchor="ctr">
            <a:noAutofit/>
          </a:bodyPr>
          <a:lstStyle/>
          <a:p>
            <a:pPr>
              <a:spcBef>
                <a:spcPct val="0"/>
              </a:spcBef>
            </a:pPr>
            <a:r>
              <a:rPr lang="en-IN" sz="2800" b="1" spc="-96" dirty="0">
                <a:ln w="3175">
                  <a:noFill/>
                </a:ln>
                <a:solidFill>
                  <a:srgbClr val="44546A"/>
                </a:solidFill>
                <a:ea typeface="Segoe UI" panose="020B0502040204020203" pitchFamily="34" charset="0"/>
                <a:cs typeface="Segoe UI" panose="020B0502040204020203" pitchFamily="34" charset="0"/>
              </a:rPr>
              <a:t>Early Warning System to Enhance Customer Satisfaction</a:t>
            </a:r>
          </a:p>
        </p:txBody>
      </p:sp>
      <p:sp>
        <p:nvSpPr>
          <p:cNvPr id="54" name="Slide Number Placeholder 5"/>
          <p:cNvSpPr txBox="1">
            <a:spLocks/>
          </p:cNvSpPr>
          <p:nvPr/>
        </p:nvSpPr>
        <p:spPr>
          <a:xfrm>
            <a:off x="9209804" y="642366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0414F87-21CC-45C6-A33F-A15A7E070B6F}" type="slidenum">
              <a:rPr lang="en-US" sz="1200" smtClean="0">
                <a:solidFill>
                  <a:srgbClr val="000000">
                    <a:tint val="75000"/>
                  </a:srgbClr>
                </a:solidFill>
              </a:rPr>
              <a:pPr algn="r"/>
              <a:t>80</a:t>
            </a:fld>
            <a:endParaRPr lang="en-US" sz="1200" dirty="0">
              <a:solidFill>
                <a:srgbClr val="000000">
                  <a:tint val="75000"/>
                </a:srgbClr>
              </a:solidFill>
            </a:endParaRPr>
          </a:p>
        </p:txBody>
      </p:sp>
      <p:sp>
        <p:nvSpPr>
          <p:cNvPr id="21" name="Rectangle 20"/>
          <p:cNvSpPr/>
          <p:nvPr/>
        </p:nvSpPr>
        <p:spPr>
          <a:xfrm>
            <a:off x="1" y="122654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Rectangle 21"/>
          <p:cNvSpPr/>
          <p:nvPr/>
        </p:nvSpPr>
        <p:spPr>
          <a:xfrm>
            <a:off x="267455" y="2004371"/>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mn-ea"/>
              <a:cs typeface="+mn-cs"/>
            </a:endParaRPr>
          </a:p>
        </p:txBody>
      </p:sp>
      <p:sp>
        <p:nvSpPr>
          <p:cNvPr id="24" name="Rectangle 23"/>
          <p:cNvSpPr/>
          <p:nvPr/>
        </p:nvSpPr>
        <p:spPr>
          <a:xfrm>
            <a:off x="267455" y="1880507"/>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29" name="Rectangle 28"/>
          <p:cNvSpPr/>
          <p:nvPr/>
        </p:nvSpPr>
        <p:spPr>
          <a:xfrm>
            <a:off x="263630" y="2168044"/>
            <a:ext cx="3499537" cy="867930"/>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Account Managers through manual inspection flag critical SRs which lead to errors and person dependent situation</a:t>
            </a:r>
          </a:p>
        </p:txBody>
      </p:sp>
      <p:sp>
        <p:nvSpPr>
          <p:cNvPr id="30" name="Rectangle 29"/>
          <p:cNvSpPr/>
          <p:nvPr/>
        </p:nvSpPr>
        <p:spPr>
          <a:xfrm>
            <a:off x="263630" y="1871274"/>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The “Before” State</a:t>
            </a:r>
          </a:p>
        </p:txBody>
      </p:sp>
      <p:sp>
        <p:nvSpPr>
          <p:cNvPr id="33" name="Rectangle 32"/>
          <p:cNvSpPr/>
          <p:nvPr/>
        </p:nvSpPr>
        <p:spPr>
          <a:xfrm>
            <a:off x="8301385" y="1880507"/>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ea typeface="+mn-ea"/>
              <a:cs typeface="+mn-cs"/>
            </a:endParaRPr>
          </a:p>
        </p:txBody>
      </p:sp>
      <p:sp>
        <p:nvSpPr>
          <p:cNvPr id="35" name="Rectangle 34"/>
          <p:cNvSpPr/>
          <p:nvPr/>
        </p:nvSpPr>
        <p:spPr>
          <a:xfrm>
            <a:off x="8287317" y="2168044"/>
            <a:ext cx="3651619" cy="867930"/>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Early Warning System (EWS) with over 95% accuracy in predicting critical SRs saved the client $ 20 million per quarter </a:t>
            </a:r>
          </a:p>
        </p:txBody>
      </p:sp>
      <p:sp>
        <p:nvSpPr>
          <p:cNvPr id="36" name="Rectangle 35"/>
          <p:cNvSpPr/>
          <p:nvPr/>
        </p:nvSpPr>
        <p:spPr>
          <a:xfrm>
            <a:off x="194053" y="1231169"/>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546A"/>
                </a:solidFill>
                <a:effectLst/>
                <a:uLnTx/>
                <a:uFillTx/>
              </a:rPr>
              <a:t>The Problem: </a:t>
            </a:r>
            <a:r>
              <a:rPr kumimoji="0" lang="en-US" sz="1600" b="0" i="0" u="none" strike="noStrike" kern="0" cap="none" spc="0" normalizeH="0" baseline="0" noProof="0" dirty="0">
                <a:ln>
                  <a:noFill/>
                </a:ln>
                <a:solidFill>
                  <a:srgbClr val="44546A"/>
                </a:solidFill>
                <a:effectLst/>
                <a:uLnTx/>
                <a:uFillTx/>
              </a:rPr>
              <a:t>In the hardware services space, preventive maintenance is 40-45% cheaper than ‘after the event’ corrections,</a:t>
            </a:r>
            <a:r>
              <a:rPr kumimoji="0" lang="en-US" sz="1600" b="0" i="0" u="none" strike="noStrike" kern="0" cap="none" spc="0" normalizeH="0" noProof="0" dirty="0">
                <a:ln>
                  <a:noFill/>
                </a:ln>
                <a:solidFill>
                  <a:srgbClr val="44546A"/>
                </a:solidFill>
                <a:effectLst/>
                <a:uLnTx/>
                <a:uFillTx/>
              </a:rPr>
              <a:t> </a:t>
            </a:r>
            <a:r>
              <a:rPr kumimoji="0" lang="en-US" sz="1600" b="0" i="0" u="none" strike="noStrike" kern="0" cap="none" spc="0" normalizeH="0" baseline="0" noProof="0" dirty="0">
                <a:ln>
                  <a:noFill/>
                </a:ln>
                <a:solidFill>
                  <a:srgbClr val="44546A"/>
                </a:solidFill>
                <a:effectLst/>
                <a:uLnTx/>
                <a:uFillTx/>
              </a:rPr>
              <a:t>but to prevent,</a:t>
            </a:r>
            <a:r>
              <a:rPr kumimoji="0" lang="en-US" sz="1600" b="0" i="0" u="none" strike="noStrike" kern="0" cap="none" spc="0" normalizeH="0" noProof="0" dirty="0">
                <a:ln>
                  <a:noFill/>
                </a:ln>
                <a:solidFill>
                  <a:srgbClr val="44546A"/>
                </a:solidFill>
                <a:effectLst/>
                <a:uLnTx/>
                <a:uFillTx/>
              </a:rPr>
              <a:t> </a:t>
            </a:r>
            <a:r>
              <a:rPr kumimoji="0" lang="en-US" sz="1600" b="0" i="0" u="none" strike="noStrike" kern="0" cap="none" spc="0" normalizeH="0" baseline="0" noProof="0" dirty="0">
                <a:ln>
                  <a:noFill/>
                </a:ln>
                <a:solidFill>
                  <a:srgbClr val="44546A"/>
                </a:solidFill>
                <a:effectLst/>
                <a:uLnTx/>
                <a:uFillTx/>
              </a:rPr>
              <a:t>one needs to precisely predict</a:t>
            </a:r>
            <a:r>
              <a:rPr kumimoji="0" lang="en-US" sz="1600" b="0" i="0" u="none" strike="noStrike" kern="0" cap="none" spc="0" normalizeH="0" noProof="0" dirty="0">
                <a:ln>
                  <a:noFill/>
                </a:ln>
                <a:solidFill>
                  <a:srgbClr val="44546A"/>
                </a:solidFill>
                <a:effectLst/>
                <a:uLnTx/>
                <a:uFillTx/>
              </a:rPr>
              <a:t> </a:t>
            </a:r>
            <a:r>
              <a:rPr lang="en-US" sz="1600" kern="0" noProof="0" dirty="0">
                <a:solidFill>
                  <a:srgbClr val="44546A"/>
                </a:solidFill>
              </a:rPr>
              <a:t>s</a:t>
            </a:r>
            <a:r>
              <a:rPr kumimoji="0" lang="en-US" sz="1600" b="0" i="0" u="none" strike="noStrike" kern="0" cap="none" spc="0" normalizeH="0" baseline="0" noProof="0" dirty="0">
                <a:ln>
                  <a:noFill/>
                </a:ln>
                <a:solidFill>
                  <a:srgbClr val="44546A"/>
                </a:solidFill>
                <a:effectLst/>
                <a:uLnTx/>
                <a:uFillTx/>
              </a:rPr>
              <a:t>ervice requests (SRs) that can turn critical</a:t>
            </a:r>
          </a:p>
        </p:txBody>
      </p:sp>
      <p:sp>
        <p:nvSpPr>
          <p:cNvPr id="37" name="Rectangle 36"/>
          <p:cNvSpPr/>
          <p:nvPr/>
        </p:nvSpPr>
        <p:spPr>
          <a:xfrm>
            <a:off x="4255290" y="2027608"/>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mn-ea"/>
              <a:cs typeface="+mn-cs"/>
            </a:endParaRPr>
          </a:p>
        </p:txBody>
      </p:sp>
      <p:sp>
        <p:nvSpPr>
          <p:cNvPr id="38" name="Rectangle 37"/>
          <p:cNvSpPr/>
          <p:nvPr/>
        </p:nvSpPr>
        <p:spPr>
          <a:xfrm>
            <a:off x="4284420" y="1880507"/>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41" name="Rectangle 40"/>
          <p:cNvSpPr/>
          <p:nvPr/>
        </p:nvSpPr>
        <p:spPr>
          <a:xfrm>
            <a:off x="4377102" y="2168044"/>
            <a:ext cx="3486708"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Utilized text analytics techniques to extract behavioral data which was combined with structured data like service logs to generate predictions on each SR turning critical</a:t>
            </a:r>
          </a:p>
        </p:txBody>
      </p:sp>
      <p:sp>
        <p:nvSpPr>
          <p:cNvPr id="42" name="Rectangle 41"/>
          <p:cNvSpPr/>
          <p:nvPr/>
        </p:nvSpPr>
        <p:spPr>
          <a:xfrm>
            <a:off x="4377102" y="1871274"/>
            <a:ext cx="213184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a:ln>
                  <a:noFill/>
                </a:ln>
                <a:solidFill>
                  <a:srgbClr val="44546A"/>
                </a:solidFill>
                <a:effectLst/>
                <a:uLnTx/>
                <a:uFillTx/>
              </a:rPr>
              <a:t>LatentView</a:t>
            </a:r>
            <a:r>
              <a:rPr kumimoji="0" lang="en-US" sz="1600" b="1" i="0" u="none" strike="noStrike" kern="0" cap="none" spc="0" normalizeH="0" baseline="0" noProof="0" dirty="0">
                <a:ln>
                  <a:noFill/>
                </a:ln>
                <a:solidFill>
                  <a:srgbClr val="44546A"/>
                </a:solidFill>
                <a:effectLst/>
                <a:uLnTx/>
                <a:uFillTx/>
              </a:rPr>
              <a:t> Solution</a:t>
            </a:r>
          </a:p>
        </p:txBody>
      </p:sp>
      <p:sp>
        <p:nvSpPr>
          <p:cNvPr id="43" name="Rectangle 42"/>
          <p:cNvSpPr/>
          <p:nvPr/>
        </p:nvSpPr>
        <p:spPr>
          <a:xfrm>
            <a:off x="8287317" y="1871274"/>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The “After” State</a:t>
            </a:r>
          </a:p>
        </p:txBody>
      </p:sp>
      <p:sp>
        <p:nvSpPr>
          <p:cNvPr id="44" name="Rectangle 43"/>
          <p:cNvSpPr/>
          <p:nvPr/>
        </p:nvSpPr>
        <p:spPr>
          <a:xfrm>
            <a:off x="120389" y="650606"/>
            <a:ext cx="4601736"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546A"/>
                </a:solidFill>
                <a:effectLst/>
                <a:uLnTx/>
                <a:uFillTx/>
                <a:ea typeface="+mn-ea"/>
                <a:cs typeface="+mn-cs"/>
              </a:rPr>
              <a:t>Fortune 500 Technology Hardware Company</a:t>
            </a:r>
          </a:p>
        </p:txBody>
      </p:sp>
      <p:grpSp>
        <p:nvGrpSpPr>
          <p:cNvPr id="45" name="Group 44"/>
          <p:cNvGrpSpPr/>
          <p:nvPr/>
        </p:nvGrpSpPr>
        <p:grpSpPr>
          <a:xfrm>
            <a:off x="718713" y="3877839"/>
            <a:ext cx="10787026" cy="2558330"/>
            <a:chOff x="718713" y="997072"/>
            <a:chExt cx="10787026" cy="2558330"/>
          </a:xfrm>
        </p:grpSpPr>
        <p:pic>
          <p:nvPicPr>
            <p:cNvPr id="46" name="Picture 45"/>
            <p:cNvPicPr>
              <a:picLocks noChangeAspect="1"/>
            </p:cNvPicPr>
            <p:nvPr/>
          </p:nvPicPr>
          <p:blipFill>
            <a:blip r:embed="rId4" cstate="print">
              <a:duotone>
                <a:prstClr val="black"/>
                <a:srgbClr val="14252F">
                  <a:tint val="45000"/>
                  <a:satMod val="400000"/>
                </a:srgbClr>
              </a:duotone>
              <a:extLst>
                <a:ext uri="{BEBA8EAE-BF5A-486C-A8C5-ECC9F3942E4B}">
                  <a14:imgProps xmlns:a14="http://schemas.microsoft.com/office/drawing/2010/main">
                    <a14:imgLayer r:embed="rId5">
                      <a14:imgEffect>
                        <a14:backgroundRemoval t="2229" b="100000" l="3514" r="95676">
                          <a14:backgroundMark x1="20000" y1="50000" x2="20000" y2="50000"/>
                          <a14:backgroundMark x1="27297" y1="46497" x2="21892" y2="54777"/>
                        </a14:backgroundRemoval>
                      </a14:imgEffect>
                    </a14:imgLayer>
                  </a14:imgProps>
                </a:ext>
                <a:ext uri="{28A0092B-C50C-407E-A947-70E740481C1C}">
                  <a14:useLocalDpi xmlns:a14="http://schemas.microsoft.com/office/drawing/2010/main" val="0"/>
                </a:ext>
              </a:extLst>
            </a:blip>
            <a:stretch>
              <a:fillRect/>
            </a:stretch>
          </p:blipFill>
          <p:spPr>
            <a:xfrm>
              <a:off x="1684073" y="1469290"/>
              <a:ext cx="754127" cy="639989"/>
            </a:xfrm>
            <a:prstGeom prst="rect">
              <a:avLst/>
            </a:prstGeom>
          </p:spPr>
        </p:pic>
        <p:pic>
          <p:nvPicPr>
            <p:cNvPr id="47" name="Picture 46"/>
            <p:cNvPicPr>
              <a:picLocks noChangeAspect="1"/>
            </p:cNvPicPr>
            <p:nvPr/>
          </p:nvPicPr>
          <p:blipFill>
            <a:blip r:embed="rId6" cstate="print">
              <a:duotone>
                <a:srgbClr val="F8F8F8">
                  <a:shade val="45000"/>
                  <a:satMod val="135000"/>
                </a:srgbClr>
                <a:prstClr val="white"/>
              </a:duotone>
              <a:extLst>
                <a:ext uri="{28A0092B-C50C-407E-A947-70E740481C1C}">
                  <a14:useLocalDpi xmlns:a14="http://schemas.microsoft.com/office/drawing/2010/main" val="0"/>
                </a:ext>
              </a:extLst>
            </a:blip>
            <a:stretch>
              <a:fillRect/>
            </a:stretch>
          </p:blipFill>
          <p:spPr>
            <a:xfrm>
              <a:off x="1792037" y="2480377"/>
              <a:ext cx="475075" cy="639989"/>
            </a:xfrm>
            <a:prstGeom prst="rect">
              <a:avLst/>
            </a:prstGeom>
          </p:spPr>
        </p:pic>
        <p:sp>
          <p:nvSpPr>
            <p:cNvPr id="49" name="TextBox 48"/>
            <p:cNvSpPr txBox="1"/>
            <p:nvPr/>
          </p:nvSpPr>
          <p:spPr>
            <a:xfrm>
              <a:off x="1959977" y="2533038"/>
              <a:ext cx="705458" cy="461665"/>
            </a:xfrm>
            <a:prstGeom prst="rect">
              <a:avLst/>
            </a:prstGeom>
            <a:noFill/>
          </p:spPr>
          <p:txBody>
            <a:bodyPr wrap="square" rtlCol="0">
              <a:spAutoFit/>
            </a:bodyPr>
            <a:lstStyle/>
            <a:p>
              <a:pPr marL="0" marR="0" lvl="0" indent="0" defTabSz="1210112"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ea typeface="Segoe UI" panose="020B0502040204020203" pitchFamily="34" charset="0"/>
                  <a:cs typeface="Segoe UI" panose="020B0502040204020203" pitchFamily="34" charset="0"/>
                </a:rPr>
                <a:t>Log</a:t>
              </a:r>
            </a:p>
          </p:txBody>
        </p:sp>
        <p:grpSp>
          <p:nvGrpSpPr>
            <p:cNvPr id="50" name="Group 49"/>
            <p:cNvGrpSpPr/>
            <p:nvPr/>
          </p:nvGrpSpPr>
          <p:grpSpPr>
            <a:xfrm rot="16200000">
              <a:off x="382176" y="1889671"/>
              <a:ext cx="1921155" cy="457135"/>
              <a:chOff x="2428323" y="1308570"/>
              <a:chExt cx="1516677" cy="757870"/>
            </a:xfrm>
            <a:solidFill>
              <a:srgbClr val="31635C"/>
            </a:solidFill>
            <a:effectLst/>
            <a:scene3d>
              <a:camera prst="orthographicFront"/>
              <a:lightRig rig="threePt" dir="t">
                <a:rot lat="0" lon="0" rev="3600000"/>
              </a:lightRig>
            </a:scene3d>
          </p:grpSpPr>
          <p:sp>
            <p:nvSpPr>
              <p:cNvPr id="95" name="Rounded Rectangle 74"/>
              <p:cNvSpPr/>
              <p:nvPr/>
            </p:nvSpPr>
            <p:spPr>
              <a:xfrm>
                <a:off x="2429260" y="1308570"/>
                <a:ext cx="1515740" cy="757870"/>
              </a:xfrm>
              <a:prstGeom prst="roundRect">
                <a:avLst/>
              </a:prstGeom>
              <a:solidFill>
                <a:srgbClr val="5B9BD5">
                  <a:lumMod val="50000"/>
                </a:srgbClr>
              </a:solidFill>
              <a:ln w="19050" cap="flat" cmpd="sng" algn="ctr">
                <a:solidFill>
                  <a:srgbClr val="FFFFFF"/>
                </a:solidFill>
                <a:prstDash val="solid"/>
              </a:ln>
              <a:effectLst/>
              <a:sp3d/>
            </p:spPr>
          </p:sp>
          <p:sp>
            <p:nvSpPr>
              <p:cNvPr id="96" name="Rounded Rectangle 8"/>
              <p:cNvSpPr/>
              <p:nvPr/>
            </p:nvSpPr>
            <p:spPr>
              <a:xfrm>
                <a:off x="2428323" y="1379273"/>
                <a:ext cx="1497517" cy="683878"/>
              </a:xfrm>
              <a:prstGeom prst="rect">
                <a:avLst/>
              </a:prstGeom>
              <a:noFill/>
              <a:ln>
                <a:noFill/>
              </a:ln>
              <a:effectLst/>
              <a:sp3d/>
            </p:spPr>
            <p:txBody>
              <a:bodyPr spcFirstLastPara="0" vert="horz" wrap="square" lIns="11850" tIns="11850" rIns="11850" bIns="11850" numCol="1" spcCol="1270" anchor="ctr" anchorCtr="0">
                <a:noAutofit/>
              </a:bodyPr>
              <a:lstStyle/>
              <a:p>
                <a:pPr marL="0" marR="0" lvl="0" indent="0" algn="ctr" defTabSz="632077"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prstClr val="white">
                        <a:lumMod val="95000"/>
                      </a:prstClr>
                    </a:solidFill>
                    <a:effectLst/>
                    <a:uLnTx/>
                    <a:uFillTx/>
                    <a:ea typeface="Segoe UI" panose="020B0502040204020203" pitchFamily="34" charset="0"/>
                    <a:cs typeface="Segoe UI" panose="020B0502040204020203" pitchFamily="34" charset="0"/>
                  </a:rPr>
                  <a:t>Unstructured Data</a:t>
                </a:r>
              </a:p>
            </p:txBody>
          </p:sp>
        </p:grpSp>
        <p:sp>
          <p:nvSpPr>
            <p:cNvPr id="51" name="Left Brace 50"/>
            <p:cNvSpPr/>
            <p:nvPr/>
          </p:nvSpPr>
          <p:spPr>
            <a:xfrm>
              <a:off x="2462587" y="1057705"/>
              <a:ext cx="297389" cy="2194249"/>
            </a:xfrm>
            <a:prstGeom prst="leftBrace">
              <a:avLst>
                <a:gd name="adj1" fmla="val 0"/>
                <a:gd name="adj2" fmla="val 50000"/>
              </a:avLst>
            </a:prstGeom>
            <a:noFill/>
            <a:ln w="9525" cap="flat" cmpd="sng" algn="ctr">
              <a:solidFill>
                <a:srgbClr val="31635C"/>
              </a:solidFill>
              <a:prstDash val="solid"/>
            </a:ln>
            <a:effectLst/>
          </p:spPr>
          <p:txBody>
            <a:bodyPr lIns="92878" tIns="46440" rIns="92878" bIns="46440" rtlCol="0" anchor="ctr"/>
            <a:lstStyle/>
            <a:p>
              <a:pPr marL="0" marR="0" lvl="0" indent="0" algn="ctr" defTabSz="92876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endParaRPr>
            </a:p>
          </p:txBody>
        </p:sp>
        <p:sp>
          <p:nvSpPr>
            <p:cNvPr id="52" name="Rounded Rectangle 77"/>
            <p:cNvSpPr/>
            <p:nvPr/>
          </p:nvSpPr>
          <p:spPr bwMode="auto">
            <a:xfrm>
              <a:off x="2819885" y="1109231"/>
              <a:ext cx="1645687" cy="457135"/>
            </a:xfrm>
            <a:prstGeom prst="roundRect">
              <a:avLst/>
            </a:prstGeom>
            <a:solidFill>
              <a:srgbClr val="5B9BD5">
                <a:lumMod val="40000"/>
                <a:lumOff val="60000"/>
              </a:srgbClr>
            </a:solidFill>
            <a:ln w="12700">
              <a:solidFill>
                <a:srgbClr val="2A79FF">
                  <a:lumMod val="40000"/>
                  <a:lumOff val="60000"/>
                </a:srgbClr>
              </a:solidFill>
              <a:round/>
              <a:headEnd/>
              <a:tailEnd/>
            </a:ln>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ea typeface="Segoe UI" panose="020B0502040204020203" pitchFamily="34" charset="0"/>
                  <a:cs typeface="Segoe UI" panose="020B0502040204020203" pitchFamily="34" charset="0"/>
                </a:rPr>
                <a:t>Keyword Extraction</a:t>
              </a:r>
              <a:endParaRPr kumimoji="0" lang="en-IN" sz="1200" b="0" i="0" u="none" strike="noStrike" kern="0" cap="none" spc="0" normalizeH="0" baseline="0" noProof="0" dirty="0">
                <a:ln>
                  <a:noFill/>
                </a:ln>
                <a:solidFill>
                  <a:prstClr val="black"/>
                </a:solidFill>
                <a:effectLst/>
                <a:uLnTx/>
                <a:uFillTx/>
                <a:ea typeface="Segoe UI" panose="020B0502040204020203" pitchFamily="34" charset="0"/>
                <a:cs typeface="Segoe UI" panose="020B0502040204020203" pitchFamily="34" charset="0"/>
              </a:endParaRPr>
            </a:p>
          </p:txBody>
        </p:sp>
        <p:sp>
          <p:nvSpPr>
            <p:cNvPr id="53" name="Rounded Rectangle 78"/>
            <p:cNvSpPr/>
            <p:nvPr/>
          </p:nvSpPr>
          <p:spPr bwMode="auto">
            <a:xfrm>
              <a:off x="2804646" y="1669067"/>
              <a:ext cx="1645687" cy="457135"/>
            </a:xfrm>
            <a:prstGeom prst="roundRect">
              <a:avLst/>
            </a:prstGeom>
            <a:solidFill>
              <a:srgbClr val="5B9BD5">
                <a:lumMod val="40000"/>
                <a:lumOff val="60000"/>
              </a:srgbClr>
            </a:solidFill>
            <a:ln w="12700">
              <a:solidFill>
                <a:srgbClr val="2A79FF">
                  <a:lumMod val="40000"/>
                  <a:lumOff val="60000"/>
                </a:srgbClr>
              </a:solidFill>
              <a:round/>
              <a:headEnd/>
              <a:tailEnd/>
            </a:ln>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ea typeface="Segoe UI" panose="020B0502040204020203" pitchFamily="34" charset="0"/>
                  <a:cs typeface="Segoe UI" panose="020B0502040204020203" pitchFamily="34" charset="0"/>
                </a:rPr>
                <a:t>Part of Speech Tagging</a:t>
              </a:r>
              <a:endParaRPr kumimoji="0" lang="en-IN" sz="1200" b="0" i="0" u="none" strike="noStrike" kern="0" cap="none" spc="0" normalizeH="0" baseline="0" noProof="0" dirty="0">
                <a:ln>
                  <a:noFill/>
                </a:ln>
                <a:solidFill>
                  <a:prstClr val="black"/>
                </a:solidFill>
                <a:effectLst/>
                <a:uLnTx/>
                <a:uFillTx/>
                <a:ea typeface="Segoe UI" panose="020B0502040204020203" pitchFamily="34" charset="0"/>
                <a:cs typeface="Segoe UI" panose="020B0502040204020203" pitchFamily="34" charset="0"/>
              </a:endParaRPr>
            </a:p>
          </p:txBody>
        </p:sp>
        <p:sp>
          <p:nvSpPr>
            <p:cNvPr id="55" name="Rounded Rectangle 79"/>
            <p:cNvSpPr/>
            <p:nvPr/>
          </p:nvSpPr>
          <p:spPr bwMode="auto">
            <a:xfrm>
              <a:off x="2798606" y="2213227"/>
              <a:ext cx="1645687" cy="457135"/>
            </a:xfrm>
            <a:prstGeom prst="roundRect">
              <a:avLst/>
            </a:prstGeom>
            <a:solidFill>
              <a:srgbClr val="5B9BD5">
                <a:lumMod val="40000"/>
                <a:lumOff val="60000"/>
              </a:srgbClr>
            </a:solidFill>
            <a:ln w="12700">
              <a:solidFill>
                <a:srgbClr val="2A79FF">
                  <a:lumMod val="40000"/>
                  <a:lumOff val="60000"/>
                </a:srgbClr>
              </a:solidFill>
              <a:round/>
              <a:headEnd/>
              <a:tailEnd/>
            </a:ln>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ea typeface="Segoe UI" panose="020B0502040204020203" pitchFamily="34" charset="0"/>
                  <a:cs typeface="Segoe UI" panose="020B0502040204020203" pitchFamily="34" charset="0"/>
                </a:rPr>
                <a:t>Feature Tagging</a:t>
              </a:r>
              <a:endParaRPr kumimoji="0" lang="en-IN" sz="1200" b="0" i="0" u="none" strike="noStrike" kern="0" cap="none" spc="0" normalizeH="0" baseline="0" noProof="0" dirty="0">
                <a:ln>
                  <a:noFill/>
                </a:ln>
                <a:solidFill>
                  <a:prstClr val="black"/>
                </a:solidFill>
                <a:effectLst/>
                <a:uLnTx/>
                <a:uFillTx/>
                <a:ea typeface="Segoe UI" panose="020B0502040204020203" pitchFamily="34" charset="0"/>
                <a:cs typeface="Segoe UI" panose="020B0502040204020203" pitchFamily="34" charset="0"/>
              </a:endParaRPr>
            </a:p>
          </p:txBody>
        </p:sp>
        <p:sp>
          <p:nvSpPr>
            <p:cNvPr id="56" name="Rounded Rectangle 80"/>
            <p:cNvSpPr/>
            <p:nvPr/>
          </p:nvSpPr>
          <p:spPr bwMode="auto">
            <a:xfrm>
              <a:off x="2829082" y="2763083"/>
              <a:ext cx="1645687" cy="457135"/>
            </a:xfrm>
            <a:prstGeom prst="roundRect">
              <a:avLst/>
            </a:prstGeom>
            <a:solidFill>
              <a:srgbClr val="5B9BD5">
                <a:lumMod val="40000"/>
                <a:lumOff val="60000"/>
              </a:srgbClr>
            </a:solidFill>
            <a:ln w="12700">
              <a:solidFill>
                <a:srgbClr val="2A79FF">
                  <a:lumMod val="40000"/>
                  <a:lumOff val="60000"/>
                </a:srgbClr>
              </a:solidFill>
              <a:round/>
              <a:headEnd/>
              <a:tailEnd/>
            </a:ln>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ea typeface="Segoe UI" panose="020B0502040204020203" pitchFamily="34" charset="0"/>
                  <a:cs typeface="Segoe UI" panose="020B0502040204020203" pitchFamily="34" charset="0"/>
                </a:rPr>
                <a:t>Sentiment &amp; Theme Evaluation</a:t>
              </a:r>
              <a:endParaRPr kumimoji="0" lang="en-IN" sz="1200" b="0" i="0" u="none" strike="noStrike" kern="0" cap="none" spc="0" normalizeH="0" baseline="0" noProof="0" dirty="0">
                <a:ln>
                  <a:noFill/>
                </a:ln>
                <a:solidFill>
                  <a:prstClr val="black"/>
                </a:solidFill>
                <a:effectLst/>
                <a:uLnTx/>
                <a:uFillTx/>
                <a:ea typeface="Segoe UI" panose="020B0502040204020203" pitchFamily="34" charset="0"/>
                <a:cs typeface="Segoe UI" panose="020B0502040204020203" pitchFamily="34" charset="0"/>
              </a:endParaRPr>
            </a:p>
          </p:txBody>
        </p:sp>
        <p:sp>
          <p:nvSpPr>
            <p:cNvPr id="57" name="Left Brace 56"/>
            <p:cNvSpPr/>
            <p:nvPr/>
          </p:nvSpPr>
          <p:spPr>
            <a:xfrm flipH="1">
              <a:off x="4568380" y="1082734"/>
              <a:ext cx="297389" cy="2194249"/>
            </a:xfrm>
            <a:prstGeom prst="leftBrace">
              <a:avLst>
                <a:gd name="adj1" fmla="val 0"/>
                <a:gd name="adj2" fmla="val 50000"/>
              </a:avLst>
            </a:prstGeom>
            <a:noFill/>
            <a:ln w="9525" cap="flat" cmpd="sng" algn="ctr">
              <a:solidFill>
                <a:srgbClr val="31635C"/>
              </a:solidFill>
              <a:prstDash val="solid"/>
            </a:ln>
            <a:effectLst/>
          </p:spPr>
          <p:txBody>
            <a:bodyPr lIns="92878" tIns="46440" rIns="92878" bIns="46440" rtlCol="0" anchor="ctr"/>
            <a:lstStyle/>
            <a:p>
              <a:pPr marL="0" marR="0" lvl="0" indent="0" algn="ctr" defTabSz="92876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endParaRPr>
            </a:p>
          </p:txBody>
        </p:sp>
        <p:sp>
          <p:nvSpPr>
            <p:cNvPr id="58" name="Rounded Rectangle 8"/>
            <p:cNvSpPr/>
            <p:nvPr/>
          </p:nvSpPr>
          <p:spPr>
            <a:xfrm rot="16200000">
              <a:off x="4517343" y="1979005"/>
              <a:ext cx="1826243" cy="412504"/>
            </a:xfrm>
            <a:prstGeom prst="rect">
              <a:avLst/>
            </a:prstGeom>
            <a:solidFill>
              <a:srgbClr val="5B9BD5">
                <a:lumMod val="50000"/>
              </a:srgbClr>
            </a:solidFill>
            <a:ln>
              <a:noFill/>
            </a:ln>
            <a:effectLst/>
            <a:scene3d>
              <a:camera prst="orthographicFront"/>
              <a:lightRig rig="threePt" dir="t">
                <a:rot lat="0" lon="0" rev="3600000"/>
              </a:lightRig>
            </a:scene3d>
            <a:sp3d/>
          </p:spPr>
          <p:txBody>
            <a:bodyPr spcFirstLastPara="0" vert="horz" wrap="square" lIns="11850" tIns="11850" rIns="11850" bIns="11850" numCol="1" spcCol="1270" anchor="ctr" anchorCtr="0">
              <a:noAutofit/>
            </a:bodyPr>
            <a:lstStyle/>
            <a:p>
              <a:pPr marL="0" marR="0" lvl="0" indent="0" algn="ctr" defTabSz="632077"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prstClr val="white">
                      <a:lumMod val="95000"/>
                    </a:prstClr>
                  </a:solidFill>
                  <a:effectLst/>
                  <a:uLnTx/>
                  <a:uFillTx/>
                  <a:ea typeface="Segoe UI" panose="020B0502040204020203" pitchFamily="34" charset="0"/>
                  <a:cs typeface="Segoe UI" panose="020B0502040204020203" pitchFamily="34" charset="0"/>
                </a:rPr>
                <a:t>Structured Data</a:t>
              </a:r>
            </a:p>
          </p:txBody>
        </p:sp>
        <p:sp>
          <p:nvSpPr>
            <p:cNvPr id="59" name="Cross 58"/>
            <p:cNvSpPr/>
            <p:nvPr/>
          </p:nvSpPr>
          <p:spPr bwMode="auto">
            <a:xfrm>
              <a:off x="5989335" y="1961053"/>
              <a:ext cx="457135" cy="457135"/>
            </a:xfrm>
            <a:prstGeom prst="plus">
              <a:avLst>
                <a:gd name="adj" fmla="val 40000"/>
              </a:avLst>
            </a:prstGeom>
            <a:solidFill>
              <a:srgbClr val="5B9BD5">
                <a:lumMod val="50000"/>
              </a:srgbClr>
            </a:solidFill>
            <a:ln w="12700">
              <a:solidFill>
                <a:srgbClr val="31635C"/>
              </a:solidFill>
              <a:round/>
              <a:headEnd/>
              <a:tailEnd/>
            </a:ln>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endParaRPr>
            </a:p>
          </p:txBody>
        </p:sp>
        <p:grpSp>
          <p:nvGrpSpPr>
            <p:cNvPr id="60" name="Group 59"/>
            <p:cNvGrpSpPr/>
            <p:nvPr/>
          </p:nvGrpSpPr>
          <p:grpSpPr>
            <a:xfrm rot="16200000">
              <a:off x="5949183" y="1975312"/>
              <a:ext cx="1919968" cy="457135"/>
              <a:chOff x="2429260" y="1308570"/>
              <a:chExt cx="1515740" cy="757870"/>
            </a:xfrm>
            <a:solidFill>
              <a:srgbClr val="31635C"/>
            </a:solidFill>
            <a:effectLst/>
            <a:scene3d>
              <a:camera prst="orthographicFront"/>
              <a:lightRig rig="threePt" dir="t">
                <a:rot lat="0" lon="0" rev="3600000"/>
              </a:lightRig>
            </a:scene3d>
          </p:grpSpPr>
          <p:sp>
            <p:nvSpPr>
              <p:cNvPr id="93" name="Rounded Rectangle 87"/>
              <p:cNvSpPr/>
              <p:nvPr/>
            </p:nvSpPr>
            <p:spPr>
              <a:xfrm>
                <a:off x="2429260" y="1308570"/>
                <a:ext cx="1515740" cy="757870"/>
              </a:xfrm>
              <a:prstGeom prst="roundRect">
                <a:avLst/>
              </a:prstGeom>
              <a:solidFill>
                <a:srgbClr val="5B9BD5">
                  <a:lumMod val="50000"/>
                </a:srgbClr>
              </a:solidFill>
              <a:ln w="19050" cap="flat" cmpd="sng" algn="ctr">
                <a:solidFill>
                  <a:srgbClr val="FFFFFF"/>
                </a:solidFill>
                <a:prstDash val="solid"/>
              </a:ln>
              <a:effectLst/>
              <a:sp3d/>
            </p:spPr>
          </p:sp>
          <p:sp>
            <p:nvSpPr>
              <p:cNvPr id="94" name="Rounded Rectangle 8"/>
              <p:cNvSpPr/>
              <p:nvPr/>
            </p:nvSpPr>
            <p:spPr>
              <a:xfrm>
                <a:off x="2466256" y="1345566"/>
                <a:ext cx="1441748" cy="683878"/>
              </a:xfrm>
              <a:prstGeom prst="rect">
                <a:avLst/>
              </a:prstGeom>
              <a:noFill/>
              <a:ln>
                <a:noFill/>
              </a:ln>
              <a:effectLst/>
              <a:sp3d/>
            </p:spPr>
            <p:txBody>
              <a:bodyPr spcFirstLastPara="0" vert="horz" wrap="square" lIns="11850" tIns="11850" rIns="11850" bIns="11850" numCol="1" spcCol="1270" anchor="ctr" anchorCtr="0">
                <a:noAutofit/>
              </a:bodyPr>
              <a:lstStyle/>
              <a:p>
                <a:pPr marL="0" marR="0" lvl="0" indent="0" algn="ctr" defTabSz="632077"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prstClr val="white">
                        <a:lumMod val="95000"/>
                      </a:prstClr>
                    </a:solidFill>
                    <a:effectLst/>
                    <a:uLnTx/>
                    <a:uFillTx/>
                    <a:ea typeface="Segoe UI" panose="020B0502040204020203" pitchFamily="34" charset="0"/>
                    <a:cs typeface="Segoe UI" panose="020B0502040204020203" pitchFamily="34" charset="0"/>
                  </a:rPr>
                  <a:t>Pre-structured Data</a:t>
                </a:r>
              </a:p>
            </p:txBody>
          </p:sp>
        </p:grpSp>
        <p:grpSp>
          <p:nvGrpSpPr>
            <p:cNvPr id="62" name="Group 61"/>
            <p:cNvGrpSpPr/>
            <p:nvPr/>
          </p:nvGrpSpPr>
          <p:grpSpPr>
            <a:xfrm>
              <a:off x="7431862" y="1842136"/>
              <a:ext cx="914270" cy="731417"/>
              <a:chOff x="3857751" y="4854175"/>
              <a:chExt cx="1015127" cy="772203"/>
            </a:xfrm>
          </p:grpSpPr>
          <p:pic>
            <p:nvPicPr>
              <p:cNvPr id="91" name="Picture 4" descr="http://www.iconsdb.com/icons/download/soylent-red/gear-7-512.png"/>
              <p:cNvPicPr>
                <a:picLocks noChangeAspect="1" noChangeArrowheads="1"/>
              </p:cNvPicPr>
              <p:nvPr/>
            </p:nvPicPr>
            <p:blipFill>
              <a:blip r:embed="rId7" cstate="email">
                <a:duotone>
                  <a:prstClr val="black"/>
                  <a:srgbClr val="4472C4">
                    <a:tint val="45000"/>
                    <a:satMod val="400000"/>
                  </a:srgbClr>
                </a:duotone>
                <a:extLst>
                  <a:ext uri="{BEBA8EAE-BF5A-486C-A8C5-ECC9F3942E4B}">
                    <a14:imgProps xmlns:a14="http://schemas.microsoft.com/office/drawing/2010/main">
                      <a14:imgLayer r:embed="rId8">
                        <a14:imgEffect>
                          <a14:brightnessContrast bright="-21000" contrast="29000"/>
                        </a14:imgEffect>
                      </a14:imgLayer>
                    </a14:imgProps>
                  </a:ext>
                  <a:ext uri="{28A0092B-C50C-407E-A947-70E740481C1C}">
                    <a14:useLocalDpi xmlns:a14="http://schemas.microsoft.com/office/drawing/2010/main"/>
                  </a:ext>
                </a:extLst>
              </a:blip>
              <a:srcRect/>
              <a:stretch>
                <a:fillRect/>
              </a:stretch>
            </p:blipFill>
            <p:spPr bwMode="auto">
              <a:xfrm>
                <a:off x="4221610" y="4854175"/>
                <a:ext cx="651268" cy="651267"/>
              </a:xfrm>
              <a:prstGeom prst="rect">
                <a:avLst/>
              </a:prstGeom>
              <a:noFill/>
            </p:spPr>
          </p:pic>
          <p:pic>
            <p:nvPicPr>
              <p:cNvPr id="92" name="Picture 4" descr="http://www.iconsdb.com/icons/download/soylent-red/gear-7-512.png"/>
              <p:cNvPicPr>
                <a:picLocks noChangeAspect="1" noChangeArrowheads="1"/>
              </p:cNvPicPr>
              <p:nvPr/>
            </p:nvPicPr>
            <p:blipFill>
              <a:blip r:embed="rId9" cstate="email">
                <a:duotone>
                  <a:prstClr val="black"/>
                  <a:srgbClr val="4472C4">
                    <a:tint val="45000"/>
                    <a:satMod val="400000"/>
                  </a:srgb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a:stretch>
                <a:fillRect/>
              </a:stretch>
            </p:blipFill>
            <p:spPr bwMode="auto">
              <a:xfrm>
                <a:off x="3857751" y="5084309"/>
                <a:ext cx="542069" cy="542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64" name="Group 63"/>
            <p:cNvGrpSpPr>
              <a:grpSpLocks noChangeAspect="1"/>
            </p:cNvGrpSpPr>
            <p:nvPr/>
          </p:nvGrpSpPr>
          <p:grpSpPr>
            <a:xfrm>
              <a:off x="8526537" y="1272136"/>
              <a:ext cx="2680816" cy="1900408"/>
              <a:chOff x="5507827" y="2852935"/>
              <a:chExt cx="3445680" cy="2505250"/>
            </a:xfrm>
          </p:grpSpPr>
          <p:grpSp>
            <p:nvGrpSpPr>
              <p:cNvPr id="84" name="Group 83"/>
              <p:cNvGrpSpPr/>
              <p:nvPr/>
            </p:nvGrpSpPr>
            <p:grpSpPr>
              <a:xfrm>
                <a:off x="5507827" y="3351818"/>
                <a:ext cx="3380448" cy="1552278"/>
                <a:chOff x="5051402" y="3642897"/>
                <a:chExt cx="3380448" cy="1552278"/>
              </a:xfrm>
            </p:grpSpPr>
            <p:pic>
              <p:nvPicPr>
                <p:cNvPr id="86" name="Picture 85"/>
                <p:cNvPicPr>
                  <a:picLocks noChangeAspect="1" noChangeArrowheads="1"/>
                </p:cNvPicPr>
                <p:nvPr/>
              </p:nvPicPr>
              <p:blipFill>
                <a:blip r:embed="rId11" cstate="print">
                  <a:duotone>
                    <a:prstClr val="black"/>
                    <a:srgbClr val="CD9F52">
                      <a:tint val="45000"/>
                      <a:satMod val="400000"/>
                    </a:srgbClr>
                  </a:duotone>
                  <a:extLst>
                    <a:ext uri="{BEBA8EAE-BF5A-486C-A8C5-ECC9F3942E4B}">
                      <a14:imgProps xmlns:a14="http://schemas.microsoft.com/office/drawing/2010/main">
                        <a14:imgLayer r:embed="rId12">
                          <a14:imgEffect>
                            <a14:backgroundRemoval t="2273" b="97727" l="0" r="100000">
                              <a14:backgroundMark x1="82353" y1="13636" x2="82353" y2="20455"/>
                            </a14:backgroundRemoval>
                          </a14:imgEffect>
                        </a14:imgLayer>
                      </a14:imgProps>
                    </a:ext>
                  </a:extLst>
                </a:blip>
                <a:srcRect/>
                <a:stretch>
                  <a:fillRect/>
                </a:stretch>
              </p:blipFill>
              <p:spPr bwMode="auto">
                <a:xfrm>
                  <a:off x="5751136" y="3642897"/>
                  <a:ext cx="290817" cy="575904"/>
                </a:xfrm>
                <a:prstGeom prst="rect">
                  <a:avLst/>
                </a:prstGeom>
                <a:noFill/>
                <a:ln w="9525">
                  <a:noFill/>
                  <a:miter lim="800000"/>
                  <a:headEnd/>
                  <a:tailEnd/>
                </a:ln>
                <a:effectLst/>
              </p:spPr>
            </p:pic>
            <p:sp>
              <p:nvSpPr>
                <p:cNvPr id="87" name="Oval 86"/>
                <p:cNvSpPr/>
                <p:nvPr/>
              </p:nvSpPr>
              <p:spPr>
                <a:xfrm>
                  <a:off x="5495147" y="4032715"/>
                  <a:ext cx="800500" cy="266605"/>
                </a:xfrm>
                <a:prstGeom prst="ellipse">
                  <a:avLst/>
                </a:prstGeom>
                <a:noFill/>
                <a:ln w="25400" cap="flat" cmpd="sng" algn="ctr">
                  <a:solidFill>
                    <a:sysClr val="window" lastClr="FFFFFF">
                      <a:lumMod val="65000"/>
                    </a:sysClr>
                  </a:solidFill>
                  <a:prstDash val="dash"/>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endParaRPr>
                </a:p>
              </p:txBody>
            </p:sp>
            <p:sp>
              <p:nvSpPr>
                <p:cNvPr id="88" name="TextBox 184"/>
                <p:cNvSpPr txBox="1"/>
                <p:nvPr/>
              </p:nvSpPr>
              <p:spPr>
                <a:xfrm>
                  <a:off x="5051402" y="4424652"/>
                  <a:ext cx="1494703" cy="5354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ea typeface="Segoe UI" panose="020B0502040204020203" pitchFamily="34" charset="0"/>
                      <a:cs typeface="Segoe UI" panose="020B0502040204020203" pitchFamily="34" charset="0"/>
                    </a:rPr>
                    <a:t>Critical SR probability = 0.6</a:t>
                  </a:r>
                </a:p>
              </p:txBody>
            </p:sp>
            <p:sp>
              <p:nvSpPr>
                <p:cNvPr id="89" name="TextBox 184"/>
                <p:cNvSpPr txBox="1"/>
                <p:nvPr/>
              </p:nvSpPr>
              <p:spPr>
                <a:xfrm>
                  <a:off x="6130408" y="3661943"/>
                  <a:ext cx="1453625" cy="5354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ea typeface="Segoe UI" panose="020B0502040204020203" pitchFamily="34" charset="0"/>
                      <a:cs typeface="Segoe UI" panose="020B0502040204020203" pitchFamily="34" charset="0"/>
                    </a:rPr>
                    <a:t>Critical SR probability = 0.8</a:t>
                  </a:r>
                </a:p>
              </p:txBody>
            </p:sp>
            <p:sp>
              <p:nvSpPr>
                <p:cNvPr id="90" name="TextBox 184"/>
                <p:cNvSpPr txBox="1"/>
                <p:nvPr/>
              </p:nvSpPr>
              <p:spPr>
                <a:xfrm>
                  <a:off x="6957924" y="4659684"/>
                  <a:ext cx="1473926" cy="5354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ea typeface="Segoe UI" panose="020B0502040204020203" pitchFamily="34" charset="0"/>
                      <a:cs typeface="Segoe UI" panose="020B0502040204020203" pitchFamily="34" charset="0"/>
                    </a:rPr>
                    <a:t>Critical SR probability = 0.5</a:t>
                  </a:r>
                </a:p>
              </p:txBody>
            </p:sp>
          </p:grpSp>
          <p:sp>
            <p:nvSpPr>
              <p:cNvPr id="85" name="Rounded Rectangle 84"/>
              <p:cNvSpPr/>
              <p:nvPr/>
            </p:nvSpPr>
            <p:spPr>
              <a:xfrm>
                <a:off x="5631892" y="2852935"/>
                <a:ext cx="3321615" cy="2505250"/>
              </a:xfrm>
              <a:prstGeom prst="roundRect">
                <a:avLst/>
              </a:prstGeom>
              <a:noFill/>
              <a:ln w="25400" cap="flat" cmpd="sng" algn="ctr">
                <a:solidFill>
                  <a:srgbClr val="31635C"/>
                </a:solidFill>
                <a:prstDash val="sysDash"/>
              </a:ln>
              <a:effectLst/>
            </p:spPr>
            <p:txBody>
              <a:bodyPr rtlCol="0" anchor="ctr"/>
              <a:lstStyle/>
              <a:p>
                <a:pPr marL="0" marR="0" lvl="0" indent="0" algn="ctr" defTabSz="92876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endParaRPr>
              </a:p>
            </p:txBody>
          </p:sp>
        </p:grpSp>
        <p:pic>
          <p:nvPicPr>
            <p:cNvPr id="65" name="Picture 64"/>
            <p:cNvPicPr>
              <a:picLocks noChangeAspect="1" noChangeArrowheads="1"/>
            </p:cNvPicPr>
            <p:nvPr/>
          </p:nvPicPr>
          <p:blipFill>
            <a:blip r:embed="rId13" cstate="print">
              <a:duotone>
                <a:prstClr val="black"/>
                <a:srgbClr val="74819C">
                  <a:tint val="45000"/>
                  <a:satMod val="400000"/>
                </a:srgbClr>
              </a:duotone>
              <a:extLst>
                <a:ext uri="{BEBA8EAE-BF5A-486C-A8C5-ECC9F3942E4B}">
                  <a14:imgProps xmlns:a14="http://schemas.microsoft.com/office/drawing/2010/main">
                    <a14:imgLayer r:embed="rId14">
                      <a14:imgEffect>
                        <a14:backgroundRemoval t="0" b="95455" l="6250" r="100000"/>
                      </a14:imgEffect>
                    </a14:imgLayer>
                  </a14:imgProps>
                </a:ext>
              </a:extLst>
            </a:blip>
            <a:srcRect/>
            <a:stretch>
              <a:fillRect/>
            </a:stretch>
          </p:blipFill>
          <p:spPr bwMode="auto">
            <a:xfrm>
              <a:off x="10310282" y="1355225"/>
              <a:ext cx="216012" cy="443138"/>
            </a:xfrm>
            <a:prstGeom prst="rect">
              <a:avLst/>
            </a:prstGeom>
            <a:noFill/>
            <a:ln w="9525">
              <a:noFill/>
              <a:miter lim="800000"/>
              <a:headEnd/>
              <a:tailEnd/>
            </a:ln>
            <a:effectLst/>
          </p:spPr>
        </p:pic>
        <p:pic>
          <p:nvPicPr>
            <p:cNvPr id="67" name="Picture 66"/>
            <p:cNvPicPr>
              <a:picLocks noChangeAspect="1" noChangeArrowheads="1"/>
            </p:cNvPicPr>
            <p:nvPr/>
          </p:nvPicPr>
          <p:blipFill>
            <a:blip r:embed="rId13" cstate="print">
              <a:duotone>
                <a:prstClr val="black"/>
                <a:srgbClr val="74819C">
                  <a:tint val="45000"/>
                  <a:satMod val="400000"/>
                </a:srgbClr>
              </a:duotone>
              <a:extLst>
                <a:ext uri="{BEBA8EAE-BF5A-486C-A8C5-ECC9F3942E4B}">
                  <a14:imgProps xmlns:a14="http://schemas.microsoft.com/office/drawing/2010/main">
                    <a14:imgLayer r:embed="rId14">
                      <a14:imgEffect>
                        <a14:backgroundRemoval t="0" b="95455" l="6250" r="100000"/>
                      </a14:imgEffect>
                    </a14:imgLayer>
                  </a14:imgProps>
                </a:ext>
              </a:extLst>
            </a:blip>
            <a:srcRect/>
            <a:stretch>
              <a:fillRect/>
            </a:stretch>
          </p:blipFill>
          <p:spPr bwMode="auto">
            <a:xfrm>
              <a:off x="9637084" y="2365274"/>
              <a:ext cx="216012" cy="443138"/>
            </a:xfrm>
            <a:prstGeom prst="rect">
              <a:avLst/>
            </a:prstGeom>
            <a:noFill/>
            <a:ln w="9525">
              <a:noFill/>
              <a:miter lim="800000"/>
              <a:headEnd/>
              <a:tailEnd/>
            </a:ln>
            <a:effectLst/>
          </p:spPr>
        </p:pic>
        <p:pic>
          <p:nvPicPr>
            <p:cNvPr id="69" name="Picture 68"/>
            <p:cNvPicPr>
              <a:picLocks noChangeAspect="1" noChangeArrowheads="1"/>
            </p:cNvPicPr>
            <p:nvPr/>
          </p:nvPicPr>
          <p:blipFill>
            <a:blip r:embed="rId13" cstate="print">
              <a:duotone>
                <a:prstClr val="black"/>
                <a:srgbClr val="74819C">
                  <a:tint val="45000"/>
                  <a:satMod val="400000"/>
                </a:srgbClr>
              </a:duotone>
              <a:extLst>
                <a:ext uri="{BEBA8EAE-BF5A-486C-A8C5-ECC9F3942E4B}">
                  <a14:imgProps xmlns:a14="http://schemas.microsoft.com/office/drawing/2010/main">
                    <a14:imgLayer r:embed="rId14">
                      <a14:imgEffect>
                        <a14:backgroundRemoval t="0" b="95455" l="6250" r="100000"/>
                      </a14:imgEffect>
                    </a14:imgLayer>
                  </a14:imgProps>
                </a:ext>
              </a:extLst>
            </a:blip>
            <a:srcRect/>
            <a:stretch>
              <a:fillRect/>
            </a:stretch>
          </p:blipFill>
          <p:spPr bwMode="auto">
            <a:xfrm>
              <a:off x="8623061" y="1760742"/>
              <a:ext cx="216012" cy="443138"/>
            </a:xfrm>
            <a:prstGeom prst="rect">
              <a:avLst/>
            </a:prstGeom>
            <a:noFill/>
            <a:ln w="9525">
              <a:noFill/>
              <a:miter lim="800000"/>
              <a:headEnd/>
              <a:tailEnd/>
            </a:ln>
            <a:effectLst/>
          </p:spPr>
        </p:pic>
        <p:pic>
          <p:nvPicPr>
            <p:cNvPr id="70" name="Picture 69"/>
            <p:cNvPicPr>
              <a:picLocks noChangeAspect="1" noChangeArrowheads="1"/>
            </p:cNvPicPr>
            <p:nvPr/>
          </p:nvPicPr>
          <p:blipFill>
            <a:blip r:embed="rId13" cstate="print">
              <a:duotone>
                <a:prstClr val="black"/>
                <a:srgbClr val="74819C">
                  <a:tint val="45000"/>
                  <a:satMod val="400000"/>
                </a:srgbClr>
              </a:duotone>
              <a:extLst>
                <a:ext uri="{BEBA8EAE-BF5A-486C-A8C5-ECC9F3942E4B}">
                  <a14:imgProps xmlns:a14="http://schemas.microsoft.com/office/drawing/2010/main">
                    <a14:imgLayer r:embed="rId14">
                      <a14:imgEffect>
                        <a14:backgroundRemoval t="0" b="95455" l="6250" r="100000"/>
                      </a14:imgEffect>
                    </a14:imgLayer>
                  </a14:imgProps>
                </a:ext>
              </a:extLst>
            </a:blip>
            <a:srcRect/>
            <a:stretch>
              <a:fillRect/>
            </a:stretch>
          </p:blipFill>
          <p:spPr bwMode="auto">
            <a:xfrm>
              <a:off x="10956650" y="2117646"/>
              <a:ext cx="216012" cy="443138"/>
            </a:xfrm>
            <a:prstGeom prst="rect">
              <a:avLst/>
            </a:prstGeom>
            <a:noFill/>
            <a:ln w="9525">
              <a:noFill/>
              <a:miter lim="800000"/>
              <a:headEnd/>
              <a:tailEnd/>
            </a:ln>
            <a:effectLst/>
          </p:spPr>
        </p:pic>
        <p:pic>
          <p:nvPicPr>
            <p:cNvPr id="71" name="Picture 70"/>
            <p:cNvPicPr>
              <a:picLocks noChangeAspect="1" noChangeArrowheads="1"/>
            </p:cNvPicPr>
            <p:nvPr/>
          </p:nvPicPr>
          <p:blipFill>
            <a:blip r:embed="rId13" cstate="print">
              <a:duotone>
                <a:prstClr val="black"/>
                <a:srgbClr val="74819C">
                  <a:tint val="45000"/>
                  <a:satMod val="400000"/>
                </a:srgbClr>
              </a:duotone>
              <a:extLst>
                <a:ext uri="{BEBA8EAE-BF5A-486C-A8C5-ECC9F3942E4B}">
                  <a14:imgProps xmlns:a14="http://schemas.microsoft.com/office/drawing/2010/main">
                    <a14:imgLayer r:embed="rId14">
                      <a14:imgEffect>
                        <a14:backgroundRemoval t="0" b="95455" l="6250" r="100000"/>
                      </a14:imgEffect>
                    </a14:imgLayer>
                  </a14:imgProps>
                </a:ext>
              </a:extLst>
            </a:blip>
            <a:srcRect/>
            <a:stretch>
              <a:fillRect/>
            </a:stretch>
          </p:blipFill>
          <p:spPr bwMode="auto">
            <a:xfrm>
              <a:off x="10128716" y="1996683"/>
              <a:ext cx="216012" cy="443138"/>
            </a:xfrm>
            <a:prstGeom prst="rect">
              <a:avLst/>
            </a:prstGeom>
            <a:noFill/>
            <a:ln w="9525">
              <a:noFill/>
              <a:miter lim="800000"/>
              <a:headEnd/>
              <a:tailEnd/>
            </a:ln>
            <a:effectLst/>
          </p:spPr>
        </p:pic>
        <p:pic>
          <p:nvPicPr>
            <p:cNvPr id="72" name="Picture 71"/>
            <p:cNvPicPr>
              <a:picLocks noChangeAspect="1" noChangeArrowheads="1"/>
            </p:cNvPicPr>
            <p:nvPr/>
          </p:nvPicPr>
          <p:blipFill>
            <a:blip r:embed="rId13" cstate="print">
              <a:duotone>
                <a:prstClr val="black"/>
                <a:srgbClr val="74819C">
                  <a:tint val="45000"/>
                  <a:satMod val="400000"/>
                </a:srgbClr>
              </a:duotone>
              <a:extLst>
                <a:ext uri="{BEBA8EAE-BF5A-486C-A8C5-ECC9F3942E4B}">
                  <a14:imgProps xmlns:a14="http://schemas.microsoft.com/office/drawing/2010/main">
                    <a14:imgLayer r:embed="rId14">
                      <a14:imgEffect>
                        <a14:backgroundRemoval t="0" b="95455" l="6250" r="100000"/>
                      </a14:imgEffect>
                    </a14:imgLayer>
                  </a14:imgProps>
                </a:ext>
              </a:extLst>
            </a:blip>
            <a:srcRect/>
            <a:stretch>
              <a:fillRect/>
            </a:stretch>
          </p:blipFill>
          <p:spPr bwMode="auto">
            <a:xfrm>
              <a:off x="9500054" y="2034075"/>
              <a:ext cx="216012" cy="443138"/>
            </a:xfrm>
            <a:prstGeom prst="rect">
              <a:avLst/>
            </a:prstGeom>
            <a:noFill/>
            <a:ln w="9525">
              <a:noFill/>
              <a:miter lim="800000"/>
              <a:headEnd/>
              <a:tailEnd/>
            </a:ln>
            <a:effectLst/>
          </p:spPr>
        </p:pic>
        <p:pic>
          <p:nvPicPr>
            <p:cNvPr id="73" name="Picture 72"/>
            <p:cNvPicPr>
              <a:picLocks noChangeAspect="1" noChangeArrowheads="1"/>
            </p:cNvPicPr>
            <p:nvPr/>
          </p:nvPicPr>
          <p:blipFill>
            <a:blip r:embed="rId11" cstate="print">
              <a:duotone>
                <a:prstClr val="black"/>
                <a:srgbClr val="B48900">
                  <a:tint val="45000"/>
                  <a:satMod val="400000"/>
                </a:srgbClr>
              </a:duotone>
              <a:extLst>
                <a:ext uri="{BEBA8EAE-BF5A-486C-A8C5-ECC9F3942E4B}">
                  <a14:imgProps xmlns:a14="http://schemas.microsoft.com/office/drawing/2010/main">
                    <a14:imgLayer r:embed="rId12">
                      <a14:imgEffect>
                        <a14:backgroundRemoval t="2273" b="97727" l="0" r="100000">
                          <a14:backgroundMark x1="82353" y1="13636" x2="82353" y2="20455"/>
                        </a14:backgroundRemoval>
                      </a14:imgEffect>
                    </a14:imgLayer>
                  </a14:imgProps>
                </a:ext>
              </a:extLst>
            </a:blip>
            <a:srcRect/>
            <a:stretch>
              <a:fillRect/>
            </a:stretch>
          </p:blipFill>
          <p:spPr bwMode="auto">
            <a:xfrm>
              <a:off x="10613685" y="1781187"/>
              <a:ext cx="226262" cy="436863"/>
            </a:xfrm>
            <a:prstGeom prst="rect">
              <a:avLst/>
            </a:prstGeom>
            <a:noFill/>
            <a:ln w="9525">
              <a:noFill/>
              <a:miter lim="800000"/>
              <a:headEnd/>
              <a:tailEnd/>
            </a:ln>
            <a:effectLst/>
          </p:spPr>
        </p:pic>
        <p:sp>
          <p:nvSpPr>
            <p:cNvPr id="74" name="Oval 73"/>
            <p:cNvSpPr/>
            <p:nvPr/>
          </p:nvSpPr>
          <p:spPr>
            <a:xfrm>
              <a:off x="10403080" y="2074793"/>
              <a:ext cx="622806" cy="202239"/>
            </a:xfrm>
            <a:prstGeom prst="ellipse">
              <a:avLst/>
            </a:prstGeom>
            <a:noFill/>
            <a:ln w="25400" cap="flat" cmpd="sng" algn="ctr">
              <a:solidFill>
                <a:sysClr val="window" lastClr="FFFFFF">
                  <a:lumMod val="65000"/>
                </a:sysClr>
              </a:solidFill>
              <a:prstDash val="dash"/>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75" name="Oval 74"/>
            <p:cNvSpPr/>
            <p:nvPr/>
          </p:nvSpPr>
          <p:spPr>
            <a:xfrm>
              <a:off x="9605618" y="1496606"/>
              <a:ext cx="622806" cy="202239"/>
            </a:xfrm>
            <a:prstGeom prst="ellipse">
              <a:avLst/>
            </a:prstGeom>
            <a:noFill/>
            <a:ln w="25400" cap="flat" cmpd="sng" algn="ctr">
              <a:solidFill>
                <a:sysClr val="window" lastClr="FFFFFF">
                  <a:lumMod val="65000"/>
                </a:sysClr>
              </a:solidFill>
              <a:prstDash val="dash"/>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pic>
          <p:nvPicPr>
            <p:cNvPr id="76" name="Picture 75"/>
            <p:cNvPicPr>
              <a:picLocks noChangeAspect="1" noChangeArrowheads="1"/>
            </p:cNvPicPr>
            <p:nvPr/>
          </p:nvPicPr>
          <p:blipFill>
            <a:blip r:embed="rId11" cstate="print">
              <a:duotone>
                <a:prstClr val="black"/>
                <a:srgbClr val="B7B7B7">
                  <a:tint val="45000"/>
                  <a:satMod val="400000"/>
                </a:srgbClr>
              </a:duotone>
              <a:extLst>
                <a:ext uri="{BEBA8EAE-BF5A-486C-A8C5-ECC9F3942E4B}">
                  <a14:imgProps xmlns:a14="http://schemas.microsoft.com/office/drawing/2010/main">
                    <a14:imgLayer r:embed="rId12">
                      <a14:imgEffect>
                        <a14:backgroundRemoval t="2273" b="97727" l="0" r="100000">
                          <a14:backgroundMark x1="82353" y1="13636" x2="82353" y2="20455"/>
                        </a14:backgroundRemoval>
                      </a14:imgEffect>
                    </a14:imgLayer>
                  </a14:imgProps>
                </a:ext>
              </a:extLst>
            </a:blip>
            <a:srcRect/>
            <a:stretch>
              <a:fillRect/>
            </a:stretch>
          </p:blipFill>
          <p:spPr bwMode="auto">
            <a:xfrm>
              <a:off x="9828403" y="1265450"/>
              <a:ext cx="226262" cy="436864"/>
            </a:xfrm>
            <a:prstGeom prst="rect">
              <a:avLst/>
            </a:prstGeom>
            <a:noFill/>
            <a:ln w="9525">
              <a:noFill/>
              <a:miter lim="800000"/>
              <a:headEnd/>
              <a:tailEnd/>
            </a:ln>
            <a:effectLst/>
          </p:spPr>
        </p:pic>
        <p:sp>
          <p:nvSpPr>
            <p:cNvPr id="77" name="Rectangle 76"/>
            <p:cNvSpPr/>
            <p:nvPr/>
          </p:nvSpPr>
          <p:spPr bwMode="auto">
            <a:xfrm>
              <a:off x="718713" y="997811"/>
              <a:ext cx="5211341" cy="2557591"/>
            </a:xfrm>
            <a:prstGeom prst="rect">
              <a:avLst/>
            </a:prstGeom>
            <a:noFill/>
            <a:ln w="28575">
              <a:solidFill>
                <a:srgbClr val="74819C"/>
              </a:solidFill>
              <a:prstDash val="lgDashDot"/>
              <a:round/>
              <a:headEnd/>
              <a:tailEnd/>
            </a:ln>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endParaRPr>
            </a:p>
          </p:txBody>
        </p:sp>
        <p:sp>
          <p:nvSpPr>
            <p:cNvPr id="78" name="Rectangle 77"/>
            <p:cNvSpPr/>
            <p:nvPr/>
          </p:nvSpPr>
          <p:spPr bwMode="auto">
            <a:xfrm>
              <a:off x="5151561" y="997072"/>
              <a:ext cx="6354178" cy="2557591"/>
            </a:xfrm>
            <a:prstGeom prst="rect">
              <a:avLst/>
            </a:prstGeom>
            <a:noFill/>
            <a:ln w="28575">
              <a:solidFill>
                <a:srgbClr val="14252F"/>
              </a:solidFill>
              <a:prstDash val="dashDot"/>
              <a:round/>
              <a:headEnd/>
              <a:tailEnd/>
            </a:ln>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black"/>
                  </a:solidFill>
                  <a:effectLst/>
                  <a:uLnTx/>
                  <a:uFillTx/>
                </a:rPr>
                <a:t> </a:t>
              </a:r>
            </a:p>
          </p:txBody>
        </p:sp>
        <p:sp>
          <p:nvSpPr>
            <p:cNvPr id="79" name="TextBox 78"/>
            <p:cNvSpPr txBox="1"/>
            <p:nvPr/>
          </p:nvSpPr>
          <p:spPr>
            <a:xfrm>
              <a:off x="7423945" y="1353047"/>
              <a:ext cx="1026243" cy="523220"/>
            </a:xfrm>
            <a:prstGeom prst="rect">
              <a:avLst/>
            </a:prstGeom>
            <a:noFill/>
          </p:spPr>
          <p:txBody>
            <a:bodyPr wrap="none" rtlCol="0">
              <a:spAutoFit/>
            </a:bodyPr>
            <a:lstStyle/>
            <a:p>
              <a:pPr marL="0" marR="0" lvl="0" indent="0" algn="ctr" defTabSz="121011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rPr>
                <a:t>Supervised </a:t>
              </a:r>
            </a:p>
            <a:p>
              <a:pPr marL="0" marR="0" lvl="0" indent="0" algn="ctr" defTabSz="121011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rPr>
                <a:t>Learning</a:t>
              </a:r>
              <a:endParaRPr kumimoji="0" lang="en-IN"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endParaRPr>
            </a:p>
          </p:txBody>
        </p:sp>
        <p:sp>
          <p:nvSpPr>
            <p:cNvPr id="80" name="TextBox 79"/>
            <p:cNvSpPr txBox="1"/>
            <p:nvPr/>
          </p:nvSpPr>
          <p:spPr>
            <a:xfrm>
              <a:off x="2095265" y="3230453"/>
              <a:ext cx="2070741" cy="312029"/>
            </a:xfrm>
            <a:prstGeom prst="rect">
              <a:avLst/>
            </a:prstGeom>
            <a:noFill/>
          </p:spPr>
          <p:txBody>
            <a:bodyPr wrap="square" rtlCol="0">
              <a:spAutoFit/>
            </a:bodyPr>
            <a:lstStyle/>
            <a:p>
              <a:pPr marL="0" marR="0" lvl="0" indent="0" algn="ctr" defTabSz="121011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rPr>
                <a:t>Text Mining Framework</a:t>
              </a:r>
              <a:endParaRPr kumimoji="0" lang="en-IN"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endParaRPr>
            </a:p>
          </p:txBody>
        </p:sp>
        <p:sp>
          <p:nvSpPr>
            <p:cNvPr id="81" name="TextBox 80"/>
            <p:cNvSpPr txBox="1"/>
            <p:nvPr/>
          </p:nvSpPr>
          <p:spPr>
            <a:xfrm>
              <a:off x="7236199" y="3213052"/>
              <a:ext cx="2070741" cy="312029"/>
            </a:xfrm>
            <a:prstGeom prst="rect">
              <a:avLst/>
            </a:prstGeom>
            <a:noFill/>
          </p:spPr>
          <p:txBody>
            <a:bodyPr wrap="square" rtlCol="0">
              <a:spAutoFit/>
            </a:bodyPr>
            <a:lstStyle/>
            <a:p>
              <a:pPr marL="0" marR="0" lvl="0" indent="0" algn="ctr" defTabSz="121011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rPr>
                <a:t>Analytical</a:t>
              </a:r>
              <a:r>
                <a:rPr kumimoji="0" lang="en-US" sz="1400" b="0" i="0" u="none" strike="noStrike" kern="0" cap="none" spc="0" normalizeH="0" baseline="0" noProof="0" dirty="0">
                  <a:ln>
                    <a:noFill/>
                  </a:ln>
                  <a:solidFill>
                    <a:prstClr val="white">
                      <a:lumMod val="75000"/>
                    </a:prstClr>
                  </a:solidFill>
                  <a:effectLst/>
                  <a:uLnTx/>
                  <a:uFillTx/>
                  <a:ea typeface="Segoe UI" panose="020B0502040204020203" pitchFamily="34" charset="0"/>
                  <a:cs typeface="Segoe UI" panose="020B0502040204020203" pitchFamily="34" charset="0"/>
                </a:rPr>
                <a:t> </a:t>
              </a:r>
              <a:r>
                <a:rPr kumimoji="0" lang="en-US"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rPr>
                <a:t>Approach</a:t>
              </a:r>
              <a:endParaRPr kumimoji="0" lang="en-IN" sz="1400" b="0" i="0" u="none" strike="noStrike" kern="0" cap="none" spc="0" normalizeH="0" baseline="0" noProof="0" dirty="0">
                <a:ln>
                  <a:noFill/>
                </a:ln>
                <a:solidFill>
                  <a:srgbClr val="969696">
                    <a:lumMod val="75000"/>
                  </a:srgbClr>
                </a:solidFill>
                <a:effectLst/>
                <a:uLnTx/>
                <a:uFillTx/>
                <a:ea typeface="Segoe UI" panose="020B0502040204020203" pitchFamily="34" charset="0"/>
                <a:cs typeface="Segoe UI" panose="020B0502040204020203" pitchFamily="34" charset="0"/>
              </a:endParaRPr>
            </a:p>
          </p:txBody>
        </p:sp>
        <p:pic>
          <p:nvPicPr>
            <p:cNvPr id="82" name="Picture 81"/>
            <p:cNvPicPr>
              <a:picLocks noChangeAspect="1"/>
            </p:cNvPicPr>
            <p:nvPr/>
          </p:nvPicPr>
          <p:blipFill>
            <a:blip r:embed="rId15" cstate="print">
              <a:extLst>
                <a:ext uri="{BEBA8EAE-BF5A-486C-A8C5-ECC9F3942E4B}">
                  <a14:imgProps xmlns:a14="http://schemas.microsoft.com/office/drawing/2010/main">
                    <a14:imgLayer r:embed="rId16">
                      <a14:imgEffect>
                        <a14:backgroundRemoval t="586" b="98438" l="14258" r="85352">
                          <a14:backgroundMark x1="23438" y1="85742" x2="23438" y2="85742"/>
                          <a14:backgroundMark x1="48242" y1="10547" x2="48242" y2="10547"/>
                          <a14:backgroundMark x1="50586" y1="8008" x2="50586" y2="8008"/>
                          <a14:backgroundMark x1="51563" y1="10742" x2="51563" y2="10742"/>
                          <a14:backgroundMark x1="47266" y1="7617" x2="47266" y2="7617"/>
                          <a14:backgroundMark x1="56250" y1="2148" x2="56250" y2="2148"/>
                          <a14:backgroundMark x1="48047" y1="6445" x2="48047" y2="6445"/>
                          <a14:backgroundMark x1="41016" y1="5859" x2="41016" y2="5859"/>
                          <a14:backgroundMark x1="45313" y1="1758" x2="38477" y2="8008"/>
                          <a14:backgroundMark x1="29102" y1="13867" x2="27148" y2="15820"/>
                          <a14:backgroundMark x1="53906" y1="977" x2="53125" y2="1758"/>
                          <a14:backgroundMark x1="55664" y1="2930" x2="56641" y2="3320"/>
                          <a14:backgroundMark x1="54102" y1="11523" x2="52539" y2="13477"/>
                          <a14:backgroundMark x1="45703" y1="9375" x2="49805" y2="5078"/>
                        </a14:backgroundRemoval>
                      </a14:imgEffect>
                    </a14:imgLayer>
                  </a14:imgProps>
                </a:ext>
                <a:ext uri="{28A0092B-C50C-407E-A947-70E740481C1C}">
                  <a14:useLocalDpi xmlns:a14="http://schemas.microsoft.com/office/drawing/2010/main" val="0"/>
                </a:ext>
              </a:extLst>
            </a:blip>
            <a:stretch>
              <a:fillRect/>
            </a:stretch>
          </p:blipFill>
          <p:spPr>
            <a:xfrm>
              <a:off x="1736382" y="1074790"/>
              <a:ext cx="639989" cy="639989"/>
            </a:xfrm>
            <a:prstGeom prst="rect">
              <a:avLst/>
            </a:prstGeom>
          </p:spPr>
        </p:pic>
        <p:pic>
          <p:nvPicPr>
            <p:cNvPr id="83" name="Picture 82"/>
            <p:cNvPicPr>
              <a:picLocks noChangeAspect="1"/>
            </p:cNvPicPr>
            <p:nvPr/>
          </p:nvPicPr>
          <p:blipFill>
            <a:blip r:embed="rId17" cstate="print">
              <a:extLst>
                <a:ext uri="{BEBA8EAE-BF5A-486C-A8C5-ECC9F3942E4B}">
                  <a14:imgProps xmlns:a14="http://schemas.microsoft.com/office/drawing/2010/main">
                    <a14:imgLayer r:embed="rId18">
                      <a14:imgEffect>
                        <a14:backgroundRemoval t="586" b="98438" l="14258" r="85352">
                          <a14:backgroundMark x1="23438" y1="85742" x2="23438" y2="85742"/>
                          <a14:backgroundMark x1="48242" y1="10547" x2="48242" y2="10547"/>
                          <a14:backgroundMark x1="50586" y1="8008" x2="50586" y2="8008"/>
                          <a14:backgroundMark x1="51563" y1="10742" x2="51563" y2="10742"/>
                          <a14:backgroundMark x1="47266" y1="7617" x2="47266" y2="7617"/>
                          <a14:backgroundMark x1="56250" y1="2148" x2="56250" y2="2148"/>
                          <a14:backgroundMark x1="48047" y1="6445" x2="48047" y2="6445"/>
                          <a14:backgroundMark x1="41016" y1="5859" x2="41016" y2="5859"/>
                          <a14:backgroundMark x1="45313" y1="1758" x2="38477" y2="8008"/>
                          <a14:backgroundMark x1="29102" y1="13867" x2="27148" y2="15820"/>
                          <a14:backgroundMark x1="53906" y1="977" x2="53125" y2="1758"/>
                          <a14:backgroundMark x1="55664" y1="2930" x2="56641" y2="3320"/>
                          <a14:backgroundMark x1="54102" y1="11523" x2="52539" y2="13477"/>
                          <a14:backgroundMark x1="45703" y1="9375" x2="49805" y2="5078"/>
                        </a14:backgroundRemoval>
                      </a14:imgEffect>
                    </a14:imgLayer>
                  </a14:imgProps>
                </a:ext>
                <a:ext uri="{28A0092B-C50C-407E-A947-70E740481C1C}">
                  <a14:useLocalDpi xmlns:a14="http://schemas.microsoft.com/office/drawing/2010/main" val="0"/>
                </a:ext>
              </a:extLst>
            </a:blip>
            <a:stretch>
              <a:fillRect/>
            </a:stretch>
          </p:blipFill>
          <p:spPr>
            <a:xfrm>
              <a:off x="1749044" y="1181931"/>
              <a:ext cx="544643" cy="544643"/>
            </a:xfrm>
            <a:prstGeom prst="rect">
              <a:avLst/>
            </a:prstGeom>
          </p:spPr>
        </p:pic>
      </p:grpSp>
      <p:sp>
        <p:nvSpPr>
          <p:cNvPr id="66" name="Oval 65">
            <a:hlinkClick r:id="rId19" action="ppaction://hlinksldjump"/>
            <a:extLst>
              <a:ext uri="{FF2B5EF4-FFF2-40B4-BE49-F238E27FC236}">
                <a16:creationId xmlns:a16="http://schemas.microsoft.com/office/drawing/2014/main" id="{61AAC39D-41AD-40D7-87C3-DD882F2CD9C6}"/>
              </a:ext>
            </a:extLst>
          </p:cNvPr>
          <p:cNvSpPr/>
          <p:nvPr/>
        </p:nvSpPr>
        <p:spPr>
          <a:xfrm>
            <a:off x="11726727" y="5664341"/>
            <a:ext cx="270000" cy="270000"/>
          </a:xfrm>
          <a:prstGeom prst="ellipse">
            <a:avLst/>
          </a:prstGeom>
          <a:solidFill>
            <a:srgbClr val="46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a:t>
            </a:r>
            <a:endParaRPr lang="en-IN"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125809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 xmlns:a14="http://schemas.microsoft.com/office/drawing/2010/main">
                <a:solidFill>
                  <a:srgbClr val="FFFFFF"/>
                </a:solidFill>
              </a14:hiddenFill>
            </a:ext>
          </a:extLst>
        </p:spPr>
      </p:pic>
      <p:sp>
        <p:nvSpPr>
          <p:cNvPr id="173" name="Rectangle 172"/>
          <p:cNvSpPr/>
          <p:nvPr/>
        </p:nvSpPr>
        <p:spPr>
          <a:xfrm>
            <a:off x="256518" y="109396"/>
            <a:ext cx="9511596" cy="546632"/>
          </a:xfrm>
          <a:prstGeom prst="rect">
            <a:avLst/>
          </a:prstGeom>
          <a:solidFill>
            <a:schemeClr val="bg1"/>
          </a:solidFill>
        </p:spPr>
        <p:txBody>
          <a:bodyPr vert="horz" lIns="121789" tIns="60895" rIns="121789" bIns="60895" rtlCol="0" anchor="ctr">
            <a:noAutofit/>
          </a:bodyPr>
          <a:lstStyle/>
          <a:p>
            <a:pPr>
              <a:spcBef>
                <a:spcPct val="0"/>
              </a:spcBef>
            </a:pPr>
            <a:r>
              <a:rPr lang="en-US" sz="2800" b="1" spc="-96" dirty="0">
                <a:ln w="3175">
                  <a:noFill/>
                </a:ln>
                <a:solidFill>
                  <a:srgbClr val="44546A"/>
                </a:solidFill>
                <a:ea typeface="Segoe UI" panose="020B0502040204020203" pitchFamily="34" charset="0"/>
                <a:cs typeface="Segoe UI" panose="020B0502040204020203" pitchFamily="34" charset="0"/>
              </a:rPr>
              <a:t>Analytics to Maximize Market Penetration for New Products Launch</a:t>
            </a:r>
          </a:p>
        </p:txBody>
      </p:sp>
      <p:sp>
        <p:nvSpPr>
          <p:cNvPr id="54" name="Slide Number Placeholder 5"/>
          <p:cNvSpPr txBox="1">
            <a:spLocks/>
          </p:cNvSpPr>
          <p:nvPr/>
        </p:nvSpPr>
        <p:spPr>
          <a:xfrm>
            <a:off x="9209804" y="642366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0414F87-21CC-45C6-A33F-A15A7E070B6F}" type="slidenum">
              <a:rPr lang="en-US" sz="1200" smtClean="0">
                <a:solidFill>
                  <a:srgbClr val="000000">
                    <a:tint val="75000"/>
                  </a:srgbClr>
                </a:solidFill>
              </a:rPr>
              <a:pPr algn="r"/>
              <a:t>81</a:t>
            </a:fld>
            <a:endParaRPr lang="en-US" sz="1200" dirty="0">
              <a:solidFill>
                <a:srgbClr val="000000">
                  <a:tint val="75000"/>
                </a:srgbClr>
              </a:solidFill>
            </a:endParaRPr>
          </a:p>
        </p:txBody>
      </p:sp>
      <p:sp>
        <p:nvSpPr>
          <p:cNvPr id="53" name="Rectangle 52"/>
          <p:cNvSpPr/>
          <p:nvPr/>
        </p:nvSpPr>
        <p:spPr>
          <a:xfrm>
            <a:off x="1" y="122654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 name="Rectangle 56"/>
          <p:cNvSpPr/>
          <p:nvPr/>
        </p:nvSpPr>
        <p:spPr>
          <a:xfrm>
            <a:off x="260343" y="1972449"/>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58" name="Rectangle 57"/>
          <p:cNvSpPr/>
          <p:nvPr/>
        </p:nvSpPr>
        <p:spPr>
          <a:xfrm>
            <a:off x="260343" y="1851148"/>
            <a:ext cx="3588326" cy="143148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9" name="Rectangle 58"/>
          <p:cNvSpPr/>
          <p:nvPr/>
        </p:nvSpPr>
        <p:spPr>
          <a:xfrm>
            <a:off x="272560" y="2036917"/>
            <a:ext cx="3499537" cy="867930"/>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Time-to-market was protracted as there was no scientific way in measuring expected success of new product launches</a:t>
            </a:r>
          </a:p>
        </p:txBody>
      </p:sp>
      <p:sp>
        <p:nvSpPr>
          <p:cNvPr id="60" name="Rectangle 59"/>
          <p:cNvSpPr/>
          <p:nvPr/>
        </p:nvSpPr>
        <p:spPr>
          <a:xfrm>
            <a:off x="272560" y="1825974"/>
            <a:ext cx="2534636" cy="338554"/>
          </a:xfrm>
          <a:prstGeom prst="rect">
            <a:avLst/>
          </a:prstGeom>
        </p:spPr>
        <p:txBody>
          <a:bodyPr wrap="square">
            <a:spAutoFit/>
          </a:bodyPr>
          <a:lstStyle/>
          <a:p>
            <a:r>
              <a:rPr lang="en-US" sz="1600" b="1" dirty="0">
                <a:solidFill>
                  <a:srgbClr val="44546A"/>
                </a:solidFill>
              </a:rPr>
              <a:t>The “Before” State</a:t>
            </a:r>
          </a:p>
        </p:txBody>
      </p:sp>
      <p:sp>
        <p:nvSpPr>
          <p:cNvPr id="61" name="Rectangle 60"/>
          <p:cNvSpPr/>
          <p:nvPr/>
        </p:nvSpPr>
        <p:spPr>
          <a:xfrm>
            <a:off x="8301385" y="1851148"/>
            <a:ext cx="3592151" cy="1476744"/>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63" name="Rectangle 62"/>
          <p:cNvSpPr/>
          <p:nvPr/>
        </p:nvSpPr>
        <p:spPr>
          <a:xfrm>
            <a:off x="113088" y="1233086"/>
            <a:ext cx="12078912"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rPr>
              <a:t>The Problem: </a:t>
            </a:r>
            <a:r>
              <a:rPr lang="en-US" sz="1600" dirty="0">
                <a:solidFill>
                  <a:srgbClr val="44546A"/>
                </a:solidFill>
              </a:rPr>
              <a:t>60% of new product introductions in the consumer lifestyle space fail to take off due to wrong markets/positioning, resulting in losses running into billions of dollars </a:t>
            </a:r>
          </a:p>
        </p:txBody>
      </p:sp>
      <p:sp>
        <p:nvSpPr>
          <p:cNvPr id="64" name="Rectangle 63"/>
          <p:cNvSpPr/>
          <p:nvPr/>
        </p:nvSpPr>
        <p:spPr>
          <a:xfrm>
            <a:off x="4255290" y="1972449"/>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65" name="Rectangle 64"/>
          <p:cNvSpPr/>
          <p:nvPr/>
        </p:nvSpPr>
        <p:spPr>
          <a:xfrm>
            <a:off x="4280864" y="1851148"/>
            <a:ext cx="3588326" cy="1478341"/>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6" name="Rectangle 65"/>
          <p:cNvSpPr/>
          <p:nvPr/>
        </p:nvSpPr>
        <p:spPr>
          <a:xfrm>
            <a:off x="4288814" y="2036917"/>
            <a:ext cx="3661025" cy="1384995"/>
          </a:xfrm>
          <a:prstGeom prst="rect">
            <a:avLst/>
          </a:prstGeom>
        </p:spPr>
        <p:txBody>
          <a:bodyPr wrap="square">
            <a:spAutoFit/>
          </a:bodyPr>
          <a:lstStyle/>
          <a:p>
            <a:pPr>
              <a:lnSpc>
                <a:spcPct val="120000"/>
              </a:lnSpc>
            </a:pPr>
            <a:r>
              <a:rPr lang="en-US" sz="1400" noProof="1">
                <a:solidFill>
                  <a:prstClr val="black"/>
                </a:solidFill>
                <a:ea typeface="Verdana" panose="020B0604030504040204" pitchFamily="34" charset="0"/>
                <a:cs typeface="Verdana" panose="020B0604030504040204" pitchFamily="34" charset="0"/>
              </a:rPr>
              <a:t>Identified key factors influencing PTB sales using Bayesian models, prioritized markets based on customer propensity and provided a self-service scenario analyzer tool to optimize resource allocation</a:t>
            </a:r>
          </a:p>
        </p:txBody>
      </p:sp>
      <p:sp>
        <p:nvSpPr>
          <p:cNvPr id="67" name="Rectangle 66"/>
          <p:cNvSpPr/>
          <p:nvPr/>
        </p:nvSpPr>
        <p:spPr>
          <a:xfrm>
            <a:off x="4288814" y="1825974"/>
            <a:ext cx="2131840" cy="338554"/>
          </a:xfrm>
          <a:prstGeom prst="rect">
            <a:avLst/>
          </a:prstGeom>
        </p:spPr>
        <p:txBody>
          <a:bodyPr wrap="square">
            <a:spAutoFit/>
          </a:bodyPr>
          <a:lstStyle/>
          <a:p>
            <a:r>
              <a:rPr lang="en-US" sz="1600" b="1" dirty="0" err="1">
                <a:solidFill>
                  <a:srgbClr val="44546A"/>
                </a:solidFill>
              </a:rPr>
              <a:t>LatentView</a:t>
            </a:r>
            <a:r>
              <a:rPr lang="en-US" sz="1600" b="1" dirty="0">
                <a:solidFill>
                  <a:srgbClr val="44546A"/>
                </a:solidFill>
              </a:rPr>
              <a:t> Solution</a:t>
            </a:r>
          </a:p>
        </p:txBody>
      </p:sp>
      <p:sp>
        <p:nvSpPr>
          <p:cNvPr id="68" name="Rectangle 67"/>
          <p:cNvSpPr/>
          <p:nvPr/>
        </p:nvSpPr>
        <p:spPr>
          <a:xfrm>
            <a:off x="8300182" y="1825974"/>
            <a:ext cx="2534636" cy="338554"/>
          </a:xfrm>
          <a:prstGeom prst="rect">
            <a:avLst/>
          </a:prstGeom>
        </p:spPr>
        <p:txBody>
          <a:bodyPr wrap="square">
            <a:spAutoFit/>
          </a:bodyPr>
          <a:lstStyle/>
          <a:p>
            <a:r>
              <a:rPr lang="en-US" sz="1600" b="1" dirty="0">
                <a:solidFill>
                  <a:srgbClr val="44546A"/>
                </a:solidFill>
              </a:rPr>
              <a:t>The “After” State</a:t>
            </a:r>
          </a:p>
        </p:txBody>
      </p:sp>
      <p:sp>
        <p:nvSpPr>
          <p:cNvPr id="95" name="Rectangle 94"/>
          <p:cNvSpPr/>
          <p:nvPr/>
        </p:nvSpPr>
        <p:spPr>
          <a:xfrm>
            <a:off x="120389" y="650606"/>
            <a:ext cx="5618259"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Consumer Lifestyle Electronics Firm</a:t>
            </a:r>
            <a:endParaRPr lang="en-US" sz="1600" b="1" dirty="0">
              <a:solidFill>
                <a:srgbClr val="44546A"/>
              </a:solidFill>
            </a:endParaRPr>
          </a:p>
        </p:txBody>
      </p:sp>
      <p:sp>
        <p:nvSpPr>
          <p:cNvPr id="115" name="Rectangle 114"/>
          <p:cNvSpPr/>
          <p:nvPr/>
        </p:nvSpPr>
        <p:spPr>
          <a:xfrm>
            <a:off x="8300182" y="2036917"/>
            <a:ext cx="3569219" cy="1384995"/>
          </a:xfrm>
          <a:prstGeom prst="rect">
            <a:avLst/>
          </a:prstGeom>
        </p:spPr>
        <p:txBody>
          <a:bodyPr wrap="square">
            <a:spAutoFit/>
          </a:bodyPr>
          <a:lstStyle/>
          <a:p>
            <a:pPr>
              <a:lnSpc>
                <a:spcPct val="120000"/>
              </a:lnSpc>
            </a:pPr>
            <a:r>
              <a:rPr lang="en-US" sz="1400" noProof="1">
                <a:solidFill>
                  <a:prstClr val="black"/>
                </a:solidFill>
                <a:ea typeface="Verdana" panose="020B0604030504040204" pitchFamily="34" charset="0"/>
                <a:cs typeface="Verdana" panose="020B0604030504040204" pitchFamily="34" charset="0"/>
              </a:rPr>
              <a:t>Go/No-Go decision timeline for new product launches was cut by half and the ‘Go’ decisions taken were far more resilient to market dynamics as it addressed the root causes</a:t>
            </a:r>
          </a:p>
        </p:txBody>
      </p:sp>
      <p:pic>
        <p:nvPicPr>
          <p:cNvPr id="73" name="Picture 72"/>
          <p:cNvPicPr>
            <a:picLocks noChangeAspect="1"/>
          </p:cNvPicPr>
          <p:nvPr/>
        </p:nvPicPr>
        <p:blipFill rotWithShape="1">
          <a:blip r:embed="rId4"/>
          <a:srcRect b="48415"/>
          <a:stretch/>
        </p:blipFill>
        <p:spPr>
          <a:xfrm>
            <a:off x="1307205" y="3356306"/>
            <a:ext cx="9690678" cy="3432479"/>
          </a:xfrm>
          <a:prstGeom prst="rect">
            <a:avLst/>
          </a:prstGeom>
        </p:spPr>
      </p:pic>
      <p:sp>
        <p:nvSpPr>
          <p:cNvPr id="21" name="Oval 20">
            <a:hlinkClick r:id="rId5" action="ppaction://hlinksldjump"/>
            <a:extLst>
              <a:ext uri="{FF2B5EF4-FFF2-40B4-BE49-F238E27FC236}">
                <a16:creationId xmlns:a16="http://schemas.microsoft.com/office/drawing/2014/main" id="{AF661FB5-FF09-4421-BEC7-B0906A09DB6C}"/>
              </a:ext>
            </a:extLst>
          </p:cNvPr>
          <p:cNvSpPr/>
          <p:nvPr/>
        </p:nvSpPr>
        <p:spPr>
          <a:xfrm>
            <a:off x="11726727" y="5664341"/>
            <a:ext cx="270000" cy="270000"/>
          </a:xfrm>
          <a:prstGeom prst="ellipse">
            <a:avLst/>
          </a:prstGeom>
          <a:solidFill>
            <a:srgbClr val="46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a:t>
            </a:r>
            <a:endParaRPr lang="en-IN"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611584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 xmlns:a14="http://schemas.microsoft.com/office/drawing/2010/main">
                <a:solidFill>
                  <a:srgbClr val="FFFFFF"/>
                </a:solidFill>
              </a14:hiddenFill>
            </a:ext>
          </a:extLst>
        </p:spPr>
      </p:pic>
      <p:sp>
        <p:nvSpPr>
          <p:cNvPr id="173" name="Rectangle 172"/>
          <p:cNvSpPr/>
          <p:nvPr/>
        </p:nvSpPr>
        <p:spPr>
          <a:xfrm>
            <a:off x="256518" y="109396"/>
            <a:ext cx="8486528" cy="546632"/>
          </a:xfrm>
          <a:prstGeom prst="rect">
            <a:avLst/>
          </a:prstGeom>
          <a:solidFill>
            <a:schemeClr val="bg1"/>
          </a:solidFill>
        </p:spPr>
        <p:txBody>
          <a:bodyPr vert="horz" lIns="121789" tIns="60895" rIns="121789" bIns="60895" rtlCol="0" anchor="ctr">
            <a:noAutofit/>
          </a:bodyPr>
          <a:lstStyle/>
          <a:p>
            <a:pPr>
              <a:spcBef>
                <a:spcPct val="0"/>
              </a:spcBef>
            </a:pPr>
            <a:r>
              <a:rPr lang="en-US" sz="2800" b="1" spc="-96" dirty="0">
                <a:ln w="3175">
                  <a:noFill/>
                </a:ln>
                <a:solidFill>
                  <a:srgbClr val="44546A"/>
                </a:solidFill>
                <a:ea typeface="Segoe UI" panose="020B0502040204020203" pitchFamily="34" charset="0"/>
                <a:cs typeface="Segoe UI" panose="020B0502040204020203" pitchFamily="34" charset="0"/>
              </a:rPr>
              <a:t>Media (Paid, Earned &amp; Owned) Mix Modeling at Large Scale </a:t>
            </a:r>
          </a:p>
        </p:txBody>
      </p:sp>
      <p:sp>
        <p:nvSpPr>
          <p:cNvPr id="54" name="Slide Number Placeholder 5"/>
          <p:cNvSpPr txBox="1">
            <a:spLocks/>
          </p:cNvSpPr>
          <p:nvPr/>
        </p:nvSpPr>
        <p:spPr>
          <a:xfrm>
            <a:off x="9209804" y="642366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0414F87-21CC-45C6-A33F-A15A7E070B6F}" type="slidenum">
              <a:rPr lang="en-US" sz="1200" smtClean="0">
                <a:solidFill>
                  <a:srgbClr val="000000">
                    <a:tint val="75000"/>
                  </a:srgbClr>
                </a:solidFill>
              </a:rPr>
              <a:pPr algn="r"/>
              <a:t>82</a:t>
            </a:fld>
            <a:endParaRPr lang="en-US" sz="1200" dirty="0">
              <a:solidFill>
                <a:srgbClr val="000000">
                  <a:tint val="75000"/>
                </a:srgbClr>
              </a:solidFill>
            </a:endParaRPr>
          </a:p>
        </p:txBody>
      </p:sp>
      <p:sp>
        <p:nvSpPr>
          <p:cNvPr id="73" name="Rectangle 72"/>
          <p:cNvSpPr/>
          <p:nvPr/>
        </p:nvSpPr>
        <p:spPr>
          <a:xfrm>
            <a:off x="1" y="122654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4" name="Rectangle 73"/>
          <p:cNvSpPr/>
          <p:nvPr/>
        </p:nvSpPr>
        <p:spPr>
          <a:xfrm>
            <a:off x="260343" y="1933812"/>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mn-ea"/>
              <a:cs typeface="+mn-cs"/>
            </a:endParaRPr>
          </a:p>
        </p:txBody>
      </p:sp>
      <p:sp>
        <p:nvSpPr>
          <p:cNvPr id="75" name="Rectangle 74"/>
          <p:cNvSpPr/>
          <p:nvPr/>
        </p:nvSpPr>
        <p:spPr>
          <a:xfrm>
            <a:off x="260343" y="1781368"/>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76" name="Rectangle 75"/>
          <p:cNvSpPr/>
          <p:nvPr/>
        </p:nvSpPr>
        <p:spPr>
          <a:xfrm>
            <a:off x="271573" y="2094140"/>
            <a:ext cx="3499537"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Media budget allocation was done on an aggregated, unoptimized basis and thus the cost per acquisition was much higher as compared to industry benchmarks</a:t>
            </a:r>
          </a:p>
        </p:txBody>
      </p:sp>
      <p:sp>
        <p:nvSpPr>
          <p:cNvPr id="77" name="Rectangle 76"/>
          <p:cNvSpPr/>
          <p:nvPr/>
        </p:nvSpPr>
        <p:spPr>
          <a:xfrm>
            <a:off x="271573" y="1765910"/>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The “Before” State</a:t>
            </a:r>
          </a:p>
        </p:txBody>
      </p:sp>
      <p:sp>
        <p:nvSpPr>
          <p:cNvPr id="78" name="Rectangle 77"/>
          <p:cNvSpPr/>
          <p:nvPr/>
        </p:nvSpPr>
        <p:spPr>
          <a:xfrm>
            <a:off x="8301385" y="1781368"/>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1" indent="0" defTabSz="914400" eaLnBrk="1" fontAlgn="auto" latinLnBrk="0" hangingPunct="1">
              <a:lnSpc>
                <a:spcPct val="100000"/>
              </a:lnSpc>
              <a:spcBef>
                <a:spcPts val="0"/>
              </a:spcBef>
              <a:spcAft>
                <a:spcPts val="0"/>
              </a:spcAft>
              <a:buClrTx/>
              <a:buSzPct val="120000"/>
              <a:buFontTx/>
              <a:buNone/>
              <a:tabLst/>
              <a:defRPr/>
            </a:pPr>
            <a:endParaRPr kumimoji="0" lang="en-US" sz="1300" b="0" i="0" u="none" strike="noStrike" kern="0" cap="none" spc="0" normalizeH="0" baseline="0" noProof="0" dirty="0">
              <a:ln>
                <a:noFill/>
              </a:ln>
              <a:solidFill>
                <a:srgbClr val="000000"/>
              </a:solidFill>
              <a:effectLst/>
              <a:uLnTx/>
              <a:uFillTx/>
              <a:ea typeface="+mn-ea"/>
              <a:cs typeface="+mn-cs"/>
            </a:endParaRPr>
          </a:p>
        </p:txBody>
      </p:sp>
      <p:sp>
        <p:nvSpPr>
          <p:cNvPr id="79" name="Rectangle 78"/>
          <p:cNvSpPr/>
          <p:nvPr/>
        </p:nvSpPr>
        <p:spPr>
          <a:xfrm>
            <a:off x="138851" y="1231703"/>
            <a:ext cx="12078912"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546A"/>
                </a:solidFill>
                <a:effectLst/>
                <a:uLnTx/>
                <a:uFillTx/>
                <a:ea typeface="+mn-ea"/>
                <a:cs typeface="+mn-cs"/>
              </a:rPr>
              <a:t>The Problem: </a:t>
            </a:r>
            <a:r>
              <a:rPr kumimoji="0" lang="en-US" sz="1600" b="0" i="0" u="none" strike="noStrike" kern="0" cap="none" spc="0" normalizeH="0" baseline="0" noProof="0" dirty="0">
                <a:ln>
                  <a:noFill/>
                </a:ln>
                <a:solidFill>
                  <a:srgbClr val="44546A"/>
                </a:solidFill>
                <a:effectLst/>
                <a:uLnTx/>
                <a:uFillTx/>
                <a:ea typeface="+mn-ea"/>
                <a:cs typeface="+mn-cs"/>
              </a:rPr>
              <a:t>Media mix spend effectiveness (revenue generated per dollar of spend) had declined by 5% for 2 consecutive years</a:t>
            </a:r>
          </a:p>
        </p:txBody>
      </p:sp>
      <p:sp>
        <p:nvSpPr>
          <p:cNvPr id="80" name="Rectangle 79"/>
          <p:cNvSpPr/>
          <p:nvPr/>
        </p:nvSpPr>
        <p:spPr>
          <a:xfrm>
            <a:off x="4255290" y="1933812"/>
            <a:ext cx="3302271" cy="950732"/>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mn-ea"/>
              <a:cs typeface="+mn-cs"/>
            </a:endParaRPr>
          </a:p>
        </p:txBody>
      </p:sp>
      <p:sp>
        <p:nvSpPr>
          <p:cNvPr id="81" name="Rectangle 80"/>
          <p:cNvSpPr/>
          <p:nvPr/>
        </p:nvSpPr>
        <p:spPr>
          <a:xfrm>
            <a:off x="4280864" y="1781368"/>
            <a:ext cx="3584448" cy="150876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82" name="Rectangle 81"/>
          <p:cNvSpPr/>
          <p:nvPr/>
        </p:nvSpPr>
        <p:spPr>
          <a:xfrm>
            <a:off x="4295319" y="2094140"/>
            <a:ext cx="3569219" cy="1126462"/>
          </a:xfrm>
          <a:prstGeom prst="rect">
            <a:avLst/>
          </a:prstGeom>
        </p:spPr>
        <p:txBody>
          <a:bodyPr wrap="square">
            <a:spAutoFit/>
          </a:bodyPr>
          <a:lstStyle/>
          <a:p>
            <a:pPr>
              <a:lnSpc>
                <a:spcPct val="120000"/>
              </a:lnSpc>
            </a:pPr>
            <a:r>
              <a:rPr lang="en-US" sz="1400" noProof="1">
                <a:solidFill>
                  <a:prstClr val="black"/>
                </a:solidFill>
                <a:ea typeface="Verdana" panose="020B0604030504040204" pitchFamily="34" charset="0"/>
                <a:cs typeface="Verdana" panose="020B0604030504040204" pitchFamily="34" charset="0"/>
              </a:rPr>
              <a:t>Created m</a:t>
            </a:r>
            <a:r>
              <a:rPr lang="en-US" sz="1400" dirty="0" err="1">
                <a:solidFill>
                  <a:prstClr val="black"/>
                </a:solidFill>
                <a:ea typeface="Verdana" panose="020B0604030504040204" pitchFamily="34" charset="0"/>
                <a:cs typeface="Verdana" panose="020B0604030504040204" pitchFamily="34" charset="0"/>
              </a:rPr>
              <a:t>ulti</a:t>
            </a:r>
            <a:r>
              <a:rPr lang="en-US" sz="1400" dirty="0">
                <a:solidFill>
                  <a:prstClr val="black"/>
                </a:solidFill>
                <a:ea typeface="Verdana" panose="020B0604030504040204" pitchFamily="34" charset="0"/>
                <a:cs typeface="Verdana" panose="020B0604030504040204" pitchFamily="34" charset="0"/>
              </a:rPr>
              <a:t>-variate linear models for paid channels and attribution models for non-paid channels which were further optimized at a product and channel level</a:t>
            </a:r>
            <a:endParaRPr lang="en-US" sz="1400" noProof="1">
              <a:solidFill>
                <a:prstClr val="black"/>
              </a:solidFill>
              <a:ea typeface="Verdana" panose="020B0604030504040204" pitchFamily="34" charset="0"/>
              <a:cs typeface="Verdana" panose="020B0604030504040204" pitchFamily="34" charset="0"/>
            </a:endParaRPr>
          </a:p>
        </p:txBody>
      </p:sp>
      <p:sp>
        <p:nvSpPr>
          <p:cNvPr id="83" name="Rectangle 82"/>
          <p:cNvSpPr/>
          <p:nvPr/>
        </p:nvSpPr>
        <p:spPr>
          <a:xfrm>
            <a:off x="4295319" y="1765910"/>
            <a:ext cx="213184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a:ln>
                  <a:noFill/>
                </a:ln>
                <a:solidFill>
                  <a:srgbClr val="44546A"/>
                </a:solidFill>
                <a:effectLst/>
                <a:uLnTx/>
                <a:uFillTx/>
              </a:rPr>
              <a:t>LatentView</a:t>
            </a:r>
            <a:r>
              <a:rPr kumimoji="0" lang="en-US" sz="1600" b="1" i="0" u="none" strike="noStrike" kern="0" cap="none" spc="0" normalizeH="0" baseline="0" noProof="0" dirty="0">
                <a:ln>
                  <a:noFill/>
                </a:ln>
                <a:solidFill>
                  <a:srgbClr val="44546A"/>
                </a:solidFill>
                <a:effectLst/>
                <a:uLnTx/>
                <a:uFillTx/>
              </a:rPr>
              <a:t> Solution</a:t>
            </a:r>
          </a:p>
        </p:txBody>
      </p:sp>
      <p:sp>
        <p:nvSpPr>
          <p:cNvPr id="84" name="Rectangle 83"/>
          <p:cNvSpPr/>
          <p:nvPr/>
        </p:nvSpPr>
        <p:spPr>
          <a:xfrm>
            <a:off x="8290645" y="1765910"/>
            <a:ext cx="253463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546A"/>
                </a:solidFill>
                <a:effectLst/>
                <a:uLnTx/>
                <a:uFillTx/>
              </a:rPr>
              <a:t>The “After” State</a:t>
            </a:r>
          </a:p>
        </p:txBody>
      </p:sp>
      <p:sp>
        <p:nvSpPr>
          <p:cNvPr id="85" name="Rectangle 84"/>
          <p:cNvSpPr/>
          <p:nvPr/>
        </p:nvSpPr>
        <p:spPr>
          <a:xfrm>
            <a:off x="120389" y="650606"/>
            <a:ext cx="5618259"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546A"/>
                </a:solidFill>
                <a:effectLst/>
                <a:uLnTx/>
                <a:uFillTx/>
                <a:ea typeface="+mn-ea"/>
                <a:cs typeface="+mn-cs"/>
              </a:rPr>
              <a:t>Leading Home Appliances and Repair Services Provider </a:t>
            </a:r>
          </a:p>
        </p:txBody>
      </p:sp>
      <p:sp>
        <p:nvSpPr>
          <p:cNvPr id="86" name="Rectangle 85"/>
          <p:cNvSpPr/>
          <p:nvPr/>
        </p:nvSpPr>
        <p:spPr>
          <a:xfrm>
            <a:off x="8290645" y="2094140"/>
            <a:ext cx="3569219" cy="1126462"/>
          </a:xfrm>
          <a:prstGeom prst="rect">
            <a:avLst/>
          </a:prstGeom>
        </p:spPr>
        <p:txBody>
          <a:bodyPr wrap="square">
            <a:spAutoFit/>
          </a:bodyPr>
          <a:lstStyle/>
          <a:p>
            <a:pPr>
              <a:lnSpc>
                <a:spcPct val="120000"/>
              </a:lnSpc>
            </a:pPr>
            <a:r>
              <a:rPr lang="en-US" sz="1400" noProof="1">
                <a:solidFill>
                  <a:prstClr val="black"/>
                </a:solidFill>
                <a:ea typeface="Verdana" panose="020B0604030504040204" pitchFamily="34" charset="0"/>
                <a:cs typeface="Verdana" panose="020B0604030504040204" pitchFamily="34" charset="0"/>
              </a:rPr>
              <a:t>By implementing the recommendations from the Media Mix Model (MMM), revenue increased by 1.9% for Home Repair and 2.3% for Home Improvement in a six-month period</a:t>
            </a:r>
          </a:p>
        </p:txBody>
      </p:sp>
      <p:sp>
        <p:nvSpPr>
          <p:cNvPr id="87" name="Isosceles Triangle 43"/>
          <p:cNvSpPr>
            <a:spLocks noChangeAspect="1"/>
          </p:cNvSpPr>
          <p:nvPr/>
        </p:nvSpPr>
        <p:spPr>
          <a:xfrm rot="5400000">
            <a:off x="7269336" y="5072410"/>
            <a:ext cx="2754926" cy="192493"/>
          </a:xfrm>
          <a:custGeom>
            <a:avLst/>
            <a:gdLst>
              <a:gd name="connsiteX0" fmla="*/ 0 w 2754926"/>
              <a:gd name="connsiteY0" fmla="*/ 342618 h 342618"/>
              <a:gd name="connsiteX1" fmla="*/ 1404764 w 2754926"/>
              <a:gd name="connsiteY1" fmla="*/ 0 h 342618"/>
              <a:gd name="connsiteX2" fmla="*/ 2754926 w 2754926"/>
              <a:gd name="connsiteY2" fmla="*/ 342618 h 342618"/>
              <a:gd name="connsiteX3" fmla="*/ 0 w 2754926"/>
              <a:gd name="connsiteY3" fmla="*/ 342618 h 342618"/>
              <a:gd name="connsiteX0" fmla="*/ 0 w 2754926"/>
              <a:gd name="connsiteY0" fmla="*/ 260732 h 260732"/>
              <a:gd name="connsiteX1" fmla="*/ 1391116 w 2754926"/>
              <a:gd name="connsiteY1" fmla="*/ 0 h 260732"/>
              <a:gd name="connsiteX2" fmla="*/ 2754926 w 2754926"/>
              <a:gd name="connsiteY2" fmla="*/ 260732 h 260732"/>
              <a:gd name="connsiteX3" fmla="*/ 0 w 2754926"/>
              <a:gd name="connsiteY3" fmla="*/ 260732 h 260732"/>
              <a:gd name="connsiteX0" fmla="*/ 0 w 2754926"/>
              <a:gd name="connsiteY0" fmla="*/ 192493 h 192493"/>
              <a:gd name="connsiteX1" fmla="*/ 1391116 w 2754926"/>
              <a:gd name="connsiteY1" fmla="*/ 0 h 192493"/>
              <a:gd name="connsiteX2" fmla="*/ 2754926 w 2754926"/>
              <a:gd name="connsiteY2" fmla="*/ 192493 h 192493"/>
              <a:gd name="connsiteX3" fmla="*/ 0 w 2754926"/>
              <a:gd name="connsiteY3" fmla="*/ 192493 h 192493"/>
            </a:gdLst>
            <a:ahLst/>
            <a:cxnLst>
              <a:cxn ang="0">
                <a:pos x="connsiteX0" y="connsiteY0"/>
              </a:cxn>
              <a:cxn ang="0">
                <a:pos x="connsiteX1" y="connsiteY1"/>
              </a:cxn>
              <a:cxn ang="0">
                <a:pos x="connsiteX2" y="connsiteY2"/>
              </a:cxn>
              <a:cxn ang="0">
                <a:pos x="connsiteX3" y="connsiteY3"/>
              </a:cxn>
            </a:cxnLst>
            <a:rect l="l" t="t" r="r" b="b"/>
            <a:pathLst>
              <a:path w="2754926" h="192493">
                <a:moveTo>
                  <a:pt x="0" y="192493"/>
                </a:moveTo>
                <a:lnTo>
                  <a:pt x="1391116" y="0"/>
                </a:lnTo>
                <a:lnTo>
                  <a:pt x="2754926" y="192493"/>
                </a:lnTo>
                <a:lnTo>
                  <a:pt x="0" y="192493"/>
                </a:lnTo>
                <a:close/>
              </a:path>
            </a:pathLst>
          </a:custGeom>
          <a:solidFill>
            <a:sysClr val="window" lastClr="FFFFFF">
              <a:lumMod val="7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88" name="Group 87"/>
          <p:cNvGrpSpPr/>
          <p:nvPr/>
        </p:nvGrpSpPr>
        <p:grpSpPr>
          <a:xfrm>
            <a:off x="5308017" y="3665700"/>
            <a:ext cx="2994307" cy="1678130"/>
            <a:chOff x="4838721" y="2214904"/>
            <a:chExt cx="884712" cy="1805609"/>
          </a:xfrm>
        </p:grpSpPr>
        <p:sp>
          <p:nvSpPr>
            <p:cNvPr id="89" name="Snip Diagonal Corner Rectangle 88"/>
            <p:cNvSpPr/>
            <p:nvPr/>
          </p:nvSpPr>
          <p:spPr bwMode="auto">
            <a:xfrm>
              <a:off x="4838721" y="2225699"/>
              <a:ext cx="884712" cy="1794814"/>
            </a:xfrm>
            <a:prstGeom prst="snip2DiagRect">
              <a:avLst/>
            </a:prstGeom>
            <a:solidFill>
              <a:srgbClr val="D1E494"/>
            </a:solidFill>
            <a:ln w="12700">
              <a:solidFill>
                <a:srgbClr val="A5A5A5">
                  <a:lumMod val="60000"/>
                  <a:lumOff val="40000"/>
                </a:srgbClr>
              </a:solid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90" name="TextBox 89"/>
            <p:cNvSpPr txBox="1"/>
            <p:nvPr/>
          </p:nvSpPr>
          <p:spPr>
            <a:xfrm>
              <a:off x="4841287" y="2214904"/>
              <a:ext cx="882146" cy="1639226"/>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600"/>
                </a:spcAft>
                <a:buClrTx/>
                <a:buSzTx/>
                <a:buFontTx/>
                <a:buNone/>
                <a:tabLst/>
                <a:defRPr/>
              </a:pPr>
              <a:r>
                <a:rPr kumimoji="0" lang="en-US" sz="1100" b="1" i="0" u="none" strike="noStrike" kern="0" cap="none" spc="0" normalizeH="0" baseline="0" noProof="0" dirty="0">
                  <a:ln>
                    <a:noFill/>
                  </a:ln>
                  <a:solidFill>
                    <a:prstClr val="black"/>
                  </a:solidFill>
                  <a:effectLst/>
                  <a:uLnTx/>
                  <a:uFillTx/>
                </a:rPr>
                <a:t>Predictive Models</a:t>
              </a:r>
            </a:p>
            <a:p>
              <a:pPr marL="171450" marR="0" lvl="0" indent="-171450" algn="just"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100" b="1" i="0" u="none" strike="noStrike" kern="0" cap="none" spc="0" normalizeH="0" baseline="0" noProof="0" dirty="0">
                  <a:ln>
                    <a:noFill/>
                  </a:ln>
                  <a:solidFill>
                    <a:prstClr val="black"/>
                  </a:solidFill>
                  <a:effectLst/>
                  <a:uLnTx/>
                  <a:uFillTx/>
                </a:rPr>
                <a:t>3 Business Units – HI, IHR &amp; PD</a:t>
              </a:r>
            </a:p>
            <a:p>
              <a:pPr marL="171450" marR="0" lvl="0" indent="-171450" algn="just"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100" b="0" i="0" u="none" strike="noStrike" kern="0" cap="none" spc="0" normalizeH="0" baseline="0" noProof="0" dirty="0">
                  <a:ln>
                    <a:noFill/>
                  </a:ln>
                  <a:solidFill>
                    <a:prstClr val="black"/>
                  </a:solidFill>
                  <a:effectLst/>
                  <a:uLnTx/>
                  <a:uFillTx/>
                </a:rPr>
                <a:t>Marketing Levels: </a:t>
              </a:r>
              <a:r>
                <a:rPr kumimoji="0" lang="en-US" sz="1100" b="1" i="0" u="none" strike="noStrike" kern="0" cap="none" spc="0" normalizeH="0" baseline="0" noProof="0" dirty="0">
                  <a:ln>
                    <a:noFill/>
                  </a:ln>
                  <a:solidFill>
                    <a:prstClr val="black"/>
                  </a:solidFill>
                  <a:effectLst/>
                  <a:uLnTx/>
                  <a:uFillTx/>
                </a:rPr>
                <a:t>Products (P) x Channels (C)  x DMAs (D)</a:t>
              </a:r>
            </a:p>
            <a:p>
              <a:pPr marL="171450" marR="0" lvl="0" indent="-171450" algn="just"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100" b="1" i="0" u="none" strike="noStrike" kern="0" cap="none" spc="0" normalizeH="0" baseline="0" noProof="0" dirty="0">
                  <a:ln>
                    <a:noFill/>
                  </a:ln>
                  <a:solidFill>
                    <a:prstClr val="black"/>
                  </a:solidFill>
                  <a:effectLst/>
                  <a:uLnTx/>
                  <a:uFillTx/>
                </a:rPr>
                <a:t>Paid Channels</a:t>
              </a:r>
              <a:r>
                <a:rPr kumimoji="0" lang="en-US" sz="1100" b="0" i="0" u="none" strike="noStrike" kern="0" cap="none" spc="0" normalizeH="0" baseline="0" noProof="0" dirty="0">
                  <a:ln>
                    <a:noFill/>
                  </a:ln>
                  <a:solidFill>
                    <a:prstClr val="black"/>
                  </a:solidFill>
                  <a:effectLst/>
                  <a:uLnTx/>
                  <a:uFillTx/>
                </a:rPr>
                <a:t>: Linear Models</a:t>
              </a:r>
            </a:p>
            <a:p>
              <a:pPr marL="171450" marR="0" lvl="0" indent="-171450" algn="just"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100" b="1" i="0" u="none" strike="noStrike" kern="0" cap="none" spc="0" normalizeH="0" baseline="0" noProof="0" dirty="0">
                  <a:ln>
                    <a:noFill/>
                  </a:ln>
                  <a:solidFill>
                    <a:prstClr val="black"/>
                  </a:solidFill>
                  <a:effectLst/>
                  <a:uLnTx/>
                  <a:uFillTx/>
                </a:rPr>
                <a:t>Non-Paid Channels</a:t>
              </a:r>
              <a:r>
                <a:rPr kumimoji="0" lang="en-US" sz="1100" b="0" i="0" u="none" strike="noStrike" kern="0" cap="none" spc="0" normalizeH="0" baseline="0" noProof="0" dirty="0">
                  <a:ln>
                    <a:noFill/>
                  </a:ln>
                  <a:solidFill>
                    <a:prstClr val="black"/>
                  </a:solidFill>
                  <a:effectLst/>
                  <a:uLnTx/>
                  <a:uFillTx/>
                </a:rPr>
                <a:t>:  Attribution Models</a:t>
              </a:r>
            </a:p>
            <a:p>
              <a:pPr marL="171450" marR="0" lvl="0" indent="-171450" algn="just"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100" b="1" i="0" u="none" strike="noStrike" kern="0" cap="none" spc="0" normalizeH="0" baseline="0" noProof="0" dirty="0">
                  <a:ln>
                    <a:noFill/>
                  </a:ln>
                  <a:solidFill>
                    <a:prstClr val="black"/>
                  </a:solidFill>
                  <a:effectLst/>
                  <a:uLnTx/>
                  <a:uFillTx/>
                </a:rPr>
                <a:t>3546</a:t>
              </a:r>
              <a:r>
                <a:rPr kumimoji="0" lang="en-US" sz="1100" b="0" i="0" u="none" strike="noStrike" kern="0" cap="none" spc="0" normalizeH="0" baseline="0" noProof="0" dirty="0">
                  <a:ln>
                    <a:noFill/>
                  </a:ln>
                  <a:solidFill>
                    <a:prstClr val="black"/>
                  </a:solidFill>
                  <a:effectLst/>
                  <a:uLnTx/>
                  <a:uFillTx/>
                </a:rPr>
                <a:t> Models built for </a:t>
              </a:r>
              <a:r>
                <a:rPr kumimoji="0" lang="en-US" sz="1100" b="1" i="0" u="none" strike="noStrike" kern="0" cap="none" spc="0" normalizeH="0" baseline="0" noProof="0" dirty="0">
                  <a:ln>
                    <a:noFill/>
                  </a:ln>
                  <a:solidFill>
                    <a:prstClr val="black"/>
                  </a:solidFill>
                  <a:effectLst/>
                  <a:uLnTx/>
                  <a:uFillTx/>
                </a:rPr>
                <a:t>BU1, 2376 </a:t>
              </a:r>
              <a:r>
                <a:rPr kumimoji="0" lang="en-US" sz="1100" b="0" i="0" u="none" strike="noStrike" kern="0" cap="none" spc="0" normalizeH="0" baseline="0" noProof="0" dirty="0">
                  <a:ln>
                    <a:noFill/>
                  </a:ln>
                  <a:solidFill>
                    <a:prstClr val="black"/>
                  </a:solidFill>
                  <a:effectLst/>
                  <a:uLnTx/>
                  <a:uFillTx/>
                </a:rPr>
                <a:t>Models built for </a:t>
              </a:r>
              <a:r>
                <a:rPr kumimoji="0" lang="en-US" sz="1100" b="1" i="0" u="none" strike="noStrike" kern="0" cap="none" spc="0" normalizeH="0" baseline="0" noProof="0" dirty="0">
                  <a:ln>
                    <a:noFill/>
                  </a:ln>
                  <a:solidFill>
                    <a:prstClr val="black"/>
                  </a:solidFill>
                  <a:effectLst/>
                  <a:uLnTx/>
                  <a:uFillTx/>
                </a:rPr>
                <a:t>BU2, 1218</a:t>
              </a:r>
              <a:r>
                <a:rPr kumimoji="0" lang="en-US" sz="1100" b="0" i="0" u="none" strike="noStrike" kern="0" cap="none" spc="0" normalizeH="0" baseline="0" noProof="0" dirty="0">
                  <a:ln>
                    <a:noFill/>
                  </a:ln>
                  <a:solidFill>
                    <a:prstClr val="black"/>
                  </a:solidFill>
                  <a:effectLst/>
                  <a:uLnTx/>
                  <a:uFillTx/>
                </a:rPr>
                <a:t> Models built for </a:t>
              </a:r>
              <a:r>
                <a:rPr kumimoji="0" lang="en-US" sz="1100" b="1" i="0" u="none" strike="noStrike" kern="0" cap="none" spc="0" normalizeH="0" baseline="0" noProof="0" dirty="0">
                  <a:ln>
                    <a:noFill/>
                  </a:ln>
                  <a:solidFill>
                    <a:prstClr val="black"/>
                  </a:solidFill>
                  <a:effectLst/>
                  <a:uLnTx/>
                  <a:uFillTx/>
                </a:rPr>
                <a:t>BU3</a:t>
              </a:r>
            </a:p>
          </p:txBody>
        </p:sp>
      </p:grpSp>
      <p:sp>
        <p:nvSpPr>
          <p:cNvPr id="91" name="Down Arrow 90"/>
          <p:cNvSpPr/>
          <p:nvPr/>
        </p:nvSpPr>
        <p:spPr bwMode="auto">
          <a:xfrm rot="16200000">
            <a:off x="4959566" y="4936131"/>
            <a:ext cx="254964" cy="251695"/>
          </a:xfrm>
          <a:prstGeom prst="downArrow">
            <a:avLst/>
          </a:prstGeom>
          <a:noFill/>
          <a:ln w="6350">
            <a:solidFill>
              <a:srgbClr val="A5A5A5">
                <a:lumMod val="75000"/>
              </a:srgbClr>
            </a:solidFill>
            <a:prstDash val="solid"/>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92" name="Group 91"/>
          <p:cNvGrpSpPr/>
          <p:nvPr/>
        </p:nvGrpSpPr>
        <p:grpSpPr>
          <a:xfrm>
            <a:off x="3074443" y="3688522"/>
            <a:ext cx="1849982" cy="2910429"/>
            <a:chOff x="6067372" y="1739250"/>
            <a:chExt cx="1515890" cy="2407984"/>
          </a:xfrm>
        </p:grpSpPr>
        <p:sp>
          <p:nvSpPr>
            <p:cNvPr id="93" name="Flowchart: Magnetic Disk 92"/>
            <p:cNvSpPr/>
            <p:nvPr/>
          </p:nvSpPr>
          <p:spPr bwMode="auto">
            <a:xfrm>
              <a:off x="6081874" y="1739250"/>
              <a:ext cx="1501388" cy="2407984"/>
            </a:xfrm>
            <a:prstGeom prst="flowChartMagneticDisk">
              <a:avLst/>
            </a:prstGeom>
            <a:solidFill>
              <a:srgbClr val="99CCFF">
                <a:alpha val="69804"/>
              </a:srgbClr>
            </a:solidFill>
            <a:ln w="12700">
              <a:solidFill>
                <a:sysClr val="window" lastClr="FFFFFF">
                  <a:lumMod val="95000"/>
                </a:sysClr>
              </a:solid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endParaRPr>
            </a:p>
          </p:txBody>
        </p:sp>
        <p:grpSp>
          <p:nvGrpSpPr>
            <p:cNvPr id="101" name="Group 100"/>
            <p:cNvGrpSpPr/>
            <p:nvPr/>
          </p:nvGrpSpPr>
          <p:grpSpPr>
            <a:xfrm>
              <a:off x="6248755" y="2650028"/>
              <a:ext cx="1160469" cy="1167410"/>
              <a:chOff x="5269748" y="4266072"/>
              <a:chExt cx="905086" cy="418955"/>
            </a:xfrm>
          </p:grpSpPr>
          <p:pic>
            <p:nvPicPr>
              <p:cNvPr id="128" name="Picture 127"/>
              <p:cNvPicPr>
                <a:picLocks noChangeAspect="1"/>
              </p:cNvPicPr>
              <p:nvPr/>
            </p:nvPicPr>
            <p:blipFill>
              <a:blip r:embed="rId4">
                <a:duotone>
                  <a:prstClr val="black"/>
                  <a:srgbClr val="70AD47">
                    <a:lumMod val="50000"/>
                    <a:tint val="45000"/>
                    <a:satMod val="400000"/>
                  </a:srgbClr>
                </a:duotone>
              </a:blip>
              <a:stretch>
                <a:fillRect/>
              </a:stretch>
            </p:blipFill>
            <p:spPr>
              <a:xfrm>
                <a:off x="5269748" y="4266072"/>
                <a:ext cx="278119" cy="149208"/>
              </a:xfrm>
              <a:prstGeom prst="rect">
                <a:avLst/>
              </a:prstGeom>
            </p:spPr>
          </p:pic>
          <p:pic>
            <p:nvPicPr>
              <p:cNvPr id="129" name="Picture 128"/>
              <p:cNvPicPr>
                <a:picLocks noChangeAspect="1"/>
              </p:cNvPicPr>
              <p:nvPr/>
            </p:nvPicPr>
            <p:blipFill>
              <a:blip r:embed="rId4">
                <a:duotone>
                  <a:prstClr val="black"/>
                  <a:srgbClr val="70AD47">
                    <a:lumMod val="50000"/>
                    <a:tint val="45000"/>
                    <a:satMod val="400000"/>
                  </a:srgbClr>
                </a:duotone>
              </a:blip>
              <a:stretch>
                <a:fillRect/>
              </a:stretch>
            </p:blipFill>
            <p:spPr>
              <a:xfrm>
                <a:off x="5896716" y="4271146"/>
                <a:ext cx="278118" cy="139061"/>
              </a:xfrm>
              <a:prstGeom prst="rect">
                <a:avLst/>
              </a:prstGeom>
            </p:spPr>
          </p:pic>
          <p:pic>
            <p:nvPicPr>
              <p:cNvPr id="130" name="Picture 129"/>
              <p:cNvPicPr>
                <a:picLocks noChangeAspect="1"/>
              </p:cNvPicPr>
              <p:nvPr/>
            </p:nvPicPr>
            <p:blipFill>
              <a:blip r:embed="rId4">
                <a:duotone>
                  <a:prstClr val="black"/>
                  <a:srgbClr val="70AD47">
                    <a:lumMod val="50000"/>
                    <a:tint val="45000"/>
                    <a:satMod val="400000"/>
                  </a:srgbClr>
                </a:duotone>
              </a:blip>
              <a:stretch>
                <a:fillRect/>
              </a:stretch>
            </p:blipFill>
            <p:spPr>
              <a:xfrm>
                <a:off x="5572388" y="4551531"/>
                <a:ext cx="278118" cy="133496"/>
              </a:xfrm>
              <a:prstGeom prst="rect">
                <a:avLst/>
              </a:prstGeom>
            </p:spPr>
          </p:pic>
        </p:grpSp>
        <p:pic>
          <p:nvPicPr>
            <p:cNvPr id="114" name="Picture 113"/>
            <p:cNvPicPr>
              <a:picLocks noChangeAspect="1"/>
            </p:cNvPicPr>
            <p:nvPr/>
          </p:nvPicPr>
          <p:blipFill>
            <a:blip r:embed="rId4">
              <a:duotone>
                <a:prstClr val="black"/>
                <a:srgbClr val="44546A">
                  <a:tint val="45000"/>
                  <a:satMod val="400000"/>
                </a:srgbClr>
              </a:duotone>
            </a:blip>
            <a:stretch>
              <a:fillRect/>
            </a:stretch>
          </p:blipFill>
          <p:spPr>
            <a:xfrm>
              <a:off x="6555993" y="1804490"/>
              <a:ext cx="532514" cy="372259"/>
            </a:xfrm>
            <a:prstGeom prst="rect">
              <a:avLst/>
            </a:prstGeom>
          </p:spPr>
        </p:pic>
        <p:sp>
          <p:nvSpPr>
            <p:cNvPr id="116" name="TextBox 115"/>
            <p:cNvSpPr txBox="1"/>
            <p:nvPr/>
          </p:nvSpPr>
          <p:spPr>
            <a:xfrm>
              <a:off x="6993382" y="3087101"/>
              <a:ext cx="572991" cy="33103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Clustered Data</a:t>
              </a:r>
            </a:p>
          </p:txBody>
        </p:sp>
        <p:sp>
          <p:nvSpPr>
            <p:cNvPr id="117" name="TextBox 116"/>
            <p:cNvSpPr txBox="1"/>
            <p:nvPr/>
          </p:nvSpPr>
          <p:spPr>
            <a:xfrm>
              <a:off x="6288597" y="3766576"/>
              <a:ext cx="1082789" cy="33103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Meta Data @ Zip Code &amp; Daily </a:t>
              </a:r>
            </a:p>
          </p:txBody>
        </p:sp>
        <p:sp>
          <p:nvSpPr>
            <p:cNvPr id="118" name="TextBox 117"/>
            <p:cNvSpPr txBox="1"/>
            <p:nvPr/>
          </p:nvSpPr>
          <p:spPr>
            <a:xfrm>
              <a:off x="6067372" y="3039545"/>
              <a:ext cx="662937" cy="45835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Aggregated Weekly Data</a:t>
              </a:r>
            </a:p>
          </p:txBody>
        </p:sp>
        <p:sp>
          <p:nvSpPr>
            <p:cNvPr id="119" name="TextBox 118"/>
            <p:cNvSpPr txBox="1"/>
            <p:nvPr/>
          </p:nvSpPr>
          <p:spPr>
            <a:xfrm>
              <a:off x="6491432" y="2127381"/>
              <a:ext cx="661638" cy="33103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Processed Data Marts</a:t>
              </a:r>
            </a:p>
          </p:txBody>
        </p:sp>
        <p:cxnSp>
          <p:nvCxnSpPr>
            <p:cNvPr id="120" name="Straight Arrow Connector 119"/>
            <p:cNvCxnSpPr/>
            <p:nvPr/>
          </p:nvCxnSpPr>
          <p:spPr>
            <a:xfrm rot="16200000" flipV="1">
              <a:off x="6804281" y="2692175"/>
              <a:ext cx="0" cy="243027"/>
            </a:xfrm>
            <a:prstGeom prst="straightConnector1">
              <a:avLst/>
            </a:prstGeom>
            <a:noFill/>
            <a:ln w="6350" cap="flat" cmpd="sng" algn="ctr">
              <a:solidFill>
                <a:srgbClr val="A5A5A5">
                  <a:lumMod val="75000"/>
                </a:srgbClr>
              </a:solidFill>
              <a:prstDash val="solid"/>
              <a:miter lim="800000"/>
              <a:tailEnd type="triangle"/>
            </a:ln>
            <a:effectLst/>
          </p:spPr>
        </p:cxnSp>
      </p:grpSp>
      <p:grpSp>
        <p:nvGrpSpPr>
          <p:cNvPr id="133" name="Group 132"/>
          <p:cNvGrpSpPr/>
          <p:nvPr/>
        </p:nvGrpSpPr>
        <p:grpSpPr>
          <a:xfrm>
            <a:off x="365573" y="3579265"/>
            <a:ext cx="2202137" cy="3061857"/>
            <a:chOff x="3741488" y="3055233"/>
            <a:chExt cx="697162" cy="1548482"/>
          </a:xfrm>
        </p:grpSpPr>
        <p:grpSp>
          <p:nvGrpSpPr>
            <p:cNvPr id="134" name="Group 133"/>
            <p:cNvGrpSpPr/>
            <p:nvPr/>
          </p:nvGrpSpPr>
          <p:grpSpPr>
            <a:xfrm>
              <a:off x="3857715" y="3114772"/>
              <a:ext cx="505232" cy="211095"/>
              <a:chOff x="3898692" y="4708634"/>
              <a:chExt cx="640724" cy="234626"/>
            </a:xfrm>
          </p:grpSpPr>
          <p:sp>
            <p:nvSpPr>
              <p:cNvPr id="136" name="Flowchart: Multidocument 135"/>
              <p:cNvSpPr/>
              <p:nvPr/>
            </p:nvSpPr>
            <p:spPr bwMode="auto">
              <a:xfrm>
                <a:off x="3930326" y="4708634"/>
                <a:ext cx="609090" cy="234626"/>
              </a:xfrm>
              <a:prstGeom prst="flowChartMultidocument">
                <a:avLst/>
              </a:prstGeom>
              <a:solidFill>
                <a:srgbClr val="FFFFCC"/>
              </a:solidFill>
              <a:ln w="12700">
                <a:solidFill>
                  <a:srgbClr val="229E89"/>
                </a:solid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7" name="TextBox 136"/>
              <p:cNvSpPr txBox="1"/>
              <p:nvPr/>
            </p:nvSpPr>
            <p:spPr>
              <a:xfrm>
                <a:off x="3898692" y="4757915"/>
                <a:ext cx="625015" cy="1470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Data Sources</a:t>
                </a:r>
              </a:p>
            </p:txBody>
          </p:sp>
        </p:grpSp>
        <p:sp>
          <p:nvSpPr>
            <p:cNvPr id="135" name="Round Diagonal Corner Rectangle 134"/>
            <p:cNvSpPr/>
            <p:nvPr/>
          </p:nvSpPr>
          <p:spPr bwMode="auto">
            <a:xfrm>
              <a:off x="3741488" y="3055233"/>
              <a:ext cx="697162" cy="1548482"/>
            </a:xfrm>
            <a:prstGeom prst="round2DiagRect">
              <a:avLst/>
            </a:prstGeom>
            <a:noFill/>
            <a:ln w="12700" cmpd="dbl">
              <a:solidFill>
                <a:srgbClr val="A5A5A5">
                  <a:lumMod val="60000"/>
                  <a:lumOff val="40000"/>
                </a:srgbClr>
              </a:solid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38" name="TextBox 137"/>
          <p:cNvSpPr txBox="1"/>
          <p:nvPr/>
        </p:nvSpPr>
        <p:spPr>
          <a:xfrm>
            <a:off x="9668920" y="6257161"/>
            <a:ext cx="1144864" cy="246221"/>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472C4">
                    <a:lumMod val="75000"/>
                  </a:srgbClr>
                </a:solidFill>
                <a:effectLst/>
                <a:uLnTx/>
                <a:uFillTx/>
                <a:ea typeface="+mn-ea"/>
                <a:cs typeface="+mn-cs"/>
              </a:rPr>
              <a:t>Optimization Tool</a:t>
            </a:r>
          </a:p>
        </p:txBody>
      </p:sp>
      <p:sp>
        <p:nvSpPr>
          <p:cNvPr id="139" name="Hexagon 138"/>
          <p:cNvSpPr/>
          <p:nvPr/>
        </p:nvSpPr>
        <p:spPr bwMode="auto">
          <a:xfrm>
            <a:off x="527770" y="4799218"/>
            <a:ext cx="982900" cy="525522"/>
          </a:xfrm>
          <a:prstGeom prst="hexagon">
            <a:avLst/>
          </a:prstGeom>
          <a:solidFill>
            <a:srgbClr val="378D76"/>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rPr>
              <a:t>Ciboodle</a:t>
            </a:r>
          </a:p>
        </p:txBody>
      </p:sp>
      <p:sp>
        <p:nvSpPr>
          <p:cNvPr id="140" name="Hexagon 139"/>
          <p:cNvSpPr/>
          <p:nvPr/>
        </p:nvSpPr>
        <p:spPr bwMode="auto">
          <a:xfrm>
            <a:off x="1438943" y="4454708"/>
            <a:ext cx="974397" cy="675412"/>
          </a:xfrm>
          <a:prstGeom prst="hexagon">
            <a:avLst/>
          </a:prstGeom>
          <a:solidFill>
            <a:srgbClr val="378D76"/>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rPr>
              <a:t>Google AdWords &amp; Analytics</a:t>
            </a:r>
          </a:p>
        </p:txBody>
      </p:sp>
      <p:sp>
        <p:nvSpPr>
          <p:cNvPr id="141" name="Hexagon 140"/>
          <p:cNvSpPr/>
          <p:nvPr/>
        </p:nvSpPr>
        <p:spPr bwMode="auto">
          <a:xfrm>
            <a:off x="526462" y="4234654"/>
            <a:ext cx="1011693" cy="524333"/>
          </a:xfrm>
          <a:prstGeom prst="hexagon">
            <a:avLst/>
          </a:prstGeom>
          <a:solidFill>
            <a:srgbClr val="378D76"/>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rPr>
              <a:t>Bing AdWords</a:t>
            </a:r>
          </a:p>
        </p:txBody>
      </p:sp>
      <p:sp>
        <p:nvSpPr>
          <p:cNvPr id="142" name="Hexagon 141"/>
          <p:cNvSpPr/>
          <p:nvPr/>
        </p:nvSpPr>
        <p:spPr bwMode="auto">
          <a:xfrm>
            <a:off x="545040" y="6029835"/>
            <a:ext cx="982900" cy="525522"/>
          </a:xfrm>
          <a:prstGeom prst="hexagon">
            <a:avLst/>
          </a:prstGeom>
          <a:solidFill>
            <a:srgbClr val="378D76"/>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rPr>
              <a:t>POS</a:t>
            </a:r>
          </a:p>
        </p:txBody>
      </p:sp>
      <p:sp>
        <p:nvSpPr>
          <p:cNvPr id="143" name="Hexagon 142"/>
          <p:cNvSpPr/>
          <p:nvPr/>
        </p:nvSpPr>
        <p:spPr bwMode="auto">
          <a:xfrm>
            <a:off x="1456213" y="5685325"/>
            <a:ext cx="974397" cy="675412"/>
          </a:xfrm>
          <a:prstGeom prst="hexagon">
            <a:avLst/>
          </a:prstGeom>
          <a:solidFill>
            <a:srgbClr val="378D76"/>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rPr>
              <a:t>Yahoo </a:t>
            </a:r>
            <a:r>
              <a:rPr kumimoji="0" lang="en-US" sz="1000" b="0" i="0" u="none" strike="noStrike" kern="0" cap="none" spc="0" normalizeH="0" baseline="0" noProof="0" dirty="0" err="1">
                <a:ln>
                  <a:noFill/>
                </a:ln>
                <a:solidFill>
                  <a:prstClr val="white"/>
                </a:solidFill>
                <a:effectLst/>
                <a:uLnTx/>
                <a:uFillTx/>
              </a:rPr>
              <a:t>Adwords</a:t>
            </a:r>
            <a:endParaRPr kumimoji="0" lang="en-US" sz="1000" b="0" i="0" u="none" strike="noStrike" kern="0" cap="none" spc="0" normalizeH="0" baseline="0" noProof="0" dirty="0">
              <a:ln>
                <a:noFill/>
              </a:ln>
              <a:solidFill>
                <a:prstClr val="white"/>
              </a:solidFill>
              <a:effectLst/>
              <a:uLnTx/>
              <a:uFillTx/>
            </a:endParaRPr>
          </a:p>
        </p:txBody>
      </p:sp>
      <p:sp>
        <p:nvSpPr>
          <p:cNvPr id="144" name="Hexagon 143"/>
          <p:cNvSpPr/>
          <p:nvPr/>
        </p:nvSpPr>
        <p:spPr bwMode="auto">
          <a:xfrm>
            <a:off x="543732" y="5465271"/>
            <a:ext cx="1011693" cy="524333"/>
          </a:xfrm>
          <a:prstGeom prst="hexagon">
            <a:avLst/>
          </a:prstGeom>
          <a:solidFill>
            <a:srgbClr val="378D76"/>
          </a:solidFill>
          <a:ln w="12700">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rPr>
              <a:t>Omniture</a:t>
            </a:r>
          </a:p>
        </p:txBody>
      </p:sp>
      <p:cxnSp>
        <p:nvCxnSpPr>
          <p:cNvPr id="145" name="Straight Arrow Connector 144"/>
          <p:cNvCxnSpPr/>
          <p:nvPr/>
        </p:nvCxnSpPr>
        <p:spPr>
          <a:xfrm rot="1800000" flipV="1">
            <a:off x="4116403" y="5371305"/>
            <a:ext cx="0" cy="296588"/>
          </a:xfrm>
          <a:prstGeom prst="straightConnector1">
            <a:avLst/>
          </a:prstGeom>
          <a:noFill/>
          <a:ln w="6350" cap="flat" cmpd="sng" algn="ctr">
            <a:solidFill>
              <a:srgbClr val="A5A5A5">
                <a:lumMod val="75000"/>
              </a:srgbClr>
            </a:solidFill>
            <a:prstDash val="solid"/>
            <a:miter lim="800000"/>
            <a:tailEnd type="triangle"/>
          </a:ln>
          <a:effectLst/>
        </p:spPr>
      </p:cxnSp>
      <p:cxnSp>
        <p:nvCxnSpPr>
          <p:cNvPr id="146" name="Straight Arrow Connector 145"/>
          <p:cNvCxnSpPr/>
          <p:nvPr/>
        </p:nvCxnSpPr>
        <p:spPr>
          <a:xfrm rot="19800000" flipV="1">
            <a:off x="3885113" y="5378634"/>
            <a:ext cx="0" cy="296588"/>
          </a:xfrm>
          <a:prstGeom prst="straightConnector1">
            <a:avLst/>
          </a:prstGeom>
          <a:noFill/>
          <a:ln w="6350" cap="flat" cmpd="sng" algn="ctr">
            <a:solidFill>
              <a:srgbClr val="A5A5A5">
                <a:lumMod val="75000"/>
              </a:srgbClr>
            </a:solidFill>
            <a:prstDash val="solid"/>
            <a:miter lim="800000"/>
            <a:tailEnd type="triangle"/>
          </a:ln>
          <a:effectLst/>
        </p:spPr>
      </p:cxnSp>
      <p:grpSp>
        <p:nvGrpSpPr>
          <p:cNvPr id="147" name="Group 146"/>
          <p:cNvGrpSpPr/>
          <p:nvPr/>
        </p:nvGrpSpPr>
        <p:grpSpPr>
          <a:xfrm>
            <a:off x="5285304" y="5610111"/>
            <a:ext cx="3057825" cy="1092607"/>
            <a:chOff x="4844752" y="2075116"/>
            <a:chExt cx="884712" cy="2805014"/>
          </a:xfrm>
        </p:grpSpPr>
        <p:sp>
          <p:nvSpPr>
            <p:cNvPr id="148" name="Snip Diagonal Corner Rectangle 147"/>
            <p:cNvSpPr/>
            <p:nvPr/>
          </p:nvSpPr>
          <p:spPr bwMode="auto">
            <a:xfrm>
              <a:off x="4844752" y="2130857"/>
              <a:ext cx="884712" cy="2691810"/>
            </a:xfrm>
            <a:prstGeom prst="snip2DiagRect">
              <a:avLst>
                <a:gd name="adj1" fmla="val 2315"/>
                <a:gd name="adj2" fmla="val 16667"/>
              </a:avLst>
            </a:prstGeom>
            <a:solidFill>
              <a:srgbClr val="D9B3FF"/>
            </a:solidFill>
            <a:ln w="12700">
              <a:solidFill>
                <a:srgbClr val="A5A5A5">
                  <a:lumMod val="60000"/>
                  <a:lumOff val="40000"/>
                </a:srgbClr>
              </a:solid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49" name="TextBox 148"/>
            <p:cNvSpPr txBox="1"/>
            <p:nvPr/>
          </p:nvSpPr>
          <p:spPr>
            <a:xfrm>
              <a:off x="4844752" y="2075116"/>
              <a:ext cx="884712" cy="2805014"/>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600"/>
                </a:spcAft>
                <a:buClrTx/>
                <a:buSzTx/>
                <a:buFontTx/>
                <a:buNone/>
                <a:tabLst/>
                <a:defRPr/>
              </a:pPr>
              <a:r>
                <a:rPr kumimoji="0" lang="en-US" sz="1100" b="1" i="0" u="none" strike="noStrike" kern="0" cap="none" spc="0" normalizeH="0" baseline="0" noProof="0" dirty="0">
                  <a:ln>
                    <a:noFill/>
                  </a:ln>
                  <a:solidFill>
                    <a:prstClr val="black"/>
                  </a:solidFill>
                  <a:effectLst/>
                  <a:uLnTx/>
                  <a:uFillTx/>
                </a:rPr>
                <a:t>Response Curves</a:t>
              </a:r>
            </a:p>
            <a:p>
              <a:pPr marL="171450" marR="0" lvl="0" indent="-171450" algn="just" defTabSz="914400" eaLnBrk="1" fontAlgn="auto" latinLnBrk="0" hangingPunct="1">
                <a:lnSpc>
                  <a:spcPct val="100000"/>
                </a:lnSpc>
                <a:spcBef>
                  <a:spcPts val="300"/>
                </a:spcBef>
                <a:spcAft>
                  <a:spcPts val="0"/>
                </a:spcAft>
                <a:buClrTx/>
                <a:buSzTx/>
                <a:buFont typeface="Wingdings" panose="05000000000000000000" pitchFamily="2" charset="2"/>
                <a:buChar char="Ø"/>
                <a:tabLst/>
                <a:defRPr/>
              </a:pPr>
              <a:r>
                <a:rPr kumimoji="0" lang="en-US" sz="1100" b="0" i="0" u="none" strike="noStrike" kern="0" cap="none" spc="0" normalizeH="0" baseline="0" noProof="0" dirty="0">
                  <a:ln>
                    <a:noFill/>
                  </a:ln>
                  <a:solidFill>
                    <a:prstClr val="black"/>
                  </a:solidFill>
                  <a:effectLst/>
                  <a:uLnTx/>
                  <a:uFillTx/>
                </a:rPr>
                <a:t>Projecting the </a:t>
              </a:r>
              <a:r>
                <a:rPr kumimoji="0" lang="en-IN" sz="1100" b="0" i="0" u="none" strike="noStrike" kern="0" cap="none" spc="0" normalizeH="0" baseline="0" noProof="0" dirty="0">
                  <a:ln>
                    <a:noFill/>
                  </a:ln>
                  <a:solidFill>
                    <a:prstClr val="black"/>
                  </a:solidFill>
                  <a:effectLst/>
                  <a:uLnTx/>
                  <a:uFillTx/>
                </a:rPr>
                <a:t>‘Revenue - Growth Rate’ as a function of Cost in the form of ‘S Curve’.</a:t>
              </a:r>
            </a:p>
            <a:p>
              <a:pPr marL="171450" marR="0" lvl="0" indent="-171450" algn="just" defTabSz="914400" eaLnBrk="1" fontAlgn="auto" latinLnBrk="0" hangingPunct="1">
                <a:lnSpc>
                  <a:spcPct val="100000"/>
                </a:lnSpc>
                <a:spcBef>
                  <a:spcPts val="300"/>
                </a:spcBef>
                <a:spcAft>
                  <a:spcPts val="0"/>
                </a:spcAft>
                <a:buClrTx/>
                <a:buSzTx/>
                <a:buFont typeface="Wingdings" panose="05000000000000000000" pitchFamily="2" charset="2"/>
                <a:buChar char="Ø"/>
                <a:tabLst/>
                <a:defRPr/>
              </a:pPr>
              <a:r>
                <a:rPr kumimoji="0" lang="en-IN" sz="1100" b="0" i="0" u="none" strike="noStrike" kern="0" cap="none" spc="0" normalizeH="0" baseline="0" noProof="0" dirty="0">
                  <a:ln>
                    <a:noFill/>
                  </a:ln>
                  <a:solidFill>
                    <a:prstClr val="black"/>
                  </a:solidFill>
                  <a:effectLst/>
                  <a:uLnTx/>
                  <a:uFillTx/>
                </a:rPr>
                <a:t>Discovering the ‘Optimal Range’ of Spend Limits </a:t>
              </a:r>
            </a:p>
          </p:txBody>
        </p:sp>
      </p:grpSp>
      <p:cxnSp>
        <p:nvCxnSpPr>
          <p:cNvPr id="150" name="Straight Connector 149"/>
          <p:cNvCxnSpPr/>
          <p:nvPr/>
        </p:nvCxnSpPr>
        <p:spPr>
          <a:xfrm>
            <a:off x="5330883" y="5868278"/>
            <a:ext cx="2899773" cy="0"/>
          </a:xfrm>
          <a:prstGeom prst="line">
            <a:avLst/>
          </a:prstGeom>
          <a:noFill/>
          <a:ln w="6350" cap="flat" cmpd="sng" algn="ctr">
            <a:solidFill>
              <a:srgbClr val="5B9BD5"/>
            </a:solidFill>
            <a:prstDash val="solid"/>
            <a:miter lim="800000"/>
          </a:ln>
          <a:effectLst/>
        </p:spPr>
      </p:cxnSp>
      <p:cxnSp>
        <p:nvCxnSpPr>
          <p:cNvPr id="151" name="Straight Connector 150"/>
          <p:cNvCxnSpPr/>
          <p:nvPr/>
        </p:nvCxnSpPr>
        <p:spPr>
          <a:xfrm>
            <a:off x="5284787" y="3905132"/>
            <a:ext cx="2812609" cy="0"/>
          </a:xfrm>
          <a:prstGeom prst="line">
            <a:avLst/>
          </a:prstGeom>
          <a:noFill/>
          <a:ln w="6350" cap="flat" cmpd="sng" algn="ctr">
            <a:solidFill>
              <a:srgbClr val="5B9BD5"/>
            </a:solidFill>
            <a:prstDash val="solid"/>
            <a:miter lim="800000"/>
          </a:ln>
          <a:effectLst/>
        </p:spPr>
      </p:cxnSp>
      <p:sp>
        <p:nvSpPr>
          <p:cNvPr id="152" name="Isosceles Triangle 43"/>
          <p:cNvSpPr>
            <a:spLocks noChangeAspect="1"/>
          </p:cNvSpPr>
          <p:nvPr/>
        </p:nvSpPr>
        <p:spPr>
          <a:xfrm rot="5400000">
            <a:off x="1455808" y="4972657"/>
            <a:ext cx="2754926" cy="192493"/>
          </a:xfrm>
          <a:custGeom>
            <a:avLst/>
            <a:gdLst>
              <a:gd name="connsiteX0" fmla="*/ 0 w 2754926"/>
              <a:gd name="connsiteY0" fmla="*/ 342618 h 342618"/>
              <a:gd name="connsiteX1" fmla="*/ 1404764 w 2754926"/>
              <a:gd name="connsiteY1" fmla="*/ 0 h 342618"/>
              <a:gd name="connsiteX2" fmla="*/ 2754926 w 2754926"/>
              <a:gd name="connsiteY2" fmla="*/ 342618 h 342618"/>
              <a:gd name="connsiteX3" fmla="*/ 0 w 2754926"/>
              <a:gd name="connsiteY3" fmla="*/ 342618 h 342618"/>
              <a:gd name="connsiteX0" fmla="*/ 0 w 2754926"/>
              <a:gd name="connsiteY0" fmla="*/ 260732 h 260732"/>
              <a:gd name="connsiteX1" fmla="*/ 1391116 w 2754926"/>
              <a:gd name="connsiteY1" fmla="*/ 0 h 260732"/>
              <a:gd name="connsiteX2" fmla="*/ 2754926 w 2754926"/>
              <a:gd name="connsiteY2" fmla="*/ 260732 h 260732"/>
              <a:gd name="connsiteX3" fmla="*/ 0 w 2754926"/>
              <a:gd name="connsiteY3" fmla="*/ 260732 h 260732"/>
              <a:gd name="connsiteX0" fmla="*/ 0 w 2754926"/>
              <a:gd name="connsiteY0" fmla="*/ 192493 h 192493"/>
              <a:gd name="connsiteX1" fmla="*/ 1391116 w 2754926"/>
              <a:gd name="connsiteY1" fmla="*/ 0 h 192493"/>
              <a:gd name="connsiteX2" fmla="*/ 2754926 w 2754926"/>
              <a:gd name="connsiteY2" fmla="*/ 192493 h 192493"/>
              <a:gd name="connsiteX3" fmla="*/ 0 w 2754926"/>
              <a:gd name="connsiteY3" fmla="*/ 192493 h 192493"/>
            </a:gdLst>
            <a:ahLst/>
            <a:cxnLst>
              <a:cxn ang="0">
                <a:pos x="connsiteX0" y="connsiteY0"/>
              </a:cxn>
              <a:cxn ang="0">
                <a:pos x="connsiteX1" y="connsiteY1"/>
              </a:cxn>
              <a:cxn ang="0">
                <a:pos x="connsiteX2" y="connsiteY2"/>
              </a:cxn>
              <a:cxn ang="0">
                <a:pos x="connsiteX3" y="connsiteY3"/>
              </a:cxn>
            </a:cxnLst>
            <a:rect l="l" t="t" r="r" b="b"/>
            <a:pathLst>
              <a:path w="2754926" h="192493">
                <a:moveTo>
                  <a:pt x="0" y="192493"/>
                </a:moveTo>
                <a:lnTo>
                  <a:pt x="1391116" y="0"/>
                </a:lnTo>
                <a:lnTo>
                  <a:pt x="2754926" y="192493"/>
                </a:lnTo>
                <a:lnTo>
                  <a:pt x="0" y="192493"/>
                </a:lnTo>
                <a:close/>
              </a:path>
            </a:pathLst>
          </a:custGeom>
          <a:solidFill>
            <a:sysClr val="window" lastClr="FFFFFF">
              <a:lumMod val="7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pic>
        <p:nvPicPr>
          <p:cNvPr id="153" name="Picture 152"/>
          <p:cNvPicPr>
            <a:picLocks noChangeAspect="1"/>
          </p:cNvPicPr>
          <p:nvPr/>
        </p:nvPicPr>
        <p:blipFill>
          <a:blip r:embed="rId5"/>
          <a:stretch>
            <a:fillRect/>
          </a:stretch>
        </p:blipFill>
        <p:spPr>
          <a:xfrm>
            <a:off x="8959095" y="4119903"/>
            <a:ext cx="2938926" cy="1949439"/>
          </a:xfrm>
          <a:prstGeom prst="rect">
            <a:avLst/>
          </a:prstGeom>
        </p:spPr>
      </p:pic>
      <p:sp>
        <p:nvSpPr>
          <p:cNvPr id="58" name="Oval 57">
            <a:hlinkClick r:id="rId6" action="ppaction://hlinksldjump"/>
            <a:extLst>
              <a:ext uri="{FF2B5EF4-FFF2-40B4-BE49-F238E27FC236}">
                <a16:creationId xmlns:a16="http://schemas.microsoft.com/office/drawing/2014/main" id="{0B823998-C498-43C2-9454-D1EC3E8780B1}"/>
              </a:ext>
            </a:extLst>
          </p:cNvPr>
          <p:cNvSpPr/>
          <p:nvPr/>
        </p:nvSpPr>
        <p:spPr>
          <a:xfrm>
            <a:off x="11726727" y="5664341"/>
            <a:ext cx="270000" cy="270000"/>
          </a:xfrm>
          <a:prstGeom prst="ellipse">
            <a:avLst/>
          </a:prstGeom>
          <a:solidFill>
            <a:srgbClr val="46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a:t>
            </a:r>
            <a:endParaRPr lang="en-IN"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205879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172"/>
          <p:cNvSpPr/>
          <p:nvPr/>
        </p:nvSpPr>
        <p:spPr>
          <a:xfrm>
            <a:off x="218015" y="97039"/>
            <a:ext cx="9497328" cy="546632"/>
          </a:xfrm>
          <a:prstGeom prst="rect">
            <a:avLst/>
          </a:prstGeom>
          <a:solidFill>
            <a:schemeClr val="bg1"/>
          </a:solidFill>
        </p:spPr>
        <p:txBody>
          <a:bodyPr vert="horz" lIns="121789" tIns="60895" rIns="121789" bIns="60895" rtlCol="0" anchor="ctr">
            <a:noAutofit/>
          </a:bodyPr>
          <a:lstStyle/>
          <a:p>
            <a:pPr>
              <a:spcBef>
                <a:spcPct val="0"/>
              </a:spcBef>
            </a:pPr>
            <a:r>
              <a:rPr lang="en-IN" sz="2600" b="1" spc="-96" dirty="0">
                <a:ln w="3175">
                  <a:noFill/>
                </a:ln>
                <a:solidFill>
                  <a:srgbClr val="44546A"/>
                </a:solidFill>
                <a:ea typeface="Segoe UI" panose="020B0502040204020203" pitchFamily="34" charset="0"/>
                <a:cs typeface="Segoe UI" panose="020B0502040204020203" pitchFamily="34" charset="0"/>
              </a:rPr>
              <a:t>Self-Service Platform for Media Mix Modelling and Budget Optimization</a:t>
            </a:r>
            <a:endParaRPr lang="en-US" sz="2600" b="1" spc="-96" dirty="0">
              <a:ln w="3175">
                <a:noFill/>
              </a:ln>
              <a:solidFill>
                <a:srgbClr val="44546A"/>
              </a:solidFill>
              <a:ea typeface="Segoe UI" panose="020B0502040204020203" pitchFamily="34" charset="0"/>
              <a:cs typeface="Segoe UI" panose="020B0502040204020203" pitchFamily="34" charset="0"/>
            </a:endParaRPr>
          </a:p>
        </p:txBody>
      </p:sp>
      <p:sp>
        <p:nvSpPr>
          <p:cNvPr id="29" name="Rectangle 28"/>
          <p:cNvSpPr/>
          <p:nvPr/>
        </p:nvSpPr>
        <p:spPr>
          <a:xfrm>
            <a:off x="201791" y="1867238"/>
            <a:ext cx="3335294"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6" name="Rectangle 35"/>
          <p:cNvSpPr/>
          <p:nvPr/>
        </p:nvSpPr>
        <p:spPr>
          <a:xfrm>
            <a:off x="4236687" y="1867238"/>
            <a:ext cx="3335294"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8" name="Rectangle 27"/>
          <p:cNvSpPr/>
          <p:nvPr/>
        </p:nvSpPr>
        <p:spPr>
          <a:xfrm>
            <a:off x="0" y="981358"/>
            <a:ext cx="12192000" cy="219867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Rectangle 34"/>
          <p:cNvSpPr/>
          <p:nvPr/>
        </p:nvSpPr>
        <p:spPr>
          <a:xfrm>
            <a:off x="148783" y="967528"/>
            <a:ext cx="11983879" cy="558054"/>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20000"/>
              </a:lnSpc>
              <a:defRPr/>
            </a:pPr>
            <a:r>
              <a:rPr kumimoji="0" lang="en-US" sz="1600" b="1" i="0" u="none" strike="noStrike" kern="1200" cap="none" spc="0" normalizeH="0" baseline="0" noProof="0" dirty="0">
                <a:ln>
                  <a:noFill/>
                </a:ln>
                <a:solidFill>
                  <a:srgbClr val="44546A"/>
                </a:solidFill>
                <a:effectLst/>
                <a:uLnTx/>
                <a:uFillTx/>
                <a:latin typeface="Calibri" panose="020F0502020204030204"/>
                <a:ea typeface="+mn-ea"/>
                <a:cs typeface="+mn-cs"/>
              </a:rPr>
              <a:t>The Problem:</a:t>
            </a:r>
            <a:r>
              <a:rPr lang="en-US" sz="1600" dirty="0">
                <a:solidFill>
                  <a:srgbClr val="44546A"/>
                </a:solidFill>
              </a:rPr>
              <a:t> Inefficient attribution of opportunity value between online and offline activities led to sub-optimal allocation of spends</a:t>
            </a:r>
            <a:endParaRPr kumimoji="0" lang="en-US" sz="1600" b="0"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44465FBE-0705-46DF-A936-B610E4A6C587}"/>
              </a:ext>
            </a:extLst>
          </p:cNvPr>
          <p:cNvGrpSpPr/>
          <p:nvPr/>
        </p:nvGrpSpPr>
        <p:grpSpPr>
          <a:xfrm>
            <a:off x="196471" y="1511142"/>
            <a:ext cx="11760317" cy="1566192"/>
            <a:chOff x="196471" y="1710412"/>
            <a:chExt cx="11760317" cy="1566192"/>
          </a:xfrm>
        </p:grpSpPr>
        <p:grpSp>
          <p:nvGrpSpPr>
            <p:cNvPr id="18" name="Group 17">
              <a:extLst>
                <a:ext uri="{FF2B5EF4-FFF2-40B4-BE49-F238E27FC236}">
                  <a16:creationId xmlns:a16="http://schemas.microsoft.com/office/drawing/2014/main" id="{B18CABE4-8B73-430D-AFFF-A23F0BFB2464}"/>
                </a:ext>
              </a:extLst>
            </p:cNvPr>
            <p:cNvGrpSpPr/>
            <p:nvPr/>
          </p:nvGrpSpPr>
          <p:grpSpPr>
            <a:xfrm>
              <a:off x="196471" y="1732325"/>
              <a:ext cx="3638864" cy="1520546"/>
              <a:chOff x="183219" y="1710412"/>
              <a:chExt cx="3638864" cy="1520546"/>
            </a:xfrm>
          </p:grpSpPr>
          <p:sp>
            <p:nvSpPr>
              <p:cNvPr id="30" name="Rectangle 29"/>
              <p:cNvSpPr/>
              <p:nvPr/>
            </p:nvSpPr>
            <p:spPr>
              <a:xfrm>
                <a:off x="201791" y="1722198"/>
                <a:ext cx="3620292"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Rectangle 30"/>
              <p:cNvSpPr/>
              <p:nvPr/>
            </p:nvSpPr>
            <p:spPr>
              <a:xfrm>
                <a:off x="183219" y="2004714"/>
                <a:ext cx="3634546" cy="1040285"/>
              </a:xfrm>
              <a:prstGeom prst="rect">
                <a:avLst/>
              </a:prstGeom>
            </p:spPr>
            <p:txBody>
              <a:bodyPr wrap="square" anchor="t">
                <a:spAutoFit/>
              </a:bodyPr>
              <a:lstStyle/>
              <a:p>
                <a:pPr lvl="0" algn="just">
                  <a:lnSpc>
                    <a:spcPct val="110000"/>
                  </a:lnSpc>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rPr>
                  <a:t>Client</a:t>
                </a:r>
                <a:r>
                  <a:rPr kumimoji="0" lang="en-IN" sz="1400" b="0" i="0" u="none" strike="noStrike" kern="1200" cap="none" spc="0" normalizeH="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rPr>
                  <a:t> only</a:t>
                </a:r>
                <a:r>
                  <a:rPr lang="en-IN" sz="1400" dirty="0">
                    <a:solidFill>
                      <a:prstClr val="black"/>
                    </a:solidFill>
                    <a:latin typeface="Calibri" panose="020F0502020204030204"/>
                    <a:ea typeface="Verdana" panose="020B0604030504040204" pitchFamily="34" charset="0"/>
                    <a:cs typeface="Verdana" panose="020B0604030504040204" pitchFamily="34" charset="0"/>
                  </a:rPr>
                  <a:t> had first touch </a:t>
                </a:r>
                <a:r>
                  <a:rPr kumimoji="0" lang="en-IN" sz="1400" b="0" i="0" u="none" strike="noStrike" kern="1200" cap="none" spc="0" normalizeH="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rPr>
                  <a:t>attribution mechanism to study the impact of different marketing activities which did not provide </a:t>
                </a:r>
                <a:r>
                  <a:rPr lang="en-IN" sz="1400" dirty="0">
                    <a:solidFill>
                      <a:prstClr val="black"/>
                    </a:solidFill>
                    <a:latin typeface="Calibri" panose="020F0502020204030204"/>
                    <a:ea typeface="Verdana" panose="020B0604030504040204" pitchFamily="34" charset="0"/>
                    <a:cs typeface="Verdana" panose="020B0604030504040204" pitchFamily="34" charset="0"/>
                  </a:rPr>
                  <a:t>insights in to the exact impact of all activities</a:t>
                </a:r>
                <a:endParaRPr kumimoji="0" lang="en-US" sz="14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endParaRPr>
              </a:p>
            </p:txBody>
          </p:sp>
          <p:sp>
            <p:nvSpPr>
              <p:cNvPr id="32" name="Rectangle 31"/>
              <p:cNvSpPr/>
              <p:nvPr/>
            </p:nvSpPr>
            <p:spPr>
              <a:xfrm>
                <a:off x="212136" y="1710412"/>
                <a:ext cx="2559982"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Calibri" panose="020F0502020204030204"/>
                    <a:ea typeface="+mn-ea"/>
                    <a:cs typeface="+mn-cs"/>
                  </a:rPr>
                  <a:t>The “Before” State</a:t>
                </a:r>
              </a:p>
            </p:txBody>
          </p:sp>
        </p:grpSp>
        <p:grpSp>
          <p:nvGrpSpPr>
            <p:cNvPr id="19" name="Group 18">
              <a:extLst>
                <a:ext uri="{FF2B5EF4-FFF2-40B4-BE49-F238E27FC236}">
                  <a16:creationId xmlns:a16="http://schemas.microsoft.com/office/drawing/2014/main" id="{8C331823-6BD7-4973-A67B-561CACA37A3C}"/>
                </a:ext>
              </a:extLst>
            </p:cNvPr>
            <p:cNvGrpSpPr/>
            <p:nvPr/>
          </p:nvGrpSpPr>
          <p:grpSpPr>
            <a:xfrm>
              <a:off x="4273610" y="1710412"/>
              <a:ext cx="3620292" cy="1566192"/>
              <a:chOff x="4262517" y="1710412"/>
              <a:chExt cx="3620292" cy="1566192"/>
            </a:xfrm>
          </p:grpSpPr>
          <p:sp>
            <p:nvSpPr>
              <p:cNvPr id="38" name="Rectangle 37"/>
              <p:cNvSpPr/>
              <p:nvPr/>
            </p:nvSpPr>
            <p:spPr>
              <a:xfrm>
                <a:off x="4262517" y="1722198"/>
                <a:ext cx="3620292"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 name="Rectangle 39"/>
              <p:cNvSpPr/>
              <p:nvPr/>
            </p:nvSpPr>
            <p:spPr>
              <a:xfrm>
                <a:off x="4274534" y="1999331"/>
                <a:ext cx="3604911" cy="1277273"/>
              </a:xfrm>
              <a:prstGeom prst="rect">
                <a:avLst/>
              </a:prstGeom>
            </p:spPr>
            <p:txBody>
              <a:bodyPr wrap="square" anchor="t">
                <a:spAutoFit/>
              </a:bodyPr>
              <a:lstStyle/>
              <a:p>
                <a:pPr lvl="0" algn="just">
                  <a:lnSpc>
                    <a:spcPct val="110000"/>
                  </a:lnSpc>
                  <a:defRPr/>
                </a:pPr>
                <a:r>
                  <a:rPr lang="en-US" sz="1400" noProof="0" dirty="0">
                    <a:solidFill>
                      <a:prstClr val="black"/>
                    </a:solidFill>
                    <a:latin typeface="Calibri" panose="020F0502020204030204"/>
                    <a:ea typeface="Verdana" panose="020B0604030504040204" pitchFamily="34" charset="0"/>
                    <a:cs typeface="Verdana" panose="020B0604030504040204" pitchFamily="34" charset="0"/>
                  </a:rPr>
                  <a:t>Developed models using Ridge regression incorporating halo impact analysis to quantify cross activity effects</a:t>
                </a:r>
                <a:r>
                  <a:rPr lang="en-US" sz="1400" dirty="0">
                    <a:solidFill>
                      <a:prstClr val="black"/>
                    </a:solidFill>
                    <a:latin typeface="Calibri" panose="020F0502020204030204"/>
                    <a:ea typeface="Verdana" panose="020B0604030504040204" pitchFamily="34" charset="0"/>
                    <a:cs typeface="Verdana" panose="020B0604030504040204" pitchFamily="34" charset="0"/>
                  </a:rPr>
                  <a:t> and S Curves to identify optimal level of investments across multiple media vehicles</a:t>
                </a:r>
                <a:endParaRPr lang="en-US" sz="1400" noProof="0" dirty="0">
                  <a:solidFill>
                    <a:prstClr val="black"/>
                  </a:solidFill>
                  <a:latin typeface="Calibri" panose="020F0502020204030204"/>
                  <a:ea typeface="Verdana" panose="020B0604030504040204" pitchFamily="34" charset="0"/>
                  <a:cs typeface="Verdana" panose="020B0604030504040204" pitchFamily="34" charset="0"/>
                </a:endParaRPr>
              </a:p>
            </p:txBody>
          </p:sp>
          <p:sp>
            <p:nvSpPr>
              <p:cNvPr id="42" name="Rectangle 41"/>
              <p:cNvSpPr/>
              <p:nvPr/>
            </p:nvSpPr>
            <p:spPr>
              <a:xfrm>
                <a:off x="4274534" y="1710412"/>
                <a:ext cx="2153158"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Calibri" panose="020F0502020204030204"/>
                    <a:ea typeface="+mn-ea"/>
                    <a:cs typeface="+mn-cs"/>
                  </a:rPr>
                  <a:t>LatentView Solution</a:t>
                </a:r>
              </a:p>
            </p:txBody>
          </p:sp>
        </p:grpSp>
        <p:grpSp>
          <p:nvGrpSpPr>
            <p:cNvPr id="20" name="Group 19">
              <a:extLst>
                <a:ext uri="{FF2B5EF4-FFF2-40B4-BE49-F238E27FC236}">
                  <a16:creationId xmlns:a16="http://schemas.microsoft.com/office/drawing/2014/main" id="{0D1657EA-CBD7-40C3-AB42-7729B3F76B91}"/>
                </a:ext>
              </a:extLst>
            </p:cNvPr>
            <p:cNvGrpSpPr/>
            <p:nvPr/>
          </p:nvGrpSpPr>
          <p:grpSpPr>
            <a:xfrm>
              <a:off x="8332178" y="1732325"/>
              <a:ext cx="3624610" cy="1520546"/>
              <a:chOff x="8318926" y="1710412"/>
              <a:chExt cx="3624610" cy="1520546"/>
            </a:xfrm>
          </p:grpSpPr>
          <p:sp>
            <p:nvSpPr>
              <p:cNvPr id="33" name="Rectangle 32"/>
              <p:cNvSpPr/>
              <p:nvPr/>
            </p:nvSpPr>
            <p:spPr>
              <a:xfrm>
                <a:off x="8323243" y="1722198"/>
                <a:ext cx="3620292"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l" defTabSz="914400" rtl="0" eaLnBrk="1" fontAlgn="auto" latinLnBrk="0" hangingPunct="1">
                  <a:lnSpc>
                    <a:spcPct val="100000"/>
                  </a:lnSpc>
                  <a:spcBef>
                    <a:spcPts val="0"/>
                  </a:spcBef>
                  <a:spcAft>
                    <a:spcPts val="0"/>
                  </a:spcAft>
                  <a:buClrTx/>
                  <a:buSzPct val="120000"/>
                  <a:buFontTx/>
                  <a:buNone/>
                  <a:tabLst/>
                  <a:defRPr/>
                </a:pPr>
                <a:endParaRPr kumimoji="0" lang="en-US" sz="13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Rectangle 33"/>
              <p:cNvSpPr/>
              <p:nvPr/>
            </p:nvSpPr>
            <p:spPr>
              <a:xfrm>
                <a:off x="8331896" y="2004714"/>
                <a:ext cx="3611640" cy="1040285"/>
              </a:xfrm>
              <a:prstGeom prst="rect">
                <a:avLst/>
              </a:prstGeom>
            </p:spPr>
            <p:txBody>
              <a:bodyPr wrap="square" anchor="t">
                <a:spAutoFit/>
              </a:bodyPr>
              <a:lstStyle/>
              <a:p>
                <a:pPr lvl="0">
                  <a:lnSpc>
                    <a:spcPct val="110000"/>
                  </a:lnSpc>
                  <a:defRPr/>
                </a:pPr>
                <a:r>
                  <a:rPr lang="en-US" sz="1400" dirty="0">
                    <a:solidFill>
                      <a:prstClr val="black"/>
                    </a:solidFill>
                    <a:latin typeface="Calibri" panose="020F0502020204030204"/>
                    <a:ea typeface="Verdana" panose="020B0604030504040204" pitchFamily="34" charset="0"/>
                    <a:cs typeface="Verdana" panose="020B0604030504040204" pitchFamily="34" charset="0"/>
                  </a:rPr>
                  <a:t>Client utilized the GUI based tool to optimally allocate budget across various activities which influenced an uplift of </a:t>
                </a:r>
                <a:r>
                  <a:rPr lang="en-US" sz="1400" b="1" dirty="0">
                    <a:solidFill>
                      <a:schemeClr val="accent4">
                        <a:lumMod val="50000"/>
                      </a:schemeClr>
                    </a:solidFill>
                    <a:latin typeface="Calibri" panose="020F0502020204030204"/>
                    <a:ea typeface="Verdana" panose="020B0604030504040204" pitchFamily="34" charset="0"/>
                    <a:cs typeface="Verdana" panose="020B0604030504040204" pitchFamily="34" charset="0"/>
                  </a:rPr>
                  <a:t>~ $200 Million</a:t>
                </a:r>
                <a:r>
                  <a:rPr lang="en-US" sz="1400" dirty="0">
                    <a:solidFill>
                      <a:prstClr val="black"/>
                    </a:solidFill>
                    <a:latin typeface="Calibri" panose="020F0502020204030204"/>
                    <a:ea typeface="Verdana" panose="020B0604030504040204" pitchFamily="34" charset="0"/>
                    <a:cs typeface="Verdana" panose="020B0604030504040204" pitchFamily="34" charset="0"/>
                  </a:rPr>
                  <a:t> in Opportunity value annually</a:t>
                </a:r>
                <a:endParaRPr kumimoji="0" lang="en-US" sz="14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endParaRPr>
              </a:p>
            </p:txBody>
          </p:sp>
          <p:sp>
            <p:nvSpPr>
              <p:cNvPr id="43" name="Rectangle 42"/>
              <p:cNvSpPr/>
              <p:nvPr/>
            </p:nvSpPr>
            <p:spPr>
              <a:xfrm>
                <a:off x="8318926" y="1710412"/>
                <a:ext cx="2559982"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Calibri" panose="020F0502020204030204"/>
                    <a:ea typeface="+mn-ea"/>
                    <a:cs typeface="+mn-cs"/>
                  </a:rPr>
                  <a:t>The “After” State</a:t>
                </a:r>
              </a:p>
            </p:txBody>
          </p:sp>
        </p:grpSp>
      </p:grpSp>
      <p:sp>
        <p:nvSpPr>
          <p:cNvPr id="46" name="Rectangle 45"/>
          <p:cNvSpPr/>
          <p:nvPr/>
        </p:nvSpPr>
        <p:spPr>
          <a:xfrm>
            <a:off x="76833" y="522307"/>
            <a:ext cx="9886496" cy="51311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solidFill>
                  <a:srgbClr val="44546A"/>
                </a:solidFill>
                <a:latin typeface="Calibri" panose="020F0502020204030204"/>
              </a:rPr>
              <a:t>Top Global Technology Solution &amp; Service Provider</a:t>
            </a:r>
            <a:endParaRPr kumimoji="0" lang="en-US" b="1" i="0" u="none" strike="noStrike" kern="1200" cap="none" spc="0" normalizeH="0" baseline="0" noProof="0" dirty="0">
              <a:ln>
                <a:noFill/>
              </a:ln>
              <a:solidFill>
                <a:srgbClr val="44546A"/>
              </a:solidFill>
              <a:effectLst/>
              <a:uLnTx/>
              <a:uFillTx/>
              <a:latin typeface="Calibri" panose="020F0502020204030204"/>
            </a:endParaRPr>
          </a:p>
        </p:txBody>
      </p:sp>
      <p:grpSp>
        <p:nvGrpSpPr>
          <p:cNvPr id="4" name="Group 3">
            <a:extLst>
              <a:ext uri="{FF2B5EF4-FFF2-40B4-BE49-F238E27FC236}">
                <a16:creationId xmlns:a16="http://schemas.microsoft.com/office/drawing/2014/main" id="{4D04870C-6773-4D75-A0BE-9841639F5443}"/>
              </a:ext>
            </a:extLst>
          </p:cNvPr>
          <p:cNvGrpSpPr/>
          <p:nvPr/>
        </p:nvGrpSpPr>
        <p:grpSpPr>
          <a:xfrm>
            <a:off x="250364" y="3279888"/>
            <a:ext cx="11680380" cy="261254"/>
            <a:chOff x="263616" y="3279888"/>
            <a:chExt cx="11680380" cy="261254"/>
          </a:xfrm>
        </p:grpSpPr>
        <p:sp>
          <p:nvSpPr>
            <p:cNvPr id="5" name="Freeform: Shape 4">
              <a:extLst>
                <a:ext uri="{FF2B5EF4-FFF2-40B4-BE49-F238E27FC236}">
                  <a16:creationId xmlns:a16="http://schemas.microsoft.com/office/drawing/2014/main" id="{E6ABEB95-9409-465D-8222-1E7BA4C5D2E9}"/>
                </a:ext>
              </a:extLst>
            </p:cNvPr>
            <p:cNvSpPr/>
            <p:nvPr/>
          </p:nvSpPr>
          <p:spPr>
            <a:xfrm>
              <a:off x="263616" y="3292876"/>
              <a:ext cx="5287512" cy="248265"/>
            </a:xfrm>
            <a:custGeom>
              <a:avLst/>
              <a:gdLst>
                <a:gd name="connsiteX0" fmla="*/ 0 w 7495816"/>
                <a:gd name="connsiteY0" fmla="*/ 21879 h 218791"/>
                <a:gd name="connsiteX1" fmla="*/ 21879 w 7495816"/>
                <a:gd name="connsiteY1" fmla="*/ 0 h 218791"/>
                <a:gd name="connsiteX2" fmla="*/ 7473937 w 7495816"/>
                <a:gd name="connsiteY2" fmla="*/ 0 h 218791"/>
                <a:gd name="connsiteX3" fmla="*/ 7495816 w 7495816"/>
                <a:gd name="connsiteY3" fmla="*/ 21879 h 218791"/>
                <a:gd name="connsiteX4" fmla="*/ 7495816 w 7495816"/>
                <a:gd name="connsiteY4" fmla="*/ 196912 h 218791"/>
                <a:gd name="connsiteX5" fmla="*/ 7473937 w 7495816"/>
                <a:gd name="connsiteY5" fmla="*/ 218791 h 218791"/>
                <a:gd name="connsiteX6" fmla="*/ 21879 w 7495816"/>
                <a:gd name="connsiteY6" fmla="*/ 218791 h 218791"/>
                <a:gd name="connsiteX7" fmla="*/ 0 w 7495816"/>
                <a:gd name="connsiteY7" fmla="*/ 196912 h 218791"/>
                <a:gd name="connsiteX8" fmla="*/ 0 w 7495816"/>
                <a:gd name="connsiteY8" fmla="*/ 21879 h 21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5816" h="218791">
                  <a:moveTo>
                    <a:pt x="0" y="21879"/>
                  </a:moveTo>
                  <a:cubicBezTo>
                    <a:pt x="0" y="9796"/>
                    <a:pt x="9796" y="0"/>
                    <a:pt x="21879" y="0"/>
                  </a:cubicBezTo>
                  <a:lnTo>
                    <a:pt x="7473937" y="0"/>
                  </a:lnTo>
                  <a:cubicBezTo>
                    <a:pt x="7486020" y="0"/>
                    <a:pt x="7495816" y="9796"/>
                    <a:pt x="7495816" y="21879"/>
                  </a:cubicBezTo>
                  <a:lnTo>
                    <a:pt x="7495816" y="196912"/>
                  </a:lnTo>
                  <a:cubicBezTo>
                    <a:pt x="7495816" y="208995"/>
                    <a:pt x="7486020" y="218791"/>
                    <a:pt x="7473937" y="218791"/>
                  </a:cubicBezTo>
                  <a:lnTo>
                    <a:pt x="21879" y="218791"/>
                  </a:lnTo>
                  <a:cubicBezTo>
                    <a:pt x="9796" y="218791"/>
                    <a:pt x="0" y="208995"/>
                    <a:pt x="0" y="196912"/>
                  </a:cubicBezTo>
                  <a:lnTo>
                    <a:pt x="0" y="21879"/>
                  </a:lnTo>
                  <a:close/>
                </a:path>
              </a:pathLst>
            </a:custGeom>
            <a:solidFill>
              <a:schemeClr val="tx2"/>
            </a:solidFill>
          </p:spPr>
          <p:style>
            <a:lnRef idx="0">
              <a:schemeClr val="lt1">
                <a:hueOff val="0"/>
                <a:satOff val="0"/>
                <a:lumOff val="0"/>
                <a:alphaOff val="0"/>
              </a:schemeClr>
            </a:lnRef>
            <a:fillRef idx="3">
              <a:scrgbClr r="0" g="0" b="0"/>
            </a:fillRef>
            <a:effectRef idx="3">
              <a:schemeClr val="accent2">
                <a:hueOff val="0"/>
                <a:satOff val="0"/>
                <a:lumOff val="0"/>
                <a:alphaOff val="0"/>
              </a:schemeClr>
            </a:effectRef>
            <a:fontRef idx="minor">
              <a:schemeClr val="lt1"/>
            </a:fontRef>
          </p:style>
          <p:txBody>
            <a:bodyPr spcFirstLastPara="0" vert="horz" wrap="square" lIns="52128" tIns="52128" rIns="52128" bIns="52128" numCol="1" spcCol="1270" anchor="ctr" anchorCtr="0">
              <a:noAutofit/>
            </a:bodyPr>
            <a:lstStyle/>
            <a:p>
              <a:pPr marL="0" lvl="0" indent="0" algn="ctr" defTabSz="533400">
                <a:lnSpc>
                  <a:spcPct val="90000"/>
                </a:lnSpc>
                <a:spcBef>
                  <a:spcPct val="0"/>
                </a:spcBef>
                <a:spcAft>
                  <a:spcPct val="35000"/>
                </a:spcAft>
                <a:buNone/>
              </a:pPr>
              <a:r>
                <a:rPr lang="en-US" sz="1200" kern="1200" dirty="0"/>
                <a:t>Modelling</a:t>
              </a:r>
            </a:p>
          </p:txBody>
        </p:sp>
        <p:sp>
          <p:nvSpPr>
            <p:cNvPr id="14" name="Freeform: Shape 13">
              <a:extLst>
                <a:ext uri="{FF2B5EF4-FFF2-40B4-BE49-F238E27FC236}">
                  <a16:creationId xmlns:a16="http://schemas.microsoft.com/office/drawing/2014/main" id="{50069407-A606-433B-ADF6-BC74A0F33EB6}"/>
                </a:ext>
              </a:extLst>
            </p:cNvPr>
            <p:cNvSpPr/>
            <p:nvPr/>
          </p:nvSpPr>
          <p:spPr>
            <a:xfrm>
              <a:off x="5737516" y="3305218"/>
              <a:ext cx="478431" cy="222141"/>
            </a:xfrm>
            <a:custGeom>
              <a:avLst/>
              <a:gdLst>
                <a:gd name="connsiteX0" fmla="*/ 0 w 636791"/>
                <a:gd name="connsiteY0" fmla="*/ 44428 h 222141"/>
                <a:gd name="connsiteX1" fmla="*/ 525721 w 636791"/>
                <a:gd name="connsiteY1" fmla="*/ 44428 h 222141"/>
                <a:gd name="connsiteX2" fmla="*/ 525721 w 636791"/>
                <a:gd name="connsiteY2" fmla="*/ 0 h 222141"/>
                <a:gd name="connsiteX3" fmla="*/ 636791 w 636791"/>
                <a:gd name="connsiteY3" fmla="*/ 111071 h 222141"/>
                <a:gd name="connsiteX4" fmla="*/ 525721 w 636791"/>
                <a:gd name="connsiteY4" fmla="*/ 222141 h 222141"/>
                <a:gd name="connsiteX5" fmla="*/ 525721 w 636791"/>
                <a:gd name="connsiteY5" fmla="*/ 177713 h 222141"/>
                <a:gd name="connsiteX6" fmla="*/ 0 w 636791"/>
                <a:gd name="connsiteY6" fmla="*/ 177713 h 222141"/>
                <a:gd name="connsiteX7" fmla="*/ 0 w 636791"/>
                <a:gd name="connsiteY7" fmla="*/ 44428 h 22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6791" h="222141">
                  <a:moveTo>
                    <a:pt x="0" y="44428"/>
                  </a:moveTo>
                  <a:lnTo>
                    <a:pt x="525721" y="44428"/>
                  </a:lnTo>
                  <a:lnTo>
                    <a:pt x="525721" y="0"/>
                  </a:lnTo>
                  <a:lnTo>
                    <a:pt x="636791" y="111071"/>
                  </a:lnTo>
                  <a:lnTo>
                    <a:pt x="525721" y="222141"/>
                  </a:lnTo>
                  <a:lnTo>
                    <a:pt x="525721" y="177713"/>
                  </a:lnTo>
                  <a:lnTo>
                    <a:pt x="0" y="177713"/>
                  </a:lnTo>
                  <a:lnTo>
                    <a:pt x="0" y="44428"/>
                  </a:lnTo>
                  <a:close/>
                </a:path>
              </a:pathLst>
            </a:custGeom>
            <a:solidFill>
              <a:schemeClr val="tx2"/>
            </a:solidFill>
          </p:spPr>
          <p:style>
            <a:lnRef idx="0">
              <a:schemeClr val="lt1">
                <a:hueOff val="0"/>
                <a:satOff val="0"/>
                <a:lumOff val="0"/>
                <a:alphaOff val="0"/>
              </a:schemeClr>
            </a:lnRef>
            <a:fillRef idx="3">
              <a:scrgbClr r="0" g="0" b="0"/>
            </a:fillRef>
            <a:effectRef idx="3">
              <a:schemeClr val="accent2">
                <a:hueOff val="0"/>
                <a:satOff val="0"/>
                <a:lumOff val="0"/>
                <a:alphaOff val="0"/>
              </a:schemeClr>
            </a:effectRef>
            <a:fontRef idx="minor">
              <a:schemeClr val="lt1"/>
            </a:fontRef>
          </p:style>
          <p:txBody>
            <a:bodyPr spcFirstLastPara="0" vert="horz" wrap="square" lIns="0" tIns="44428" rIns="66642" bIns="44428" numCol="1" spcCol="1270" anchor="ctr" anchorCtr="0">
              <a:noAutofit/>
            </a:bodyPr>
            <a:lstStyle/>
            <a:p>
              <a:pPr marL="0" lvl="0" indent="0" algn="ctr" defTabSz="533400">
                <a:lnSpc>
                  <a:spcPct val="90000"/>
                </a:lnSpc>
                <a:spcBef>
                  <a:spcPct val="0"/>
                </a:spcBef>
                <a:spcAft>
                  <a:spcPct val="35000"/>
                </a:spcAft>
                <a:buNone/>
              </a:pPr>
              <a:endParaRPr lang="en-US" sz="1200" kern="1200" dirty="0"/>
            </a:p>
          </p:txBody>
        </p:sp>
        <p:sp>
          <p:nvSpPr>
            <p:cNvPr id="15" name="Freeform: Shape 14">
              <a:extLst>
                <a:ext uri="{FF2B5EF4-FFF2-40B4-BE49-F238E27FC236}">
                  <a16:creationId xmlns:a16="http://schemas.microsoft.com/office/drawing/2014/main" id="{4A34AF82-5233-450D-859F-F5C9E2D6F8D9}"/>
                </a:ext>
              </a:extLst>
            </p:cNvPr>
            <p:cNvSpPr/>
            <p:nvPr/>
          </p:nvSpPr>
          <p:spPr>
            <a:xfrm>
              <a:off x="6400803" y="3279888"/>
              <a:ext cx="5543193" cy="261254"/>
            </a:xfrm>
            <a:custGeom>
              <a:avLst/>
              <a:gdLst>
                <a:gd name="connsiteX0" fmla="*/ 0 w 2983070"/>
                <a:gd name="connsiteY0" fmla="*/ 22214 h 222141"/>
                <a:gd name="connsiteX1" fmla="*/ 22214 w 2983070"/>
                <a:gd name="connsiteY1" fmla="*/ 0 h 222141"/>
                <a:gd name="connsiteX2" fmla="*/ 2960856 w 2983070"/>
                <a:gd name="connsiteY2" fmla="*/ 0 h 222141"/>
                <a:gd name="connsiteX3" fmla="*/ 2983070 w 2983070"/>
                <a:gd name="connsiteY3" fmla="*/ 22214 h 222141"/>
                <a:gd name="connsiteX4" fmla="*/ 2983070 w 2983070"/>
                <a:gd name="connsiteY4" fmla="*/ 199927 h 222141"/>
                <a:gd name="connsiteX5" fmla="*/ 2960856 w 2983070"/>
                <a:gd name="connsiteY5" fmla="*/ 222141 h 222141"/>
                <a:gd name="connsiteX6" fmla="*/ 22214 w 2983070"/>
                <a:gd name="connsiteY6" fmla="*/ 222141 h 222141"/>
                <a:gd name="connsiteX7" fmla="*/ 0 w 2983070"/>
                <a:gd name="connsiteY7" fmla="*/ 199927 h 222141"/>
                <a:gd name="connsiteX8" fmla="*/ 0 w 2983070"/>
                <a:gd name="connsiteY8" fmla="*/ 22214 h 22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3070" h="222141">
                  <a:moveTo>
                    <a:pt x="0" y="22214"/>
                  </a:moveTo>
                  <a:cubicBezTo>
                    <a:pt x="0" y="9946"/>
                    <a:pt x="9946" y="0"/>
                    <a:pt x="22214" y="0"/>
                  </a:cubicBezTo>
                  <a:lnTo>
                    <a:pt x="2960856" y="0"/>
                  </a:lnTo>
                  <a:cubicBezTo>
                    <a:pt x="2973124" y="0"/>
                    <a:pt x="2983070" y="9946"/>
                    <a:pt x="2983070" y="22214"/>
                  </a:cubicBezTo>
                  <a:lnTo>
                    <a:pt x="2983070" y="199927"/>
                  </a:lnTo>
                  <a:cubicBezTo>
                    <a:pt x="2983070" y="212195"/>
                    <a:pt x="2973124" y="222141"/>
                    <a:pt x="2960856" y="222141"/>
                  </a:cubicBezTo>
                  <a:lnTo>
                    <a:pt x="22214" y="222141"/>
                  </a:lnTo>
                  <a:cubicBezTo>
                    <a:pt x="9946" y="222141"/>
                    <a:pt x="0" y="212195"/>
                    <a:pt x="0" y="199927"/>
                  </a:cubicBezTo>
                  <a:lnTo>
                    <a:pt x="0" y="22214"/>
                  </a:lnTo>
                  <a:close/>
                </a:path>
              </a:pathLst>
            </a:custGeom>
            <a:solidFill>
              <a:schemeClr val="accent4">
                <a:lumMod val="50000"/>
              </a:schemeClr>
            </a:solidFill>
          </p:spPr>
          <p:style>
            <a:lnRef idx="0">
              <a:schemeClr val="lt1">
                <a:hueOff val="0"/>
                <a:satOff val="0"/>
                <a:lumOff val="0"/>
                <a:alphaOff val="0"/>
              </a:schemeClr>
            </a:lnRef>
            <a:fillRef idx="3">
              <a:scrgbClr r="0" g="0" b="0"/>
            </a:fillRef>
            <a:effectRef idx="3">
              <a:schemeClr val="accent2">
                <a:hueOff val="-10254582"/>
                <a:satOff val="-31169"/>
                <a:lumOff val="6471"/>
                <a:alphaOff val="0"/>
              </a:schemeClr>
            </a:effectRef>
            <a:fontRef idx="minor">
              <a:schemeClr val="lt1"/>
            </a:fontRef>
          </p:style>
          <p:txBody>
            <a:bodyPr spcFirstLastPara="0" vert="horz" wrap="square" lIns="52226" tIns="52226" rIns="52226" bIns="52226" numCol="1" spcCol="1270" anchor="ctr" anchorCtr="0">
              <a:noAutofit/>
            </a:bodyPr>
            <a:lstStyle/>
            <a:p>
              <a:pPr marL="0" lvl="0" indent="0" algn="ctr" defTabSz="533400">
                <a:lnSpc>
                  <a:spcPct val="90000"/>
                </a:lnSpc>
                <a:spcBef>
                  <a:spcPct val="0"/>
                </a:spcBef>
                <a:spcAft>
                  <a:spcPct val="35000"/>
                </a:spcAft>
                <a:buNone/>
              </a:pPr>
              <a:r>
                <a:rPr lang="en-US" sz="1200" kern="1200" dirty="0"/>
                <a:t>S Curve &amp; Optimization</a:t>
              </a:r>
            </a:p>
          </p:txBody>
        </p:sp>
      </p:grpSp>
      <p:grpSp>
        <p:nvGrpSpPr>
          <p:cNvPr id="61" name="Group 60">
            <a:extLst>
              <a:ext uri="{FF2B5EF4-FFF2-40B4-BE49-F238E27FC236}">
                <a16:creationId xmlns:a16="http://schemas.microsoft.com/office/drawing/2014/main" id="{03597C83-1363-42E8-B63B-61EFA1DED370}"/>
              </a:ext>
            </a:extLst>
          </p:cNvPr>
          <p:cNvGrpSpPr/>
          <p:nvPr/>
        </p:nvGrpSpPr>
        <p:grpSpPr>
          <a:xfrm>
            <a:off x="460490" y="3702113"/>
            <a:ext cx="1722760" cy="411480"/>
            <a:chOff x="402580" y="3688212"/>
            <a:chExt cx="1722760" cy="411480"/>
          </a:xfrm>
        </p:grpSpPr>
        <p:pic>
          <p:nvPicPr>
            <p:cNvPr id="1026" name="Picture 2" descr="Image result for seasonality icon">
              <a:extLst>
                <a:ext uri="{FF2B5EF4-FFF2-40B4-BE49-F238E27FC236}">
                  <a16:creationId xmlns:a16="http://schemas.microsoft.com/office/drawing/2014/main" id="{0979DE17-21C7-4F6E-A3FB-57261D9A48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580" y="3688212"/>
              <a:ext cx="411480" cy="41148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2116B34-33E6-402F-A7BF-72F854D250A7}"/>
                </a:ext>
              </a:extLst>
            </p:cNvPr>
            <p:cNvSpPr txBox="1"/>
            <p:nvPr/>
          </p:nvSpPr>
          <p:spPr>
            <a:xfrm>
              <a:off x="821413" y="3709286"/>
              <a:ext cx="1303927" cy="369332"/>
            </a:xfrm>
            <a:prstGeom prst="rect">
              <a:avLst/>
            </a:prstGeom>
            <a:noFill/>
          </p:spPr>
          <p:txBody>
            <a:bodyPr wrap="square" rtlCol="0">
              <a:spAutoFit/>
            </a:bodyPr>
            <a:lstStyle/>
            <a:p>
              <a:r>
                <a:rPr lang="en-IN" sz="900" b="1" dirty="0"/>
                <a:t>Seasonality Flags – Using STL analysis</a:t>
              </a:r>
            </a:p>
          </p:txBody>
        </p:sp>
      </p:grpSp>
      <p:grpSp>
        <p:nvGrpSpPr>
          <p:cNvPr id="60" name="Group 59">
            <a:extLst>
              <a:ext uri="{FF2B5EF4-FFF2-40B4-BE49-F238E27FC236}">
                <a16:creationId xmlns:a16="http://schemas.microsoft.com/office/drawing/2014/main" id="{9563A61F-649A-458E-8C3A-E70668D6E2D7}"/>
              </a:ext>
            </a:extLst>
          </p:cNvPr>
          <p:cNvGrpSpPr/>
          <p:nvPr/>
        </p:nvGrpSpPr>
        <p:grpSpPr>
          <a:xfrm>
            <a:off x="440550" y="4316810"/>
            <a:ext cx="1762640" cy="411480"/>
            <a:chOff x="411786" y="4244585"/>
            <a:chExt cx="1762640" cy="411480"/>
          </a:xfrm>
        </p:grpSpPr>
        <p:pic>
          <p:nvPicPr>
            <p:cNvPr id="10" name="Picture 2" descr="Image result for retention icon">
              <a:extLst>
                <a:ext uri="{FF2B5EF4-FFF2-40B4-BE49-F238E27FC236}">
                  <a16:creationId xmlns:a16="http://schemas.microsoft.com/office/drawing/2014/main" id="{71FAD482-60DF-4CCD-85B1-116A47C0D8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786" y="4244585"/>
              <a:ext cx="411480" cy="411480"/>
            </a:xfrm>
            <a:prstGeom prst="rect">
              <a:avLst/>
            </a:prstGeom>
            <a:noFill/>
            <a:extLst>
              <a:ext uri="{909E8E84-426E-40dd-AFC4-6F175D3DCCD1}">
                <a14:hiddenFill xmlns=""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50D937AB-8EF3-4C76-9494-C6DE009A1527}"/>
                </a:ext>
              </a:extLst>
            </p:cNvPr>
            <p:cNvSpPr txBox="1"/>
            <p:nvPr/>
          </p:nvSpPr>
          <p:spPr>
            <a:xfrm>
              <a:off x="813993" y="4265659"/>
              <a:ext cx="1360433" cy="369332"/>
            </a:xfrm>
            <a:prstGeom prst="rect">
              <a:avLst/>
            </a:prstGeom>
            <a:noFill/>
          </p:spPr>
          <p:txBody>
            <a:bodyPr wrap="square" rtlCol="0">
              <a:spAutoFit/>
            </a:bodyPr>
            <a:lstStyle/>
            <a:p>
              <a:r>
                <a:rPr lang="en-IN" sz="900" b="1" dirty="0"/>
                <a:t>Retention Rate – Using Ad stock transformation</a:t>
              </a:r>
            </a:p>
          </p:txBody>
        </p:sp>
      </p:grpSp>
      <p:grpSp>
        <p:nvGrpSpPr>
          <p:cNvPr id="59" name="Group 58">
            <a:extLst>
              <a:ext uri="{FF2B5EF4-FFF2-40B4-BE49-F238E27FC236}">
                <a16:creationId xmlns:a16="http://schemas.microsoft.com/office/drawing/2014/main" id="{9952E16F-E5F3-4EAB-8AA5-D797FCC5692A}"/>
              </a:ext>
            </a:extLst>
          </p:cNvPr>
          <p:cNvGrpSpPr/>
          <p:nvPr/>
        </p:nvGrpSpPr>
        <p:grpSpPr>
          <a:xfrm>
            <a:off x="393311" y="4906096"/>
            <a:ext cx="1857118" cy="430439"/>
            <a:chOff x="379663" y="4837856"/>
            <a:chExt cx="1857118" cy="430439"/>
          </a:xfrm>
        </p:grpSpPr>
        <p:pic>
          <p:nvPicPr>
            <p:cNvPr id="1028" name="Picture 4" descr="Image result for lag effect icon">
              <a:extLst>
                <a:ext uri="{FF2B5EF4-FFF2-40B4-BE49-F238E27FC236}">
                  <a16:creationId xmlns:a16="http://schemas.microsoft.com/office/drawing/2014/main" id="{35B3129B-ECEE-4954-AC79-9DF7EFD08D0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720" t="3381" r="21024" b="8858"/>
            <a:stretch/>
          </p:blipFill>
          <p:spPr bwMode="auto">
            <a:xfrm>
              <a:off x="379663" y="4837856"/>
              <a:ext cx="436218" cy="430439"/>
            </a:xfrm>
            <a:prstGeom prst="rect">
              <a:avLst/>
            </a:prstGeom>
            <a:noFill/>
            <a:extLst>
              <a:ext uri="{909E8E84-426E-40dd-AFC4-6F175D3DCCD1}">
                <a14:hiddenFill xmlns=""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C17ACA3B-B01A-426E-A21A-C525A09BBBBE}"/>
                </a:ext>
              </a:extLst>
            </p:cNvPr>
            <p:cNvSpPr txBox="1"/>
            <p:nvPr/>
          </p:nvSpPr>
          <p:spPr>
            <a:xfrm>
              <a:off x="827744" y="4868409"/>
              <a:ext cx="1409037" cy="369332"/>
            </a:xfrm>
            <a:prstGeom prst="rect">
              <a:avLst/>
            </a:prstGeom>
            <a:noFill/>
          </p:spPr>
          <p:txBody>
            <a:bodyPr wrap="square" rtlCol="0">
              <a:spAutoFit/>
            </a:bodyPr>
            <a:lstStyle/>
            <a:p>
              <a:r>
                <a:rPr lang="en-IN" sz="900" b="1" dirty="0"/>
                <a:t>Lag Effect of activities – By shifting data points</a:t>
              </a:r>
            </a:p>
          </p:txBody>
        </p:sp>
      </p:grpSp>
      <p:grpSp>
        <p:nvGrpSpPr>
          <p:cNvPr id="44" name="Group 43">
            <a:extLst>
              <a:ext uri="{FF2B5EF4-FFF2-40B4-BE49-F238E27FC236}">
                <a16:creationId xmlns:a16="http://schemas.microsoft.com/office/drawing/2014/main" id="{22AB5378-23B6-4F61-951B-AC74C552E0B4}"/>
              </a:ext>
            </a:extLst>
          </p:cNvPr>
          <p:cNvGrpSpPr/>
          <p:nvPr/>
        </p:nvGrpSpPr>
        <p:grpSpPr>
          <a:xfrm>
            <a:off x="761562" y="5442995"/>
            <a:ext cx="1120616" cy="894118"/>
            <a:chOff x="345249" y="5563426"/>
            <a:chExt cx="1120616" cy="894118"/>
          </a:xfrm>
        </p:grpSpPr>
        <p:pic>
          <p:nvPicPr>
            <p:cNvPr id="1030" name="Picture 6" descr="Image result for paid search icon">
              <a:extLst>
                <a:ext uri="{FF2B5EF4-FFF2-40B4-BE49-F238E27FC236}">
                  <a16:creationId xmlns:a16="http://schemas.microsoft.com/office/drawing/2014/main" id="{97AF3420-DEF1-450D-81A4-B2534DE311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6225" y="5672832"/>
              <a:ext cx="674205" cy="674205"/>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google icon">
              <a:extLst>
                <a:ext uri="{FF2B5EF4-FFF2-40B4-BE49-F238E27FC236}">
                  <a16:creationId xmlns:a16="http://schemas.microsoft.com/office/drawing/2014/main" id="{165BCD27-78CC-4585-B79E-46FDCEF5F37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59768" y="5563426"/>
              <a:ext cx="301323" cy="301323"/>
            </a:xfrm>
            <a:prstGeom prst="rect">
              <a:avLst/>
            </a:prstGeom>
            <a:noFill/>
            <a:extLst>
              <a:ext uri="{909E8E84-426E-40dd-AFC4-6F175D3DCCD1}">
                <a14:hiddenFill xmlns="" xmlns:a14="http://schemas.microsoft.com/office/drawing/2010/main">
                  <a:solidFill>
                    <a:srgbClr val="FFFFFF"/>
                  </a:solidFill>
                </a14:hiddenFill>
              </a:ext>
            </a:extLst>
          </p:spPr>
        </p:pic>
        <p:pic>
          <p:nvPicPr>
            <p:cNvPr id="1034" name="Picture 10" descr="Image result for bingicon">
              <a:extLst>
                <a:ext uri="{FF2B5EF4-FFF2-40B4-BE49-F238E27FC236}">
                  <a16:creationId xmlns:a16="http://schemas.microsoft.com/office/drawing/2014/main" id="{B618CC2B-00E5-4128-AA00-2E0124ABAFE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4987" y="6056666"/>
              <a:ext cx="400878" cy="400878"/>
            </a:xfrm>
            <a:prstGeom prst="rect">
              <a:avLst/>
            </a:prstGeom>
            <a:noFill/>
            <a:extLst>
              <a:ext uri="{909E8E84-426E-40dd-AFC4-6F175D3DCCD1}">
                <a14:hiddenFill xmlns="" xmlns:a14="http://schemas.microsoft.com/office/drawing/2010/main">
                  <a:solidFill>
                    <a:srgbClr val="FFFFFF"/>
                  </a:solidFill>
                </a14:hiddenFill>
              </a:ext>
            </a:extLst>
          </p:spPr>
        </p:pic>
        <p:pic>
          <p:nvPicPr>
            <p:cNvPr id="1036" name="Picture 12" descr="Image result for baidu icon">
              <a:extLst>
                <a:ext uri="{FF2B5EF4-FFF2-40B4-BE49-F238E27FC236}">
                  <a16:creationId xmlns:a16="http://schemas.microsoft.com/office/drawing/2014/main" id="{1DE33589-26C9-4C9E-A1BE-25EBE0D6385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5249" y="5589926"/>
              <a:ext cx="295392" cy="295392"/>
            </a:xfrm>
            <a:prstGeom prst="rect">
              <a:avLst/>
            </a:prstGeom>
            <a:noFill/>
            <a:extLst>
              <a:ext uri="{909E8E84-426E-40dd-AFC4-6F175D3DCCD1}">
                <a14:hiddenFill xmlns="" xmlns:a14="http://schemas.microsoft.com/office/drawing/2010/main">
                  <a:solidFill>
                    <a:srgbClr val="FFFFFF"/>
                  </a:solidFill>
                </a14:hiddenFill>
              </a:ext>
            </a:extLst>
          </p:spPr>
        </p:pic>
        <p:pic>
          <p:nvPicPr>
            <p:cNvPr id="1044" name="Picture 20" descr="Image result for yahoo icon png">
              <a:extLst>
                <a:ext uri="{FF2B5EF4-FFF2-40B4-BE49-F238E27FC236}">
                  <a16:creationId xmlns:a16="http://schemas.microsoft.com/office/drawing/2014/main" id="{BA856C3A-B3D5-455B-9485-ED63736E3CA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4236" y="6113342"/>
              <a:ext cx="287527" cy="287527"/>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07" name="TextBox 106">
            <a:extLst>
              <a:ext uri="{FF2B5EF4-FFF2-40B4-BE49-F238E27FC236}">
                <a16:creationId xmlns:a16="http://schemas.microsoft.com/office/drawing/2014/main" id="{C4BCB2C0-E4C7-4153-9FF6-75EDEF19632B}"/>
              </a:ext>
            </a:extLst>
          </p:cNvPr>
          <p:cNvSpPr txBox="1"/>
          <p:nvPr/>
        </p:nvSpPr>
        <p:spPr>
          <a:xfrm>
            <a:off x="732492" y="6479508"/>
            <a:ext cx="1178756" cy="253916"/>
          </a:xfrm>
          <a:prstGeom prst="rect">
            <a:avLst/>
          </a:prstGeom>
          <a:noFill/>
        </p:spPr>
        <p:txBody>
          <a:bodyPr wrap="square" rtlCol="0">
            <a:spAutoFit/>
          </a:bodyPr>
          <a:lstStyle/>
          <a:p>
            <a:pPr algn="ctr"/>
            <a:r>
              <a:rPr lang="en-IN" sz="1050" b="1" dirty="0"/>
              <a:t>Outboards</a:t>
            </a:r>
          </a:p>
        </p:txBody>
      </p:sp>
      <p:grpSp>
        <p:nvGrpSpPr>
          <p:cNvPr id="58" name="Group 57">
            <a:extLst>
              <a:ext uri="{FF2B5EF4-FFF2-40B4-BE49-F238E27FC236}">
                <a16:creationId xmlns:a16="http://schemas.microsoft.com/office/drawing/2014/main" id="{5C4AADFD-513B-477A-B809-B41C66031851}"/>
              </a:ext>
            </a:extLst>
          </p:cNvPr>
          <p:cNvGrpSpPr/>
          <p:nvPr/>
        </p:nvGrpSpPr>
        <p:grpSpPr>
          <a:xfrm>
            <a:off x="2554223" y="3846646"/>
            <a:ext cx="2983653" cy="2847703"/>
            <a:chOff x="2119052" y="3851724"/>
            <a:chExt cx="2983653" cy="2847703"/>
          </a:xfrm>
        </p:grpSpPr>
        <p:sp>
          <p:nvSpPr>
            <p:cNvPr id="84" name="Rectangle 83">
              <a:extLst>
                <a:ext uri="{FF2B5EF4-FFF2-40B4-BE49-F238E27FC236}">
                  <a16:creationId xmlns:a16="http://schemas.microsoft.com/office/drawing/2014/main" id="{8047E219-8F5D-47EF-9449-0658FD41E1DE}"/>
                </a:ext>
              </a:extLst>
            </p:cNvPr>
            <p:cNvSpPr/>
            <p:nvPr/>
          </p:nvSpPr>
          <p:spPr>
            <a:xfrm>
              <a:off x="3754296" y="3851724"/>
              <a:ext cx="1348409" cy="274320"/>
            </a:xfrm>
            <a:prstGeom prst="rect">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anchor="ctr"/>
            <a:lstStyle/>
            <a:p>
              <a:pPr algn="ctr"/>
              <a:r>
                <a:rPr lang="en-IN" sz="1100" dirty="0"/>
                <a:t>Stage 2</a:t>
              </a:r>
              <a:endParaRPr lang="en-IN" dirty="0"/>
            </a:p>
          </p:txBody>
        </p:sp>
        <p:sp>
          <p:nvSpPr>
            <p:cNvPr id="86" name="Rectangle 85">
              <a:extLst>
                <a:ext uri="{FF2B5EF4-FFF2-40B4-BE49-F238E27FC236}">
                  <a16:creationId xmlns:a16="http://schemas.microsoft.com/office/drawing/2014/main" id="{7235A068-473B-4983-A63B-9C1809BB339B}"/>
                </a:ext>
              </a:extLst>
            </p:cNvPr>
            <p:cNvSpPr/>
            <p:nvPr/>
          </p:nvSpPr>
          <p:spPr>
            <a:xfrm>
              <a:off x="2119052" y="3851724"/>
              <a:ext cx="1440795" cy="274320"/>
            </a:xfrm>
            <a:prstGeom prst="rect">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anchor="ctr"/>
            <a:lstStyle/>
            <a:p>
              <a:pPr algn="ctr"/>
              <a:r>
                <a:rPr lang="en-IN" sz="1100" dirty="0"/>
                <a:t>Stage 1</a:t>
              </a:r>
              <a:endParaRPr lang="en-IN" dirty="0"/>
            </a:p>
          </p:txBody>
        </p:sp>
        <p:grpSp>
          <p:nvGrpSpPr>
            <p:cNvPr id="57" name="Group 56">
              <a:extLst>
                <a:ext uri="{FF2B5EF4-FFF2-40B4-BE49-F238E27FC236}">
                  <a16:creationId xmlns:a16="http://schemas.microsoft.com/office/drawing/2014/main" id="{CC43E8F1-0CD7-4234-B165-DFCE9CB30BA9}"/>
                </a:ext>
              </a:extLst>
            </p:cNvPr>
            <p:cNvGrpSpPr/>
            <p:nvPr/>
          </p:nvGrpSpPr>
          <p:grpSpPr>
            <a:xfrm>
              <a:off x="2168138" y="4111746"/>
              <a:ext cx="2925028" cy="2587681"/>
              <a:chOff x="2168138" y="4111746"/>
              <a:chExt cx="2925028" cy="2587681"/>
            </a:xfrm>
          </p:grpSpPr>
          <p:graphicFrame>
            <p:nvGraphicFramePr>
              <p:cNvPr id="2" name="Diagram 1">
                <a:extLst>
                  <a:ext uri="{FF2B5EF4-FFF2-40B4-BE49-F238E27FC236}">
                    <a16:creationId xmlns:a16="http://schemas.microsoft.com/office/drawing/2014/main" id="{0DFB2F21-FCA4-4E36-9FFB-50668F834E78}"/>
                  </a:ext>
                </a:extLst>
              </p:cNvPr>
              <p:cNvGraphicFramePr/>
              <p:nvPr>
                <p:extLst/>
              </p:nvPr>
            </p:nvGraphicFramePr>
            <p:xfrm>
              <a:off x="2168138" y="4111746"/>
              <a:ext cx="2925028" cy="258768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nvGrpSpPr>
              <p:cNvPr id="56" name="Group 55">
                <a:extLst>
                  <a:ext uri="{FF2B5EF4-FFF2-40B4-BE49-F238E27FC236}">
                    <a16:creationId xmlns:a16="http://schemas.microsoft.com/office/drawing/2014/main" id="{E20F82A0-9CA4-4374-9938-0D60837BB058}"/>
                  </a:ext>
                </a:extLst>
              </p:cNvPr>
              <p:cNvGrpSpPr/>
              <p:nvPr/>
            </p:nvGrpSpPr>
            <p:grpSpPr>
              <a:xfrm>
                <a:off x="2732111" y="4794775"/>
                <a:ext cx="705402" cy="490268"/>
                <a:chOff x="2732111" y="4794775"/>
                <a:chExt cx="705402" cy="490268"/>
              </a:xfrm>
            </p:grpSpPr>
            <p:sp>
              <p:nvSpPr>
                <p:cNvPr id="26" name="TextBox 25">
                  <a:extLst>
                    <a:ext uri="{FF2B5EF4-FFF2-40B4-BE49-F238E27FC236}">
                      <a16:creationId xmlns:a16="http://schemas.microsoft.com/office/drawing/2014/main" id="{4FC3D0A5-0CB2-4A8F-B2F8-6F8181299190}"/>
                    </a:ext>
                  </a:extLst>
                </p:cNvPr>
                <p:cNvSpPr txBox="1"/>
                <p:nvPr/>
              </p:nvSpPr>
              <p:spPr>
                <a:xfrm>
                  <a:off x="2732111" y="4929149"/>
                  <a:ext cx="705402" cy="215444"/>
                </a:xfrm>
                <a:prstGeom prst="rect">
                  <a:avLst/>
                </a:prstGeom>
                <a:solidFill>
                  <a:schemeClr val="accent5">
                    <a:lumMod val="75000"/>
                  </a:schemeClr>
                </a:solidFill>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IN" sz="800" dirty="0"/>
                    <a:t>Halo Impact</a:t>
                  </a:r>
                </a:p>
              </p:txBody>
            </p:sp>
            <p:cxnSp>
              <p:nvCxnSpPr>
                <p:cNvPr id="51" name="Straight Arrow Connector 50">
                  <a:extLst>
                    <a:ext uri="{FF2B5EF4-FFF2-40B4-BE49-F238E27FC236}">
                      <a16:creationId xmlns:a16="http://schemas.microsoft.com/office/drawing/2014/main" id="{CEA98673-8FEC-4D06-A053-75E166C51499}"/>
                    </a:ext>
                  </a:extLst>
                </p:cNvPr>
                <p:cNvCxnSpPr>
                  <a:cxnSpLocks/>
                  <a:stCxn id="26" idx="0"/>
                </p:cNvCxnSpPr>
                <p:nvPr/>
              </p:nvCxnSpPr>
              <p:spPr>
                <a:xfrm flipV="1">
                  <a:off x="3084812" y="4794775"/>
                  <a:ext cx="0" cy="134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D59FF6CC-AA71-4AC3-9F82-CED3B08C25B0}"/>
                    </a:ext>
                  </a:extLst>
                </p:cNvPr>
                <p:cNvCxnSpPr>
                  <a:cxnSpLocks/>
                  <a:stCxn id="26" idx="2"/>
                </p:cNvCxnSpPr>
                <p:nvPr/>
              </p:nvCxnSpPr>
              <p:spPr>
                <a:xfrm>
                  <a:off x="3084812" y="5144593"/>
                  <a:ext cx="0" cy="140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DCBB8770-835A-44F2-8F7C-6BAB74BBAA56}"/>
                  </a:ext>
                </a:extLst>
              </p:cNvPr>
              <p:cNvGrpSpPr/>
              <p:nvPr/>
            </p:nvGrpSpPr>
            <p:grpSpPr>
              <a:xfrm>
                <a:off x="2732111" y="5520115"/>
                <a:ext cx="705402" cy="490268"/>
                <a:chOff x="2732111" y="4794775"/>
                <a:chExt cx="705402" cy="490268"/>
              </a:xfrm>
            </p:grpSpPr>
            <p:sp>
              <p:nvSpPr>
                <p:cNvPr id="122" name="TextBox 121">
                  <a:extLst>
                    <a:ext uri="{FF2B5EF4-FFF2-40B4-BE49-F238E27FC236}">
                      <a16:creationId xmlns:a16="http://schemas.microsoft.com/office/drawing/2014/main" id="{374A3713-3472-4A56-B0E5-B2985F94EDBB}"/>
                    </a:ext>
                  </a:extLst>
                </p:cNvPr>
                <p:cNvSpPr txBox="1"/>
                <p:nvPr/>
              </p:nvSpPr>
              <p:spPr>
                <a:xfrm>
                  <a:off x="2732111" y="4929149"/>
                  <a:ext cx="705402" cy="215444"/>
                </a:xfrm>
                <a:prstGeom prst="rect">
                  <a:avLst/>
                </a:prstGeom>
                <a:solidFill>
                  <a:schemeClr val="accent5">
                    <a:lumMod val="75000"/>
                  </a:schemeClr>
                </a:solidFill>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IN" sz="800" dirty="0"/>
                    <a:t>Halo Impact</a:t>
                  </a:r>
                </a:p>
              </p:txBody>
            </p:sp>
            <p:cxnSp>
              <p:nvCxnSpPr>
                <p:cNvPr id="124" name="Straight Arrow Connector 123">
                  <a:extLst>
                    <a:ext uri="{FF2B5EF4-FFF2-40B4-BE49-F238E27FC236}">
                      <a16:creationId xmlns:a16="http://schemas.microsoft.com/office/drawing/2014/main" id="{C8C9B26B-9159-46FF-B805-A58888BEC4B0}"/>
                    </a:ext>
                  </a:extLst>
                </p:cNvPr>
                <p:cNvCxnSpPr>
                  <a:cxnSpLocks/>
                  <a:stCxn id="122" idx="0"/>
                </p:cNvCxnSpPr>
                <p:nvPr/>
              </p:nvCxnSpPr>
              <p:spPr>
                <a:xfrm flipV="1">
                  <a:off x="3084812" y="4794775"/>
                  <a:ext cx="0" cy="134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5A22EFB-5543-4B18-9F90-EEAFD3883ABB}"/>
                    </a:ext>
                  </a:extLst>
                </p:cNvPr>
                <p:cNvCxnSpPr>
                  <a:cxnSpLocks/>
                  <a:stCxn id="122" idx="2"/>
                </p:cNvCxnSpPr>
                <p:nvPr/>
              </p:nvCxnSpPr>
              <p:spPr>
                <a:xfrm>
                  <a:off x="3084812" y="5144593"/>
                  <a:ext cx="0" cy="140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132" name="Rectangle 131">
                <a:extLst>
                  <a:ext uri="{FF2B5EF4-FFF2-40B4-BE49-F238E27FC236}">
                    <a16:creationId xmlns:a16="http://schemas.microsoft.com/office/drawing/2014/main" id="{43E6166E-688D-4B74-A7B8-2AE3747F580A}"/>
                  </a:ext>
                </a:extLst>
              </p:cNvPr>
              <p:cNvSpPr/>
              <p:nvPr/>
            </p:nvSpPr>
            <p:spPr>
              <a:xfrm>
                <a:off x="6690141" y="3829150"/>
                <a:ext cx="2457881" cy="486589"/>
              </a:xfrm>
              <a:prstGeom prst="rect">
                <a:avLst/>
              </a:prstGeom>
              <a:noFill/>
              <a:ln>
                <a:solidFill>
                  <a:srgbClr val="425563">
                    <a:alpha val="4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50" b="1" dirty="0">
                    <a:solidFill>
                      <a:schemeClr val="tx1">
                        <a:lumMod val="75000"/>
                        <a:lumOff val="25000"/>
                      </a:schemeClr>
                    </a:solidFill>
                    <a:latin typeface="Century Gothic" panose="020B0502020202020204" pitchFamily="34" charset="0"/>
                  </a:rPr>
                  <a:t>Gompertz Model </a:t>
                </a:r>
                <a:r>
                  <a:rPr lang="en-US" sz="1050" dirty="0">
                    <a:solidFill>
                      <a:schemeClr val="tx1">
                        <a:lumMod val="75000"/>
                        <a:lumOff val="25000"/>
                      </a:schemeClr>
                    </a:solidFill>
                    <a:latin typeface="Century Gothic" panose="020B0502020202020204" pitchFamily="34" charset="0"/>
                  </a:rPr>
                  <a:t>: Y = b</a:t>
                </a:r>
                <a:r>
                  <a:rPr lang="en-US" sz="1050" baseline="-25000" dirty="0">
                    <a:solidFill>
                      <a:schemeClr val="tx1">
                        <a:lumMod val="75000"/>
                        <a:lumOff val="25000"/>
                      </a:schemeClr>
                    </a:solidFill>
                    <a:latin typeface="Century Gothic" panose="020B0502020202020204" pitchFamily="34" charset="0"/>
                  </a:rPr>
                  <a:t>0</a:t>
                </a:r>
                <a:r>
                  <a:rPr lang="en-US" sz="1050" dirty="0">
                    <a:solidFill>
                      <a:schemeClr val="tx1">
                        <a:lumMod val="75000"/>
                        <a:lumOff val="25000"/>
                      </a:schemeClr>
                    </a:solidFill>
                    <a:latin typeface="Century Gothic" panose="020B0502020202020204" pitchFamily="34" charset="0"/>
                  </a:rPr>
                  <a:t> + b</a:t>
                </a:r>
                <a:r>
                  <a:rPr lang="en-US" sz="1050" baseline="-25000" dirty="0">
                    <a:solidFill>
                      <a:schemeClr val="tx1">
                        <a:lumMod val="75000"/>
                        <a:lumOff val="25000"/>
                      </a:schemeClr>
                    </a:solidFill>
                    <a:latin typeface="Century Gothic" panose="020B0502020202020204" pitchFamily="34" charset="0"/>
                  </a:rPr>
                  <a:t>1</a:t>
                </a:r>
                <a14:m>
                  <m:oMath xmlns:m="http://schemas.openxmlformats.org/officeDocument/2006/math">
                    <m:sSup>
                      <m:sSupPr>
                        <m:ctrlPr>
                          <a:rPr lang="en-IN" sz="1050" i="1">
                            <a:solidFill>
                              <a:schemeClr val="tx1">
                                <a:lumMod val="75000"/>
                                <a:lumOff val="25000"/>
                              </a:schemeClr>
                            </a:solidFill>
                            <a:latin typeface="Cambria Math" panose="02040503050406030204" pitchFamily="18" charset="0"/>
                          </a:rPr>
                        </m:ctrlPr>
                      </m:sSupPr>
                      <m:e>
                        <m:r>
                          <a:rPr lang="en-US" sz="1050" i="1">
                            <a:solidFill>
                              <a:schemeClr val="tx1">
                                <a:lumMod val="75000"/>
                                <a:lumOff val="25000"/>
                              </a:schemeClr>
                            </a:solidFill>
                            <a:latin typeface="Cambria Math" panose="02040503050406030204" pitchFamily="18" charset="0"/>
                          </a:rPr>
                          <m:t>𝑒</m:t>
                        </m:r>
                      </m:e>
                      <m:sup>
                        <m:r>
                          <a:rPr lang="en-US" sz="1050" i="1">
                            <a:solidFill>
                              <a:schemeClr val="tx1">
                                <a:lumMod val="75000"/>
                                <a:lumOff val="25000"/>
                              </a:schemeClr>
                            </a:solidFill>
                            <a:latin typeface="Cambria Math" panose="02040503050406030204" pitchFamily="18" charset="0"/>
                          </a:rPr>
                          <m:t>−</m:t>
                        </m:r>
                        <m:r>
                          <a:rPr lang="en-US" sz="1050" i="1">
                            <a:solidFill>
                              <a:schemeClr val="tx1">
                                <a:lumMod val="75000"/>
                                <a:lumOff val="25000"/>
                              </a:schemeClr>
                            </a:solidFill>
                            <a:latin typeface="Cambria Math" panose="02040503050406030204" pitchFamily="18" charset="0"/>
                          </a:rPr>
                          <m:t>𝑏𝑒</m:t>
                        </m:r>
                        <m:r>
                          <a:rPr lang="en-US" sz="1050" b="0" i="1" baseline="30000" smtClean="0">
                            <a:solidFill>
                              <a:schemeClr val="tx1">
                                <a:lumMod val="75000"/>
                                <a:lumOff val="25000"/>
                              </a:schemeClr>
                            </a:solidFill>
                            <a:latin typeface="Cambria Math" panose="02040503050406030204" pitchFamily="18" charset="0"/>
                          </a:rPr>
                          <m:t>_</m:t>
                        </m:r>
                        <m:r>
                          <a:rPr lang="en-US" sz="1050" i="1" baseline="30000">
                            <a:solidFill>
                              <a:schemeClr val="tx1">
                                <a:lumMod val="75000"/>
                                <a:lumOff val="25000"/>
                              </a:schemeClr>
                            </a:solidFill>
                            <a:latin typeface="Cambria Math" panose="02040503050406030204" pitchFamily="18" charset="0"/>
                          </a:rPr>
                          <m:t>𝑐𝑋</m:t>
                        </m:r>
                      </m:sup>
                    </m:sSup>
                  </m:oMath>
                </a14:m>
                <a:r>
                  <a:rPr lang="en-US" sz="1000" dirty="0">
                    <a:solidFill>
                      <a:schemeClr val="tx1">
                        <a:lumMod val="75000"/>
                        <a:lumOff val="25000"/>
                      </a:schemeClr>
                    </a:solidFill>
                    <a:latin typeface="Century Gothic" panose="020B0502020202020204" pitchFamily="34" charset="0"/>
                  </a:rPr>
                  <a:t> </a:t>
                </a:r>
              </a:p>
            </p:txBody>
          </p:sp>
        </mc:Choice>
        <mc:Fallback xmlns="">
          <p:sp>
            <p:nvSpPr>
              <p:cNvPr id="132" name="Rectangle 131">
                <a:extLst>
                  <a:ext uri="{FF2B5EF4-FFF2-40B4-BE49-F238E27FC236}">
                    <a16:creationId xmlns:a16="http://schemas.microsoft.com/office/drawing/2014/main" id="{43E6166E-688D-4B74-A7B8-2AE3747F580A}"/>
                  </a:ext>
                </a:extLst>
              </p:cNvPr>
              <p:cNvSpPr>
                <a:spLocks noRot="1" noChangeAspect="1" noMove="1" noResize="1" noEditPoints="1" noAdjustHandles="1" noChangeArrowheads="1" noChangeShapeType="1" noTextEdit="1"/>
              </p:cNvSpPr>
              <p:nvPr/>
            </p:nvSpPr>
            <p:spPr>
              <a:xfrm>
                <a:off x="6690141" y="3829150"/>
                <a:ext cx="2457881" cy="486589"/>
              </a:xfrm>
              <a:prstGeom prst="rect">
                <a:avLst/>
              </a:prstGeom>
              <a:blipFill>
                <a:blip r:embed="rId16"/>
                <a:stretch>
                  <a:fillRect/>
                </a:stretch>
              </a:blipFill>
              <a:ln>
                <a:solidFill>
                  <a:srgbClr val="425563">
                    <a:alpha val="49804"/>
                  </a:srgbClr>
                </a:solidFill>
              </a:ln>
            </p:spPr>
            <p:txBody>
              <a:bodyPr/>
              <a:lstStyle/>
              <a:p>
                <a:r>
                  <a:rPr lang="en-IN">
                    <a:noFill/>
                  </a:rPr>
                  <a:t> </a:t>
                </a:r>
              </a:p>
            </p:txBody>
          </p:sp>
        </mc:Fallback>
      </mc:AlternateContent>
      <p:grpSp>
        <p:nvGrpSpPr>
          <p:cNvPr id="83" name="Group 82">
            <a:extLst>
              <a:ext uri="{FF2B5EF4-FFF2-40B4-BE49-F238E27FC236}">
                <a16:creationId xmlns:a16="http://schemas.microsoft.com/office/drawing/2014/main" id="{E2BAB3DB-6110-4F57-855F-C29BA94477BD}"/>
              </a:ext>
            </a:extLst>
          </p:cNvPr>
          <p:cNvGrpSpPr/>
          <p:nvPr/>
        </p:nvGrpSpPr>
        <p:grpSpPr>
          <a:xfrm>
            <a:off x="9463945" y="3628682"/>
            <a:ext cx="2158210" cy="1019302"/>
            <a:chOff x="6519505" y="3792036"/>
            <a:chExt cx="2484825" cy="1369421"/>
          </a:xfrm>
        </p:grpSpPr>
        <p:cxnSp>
          <p:nvCxnSpPr>
            <p:cNvPr id="87" name="Straight Arrow Connector 86">
              <a:extLst>
                <a:ext uri="{FF2B5EF4-FFF2-40B4-BE49-F238E27FC236}">
                  <a16:creationId xmlns:a16="http://schemas.microsoft.com/office/drawing/2014/main" id="{9A8A7629-15CF-477D-AF87-BDBBFA892F81}"/>
                </a:ext>
              </a:extLst>
            </p:cNvPr>
            <p:cNvCxnSpPr>
              <a:cxnSpLocks/>
              <a:stCxn id="94" idx="3"/>
              <a:endCxn id="98" idx="2"/>
            </p:cNvCxnSpPr>
            <p:nvPr/>
          </p:nvCxnSpPr>
          <p:spPr>
            <a:xfrm flipV="1">
              <a:off x="7980519" y="4259277"/>
              <a:ext cx="352844" cy="105397"/>
            </a:xfrm>
            <a:prstGeom prst="straightConnector1">
              <a:avLst/>
            </a:prstGeom>
            <a:noFill/>
            <a:ln w="3175" cap="flat" cmpd="sng" algn="ctr">
              <a:solidFill>
                <a:srgbClr val="FF8D6D"/>
              </a:solidFill>
              <a:prstDash val="solid"/>
              <a:miter lim="800000"/>
              <a:tailEnd type="triangle"/>
            </a:ln>
            <a:effectLst/>
          </p:spPr>
        </p:cxnSp>
        <p:grpSp>
          <p:nvGrpSpPr>
            <p:cNvPr id="88" name="Group 87">
              <a:extLst>
                <a:ext uri="{FF2B5EF4-FFF2-40B4-BE49-F238E27FC236}">
                  <a16:creationId xmlns:a16="http://schemas.microsoft.com/office/drawing/2014/main" id="{A316C830-8250-460B-B9BA-23B796956985}"/>
                </a:ext>
              </a:extLst>
            </p:cNvPr>
            <p:cNvGrpSpPr/>
            <p:nvPr/>
          </p:nvGrpSpPr>
          <p:grpSpPr>
            <a:xfrm>
              <a:off x="6519505" y="3792036"/>
              <a:ext cx="2484825" cy="1369421"/>
              <a:chOff x="6519505" y="3792036"/>
              <a:chExt cx="2484825" cy="1369421"/>
            </a:xfrm>
          </p:grpSpPr>
          <p:grpSp>
            <p:nvGrpSpPr>
              <p:cNvPr id="89" name="Group 88">
                <a:extLst>
                  <a:ext uri="{FF2B5EF4-FFF2-40B4-BE49-F238E27FC236}">
                    <a16:creationId xmlns:a16="http://schemas.microsoft.com/office/drawing/2014/main" id="{E9D75958-3D2D-42AC-8DB6-7F3EE95DD21F}"/>
                  </a:ext>
                </a:extLst>
              </p:cNvPr>
              <p:cNvGrpSpPr/>
              <p:nvPr/>
            </p:nvGrpSpPr>
            <p:grpSpPr>
              <a:xfrm>
                <a:off x="6565787" y="3986434"/>
                <a:ext cx="1010313" cy="940095"/>
                <a:chOff x="5868345" y="3917763"/>
                <a:chExt cx="1010313" cy="907353"/>
              </a:xfrm>
            </p:grpSpPr>
            <p:sp>
              <p:nvSpPr>
                <p:cNvPr id="103" name="Freeform 128">
                  <a:extLst>
                    <a:ext uri="{FF2B5EF4-FFF2-40B4-BE49-F238E27FC236}">
                      <a16:creationId xmlns:a16="http://schemas.microsoft.com/office/drawing/2014/main" id="{456E8636-ED98-427E-BBDD-4F27C48D1502}"/>
                    </a:ext>
                  </a:extLst>
                </p:cNvPr>
                <p:cNvSpPr/>
                <p:nvPr/>
              </p:nvSpPr>
              <p:spPr bwMode="ltGray">
                <a:xfrm>
                  <a:off x="5874866" y="4012769"/>
                  <a:ext cx="815227" cy="812347"/>
                </a:xfrm>
                <a:custGeom>
                  <a:avLst/>
                  <a:gdLst>
                    <a:gd name="connsiteX0" fmla="*/ 0 w 3141785"/>
                    <a:gd name="connsiteY0" fmla="*/ 2297723 h 2319503"/>
                    <a:gd name="connsiteX1" fmla="*/ 1266093 w 3141785"/>
                    <a:gd name="connsiteY1" fmla="*/ 2063261 h 2319503"/>
                    <a:gd name="connsiteX2" fmla="*/ 2039816 w 3141785"/>
                    <a:gd name="connsiteY2" fmla="*/ 480646 h 2319503"/>
                    <a:gd name="connsiteX3" fmla="*/ 3141785 w 3141785"/>
                    <a:gd name="connsiteY3" fmla="*/ 0 h 2319503"/>
                  </a:gdLst>
                  <a:ahLst/>
                  <a:cxnLst>
                    <a:cxn ang="0">
                      <a:pos x="connsiteX0" y="connsiteY0"/>
                    </a:cxn>
                    <a:cxn ang="0">
                      <a:pos x="connsiteX1" y="connsiteY1"/>
                    </a:cxn>
                    <a:cxn ang="0">
                      <a:pos x="connsiteX2" y="connsiteY2"/>
                    </a:cxn>
                    <a:cxn ang="0">
                      <a:pos x="connsiteX3" y="connsiteY3"/>
                    </a:cxn>
                  </a:cxnLst>
                  <a:rect l="l" t="t" r="r" b="b"/>
                  <a:pathLst>
                    <a:path w="3141785" h="2319503">
                      <a:moveTo>
                        <a:pt x="0" y="2297723"/>
                      </a:moveTo>
                      <a:cubicBezTo>
                        <a:pt x="463062" y="2331915"/>
                        <a:pt x="926124" y="2366107"/>
                        <a:pt x="1266093" y="2063261"/>
                      </a:cubicBezTo>
                      <a:cubicBezTo>
                        <a:pt x="1606062" y="1760415"/>
                        <a:pt x="1727201" y="824523"/>
                        <a:pt x="2039816" y="480646"/>
                      </a:cubicBezTo>
                      <a:cubicBezTo>
                        <a:pt x="2352431" y="136769"/>
                        <a:pt x="2747108" y="68384"/>
                        <a:pt x="3141785" y="0"/>
                      </a:cubicBezTo>
                    </a:path>
                  </a:pathLst>
                </a:custGeom>
                <a:noFill/>
                <a:ln w="19050" cap="flat" cmpd="sng" algn="ctr">
                  <a:solidFill>
                    <a:srgbClr val="42556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chemeClr val="tx2">
                        <a:lumMod val="75000"/>
                      </a:scheme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104" name="Straight Connector 103">
                  <a:extLst>
                    <a:ext uri="{FF2B5EF4-FFF2-40B4-BE49-F238E27FC236}">
                      <a16:creationId xmlns:a16="http://schemas.microsoft.com/office/drawing/2014/main" id="{7E13987C-D920-43EE-AF82-F0AAF299A162}"/>
                    </a:ext>
                  </a:extLst>
                </p:cNvPr>
                <p:cNvCxnSpPr/>
                <p:nvPr/>
              </p:nvCxnSpPr>
              <p:spPr>
                <a:xfrm>
                  <a:off x="5868345" y="3917763"/>
                  <a:ext cx="0" cy="907353"/>
                </a:xfrm>
                <a:prstGeom prst="line">
                  <a:avLst/>
                </a:prstGeom>
                <a:noFill/>
                <a:ln w="9525" cap="flat" cmpd="sng" algn="ctr">
                  <a:solidFill>
                    <a:srgbClr val="C6C9CA"/>
                  </a:solidFill>
                  <a:prstDash val="solid"/>
                  <a:miter lim="800000"/>
                </a:ln>
                <a:effectLst/>
              </p:spPr>
            </p:cxnSp>
            <p:cxnSp>
              <p:nvCxnSpPr>
                <p:cNvPr id="105" name="Straight Connector 104">
                  <a:extLst>
                    <a:ext uri="{FF2B5EF4-FFF2-40B4-BE49-F238E27FC236}">
                      <a16:creationId xmlns:a16="http://schemas.microsoft.com/office/drawing/2014/main" id="{33152D64-662D-4C0A-A821-7829F3F2A80F}"/>
                    </a:ext>
                  </a:extLst>
                </p:cNvPr>
                <p:cNvCxnSpPr/>
                <p:nvPr/>
              </p:nvCxnSpPr>
              <p:spPr>
                <a:xfrm>
                  <a:off x="5868345" y="4825116"/>
                  <a:ext cx="1010313" cy="0"/>
                </a:xfrm>
                <a:prstGeom prst="line">
                  <a:avLst/>
                </a:prstGeom>
                <a:noFill/>
                <a:ln w="9525" cap="flat" cmpd="sng" algn="ctr">
                  <a:solidFill>
                    <a:srgbClr val="C6C9CA"/>
                  </a:solidFill>
                  <a:prstDash val="solid"/>
                  <a:miter lim="800000"/>
                </a:ln>
                <a:effectLst/>
              </p:spPr>
            </p:cxnSp>
          </p:grpSp>
          <p:grpSp>
            <p:nvGrpSpPr>
              <p:cNvPr id="90" name="Group 89">
                <a:extLst>
                  <a:ext uri="{FF2B5EF4-FFF2-40B4-BE49-F238E27FC236}">
                    <a16:creationId xmlns:a16="http://schemas.microsoft.com/office/drawing/2014/main" id="{E5B37C6E-7595-4EB4-AE22-386C731D1908}"/>
                  </a:ext>
                </a:extLst>
              </p:cNvPr>
              <p:cNvGrpSpPr/>
              <p:nvPr/>
            </p:nvGrpSpPr>
            <p:grpSpPr>
              <a:xfrm>
                <a:off x="7797552" y="3986434"/>
                <a:ext cx="1010313" cy="940095"/>
                <a:chOff x="5868345" y="3917763"/>
                <a:chExt cx="1010313" cy="907353"/>
              </a:xfrm>
            </p:grpSpPr>
            <p:sp>
              <p:nvSpPr>
                <p:cNvPr id="98" name="Freeform 134">
                  <a:extLst>
                    <a:ext uri="{FF2B5EF4-FFF2-40B4-BE49-F238E27FC236}">
                      <a16:creationId xmlns:a16="http://schemas.microsoft.com/office/drawing/2014/main" id="{36C32401-ACDA-433E-86AF-9CD5FB11260F}"/>
                    </a:ext>
                  </a:extLst>
                </p:cNvPr>
                <p:cNvSpPr/>
                <p:nvPr/>
              </p:nvSpPr>
              <p:spPr bwMode="ltGray">
                <a:xfrm>
                  <a:off x="5874866" y="4012769"/>
                  <a:ext cx="815227" cy="812347"/>
                </a:xfrm>
                <a:custGeom>
                  <a:avLst/>
                  <a:gdLst>
                    <a:gd name="connsiteX0" fmla="*/ 0 w 3141785"/>
                    <a:gd name="connsiteY0" fmla="*/ 2297723 h 2319503"/>
                    <a:gd name="connsiteX1" fmla="*/ 1266093 w 3141785"/>
                    <a:gd name="connsiteY1" fmla="*/ 2063261 h 2319503"/>
                    <a:gd name="connsiteX2" fmla="*/ 2039816 w 3141785"/>
                    <a:gd name="connsiteY2" fmla="*/ 480646 h 2319503"/>
                    <a:gd name="connsiteX3" fmla="*/ 3141785 w 3141785"/>
                    <a:gd name="connsiteY3" fmla="*/ 0 h 2319503"/>
                  </a:gdLst>
                  <a:ahLst/>
                  <a:cxnLst>
                    <a:cxn ang="0">
                      <a:pos x="connsiteX0" y="connsiteY0"/>
                    </a:cxn>
                    <a:cxn ang="0">
                      <a:pos x="connsiteX1" y="connsiteY1"/>
                    </a:cxn>
                    <a:cxn ang="0">
                      <a:pos x="connsiteX2" y="connsiteY2"/>
                    </a:cxn>
                    <a:cxn ang="0">
                      <a:pos x="connsiteX3" y="connsiteY3"/>
                    </a:cxn>
                  </a:cxnLst>
                  <a:rect l="l" t="t" r="r" b="b"/>
                  <a:pathLst>
                    <a:path w="3141785" h="2319503">
                      <a:moveTo>
                        <a:pt x="0" y="2297723"/>
                      </a:moveTo>
                      <a:cubicBezTo>
                        <a:pt x="463062" y="2331915"/>
                        <a:pt x="926124" y="2366107"/>
                        <a:pt x="1266093" y="2063261"/>
                      </a:cubicBezTo>
                      <a:cubicBezTo>
                        <a:pt x="1606062" y="1760415"/>
                        <a:pt x="1727201" y="824523"/>
                        <a:pt x="2039816" y="480646"/>
                      </a:cubicBezTo>
                      <a:cubicBezTo>
                        <a:pt x="2352431" y="136769"/>
                        <a:pt x="2747108" y="68384"/>
                        <a:pt x="3141785" y="0"/>
                      </a:cubicBezTo>
                    </a:path>
                  </a:pathLst>
                </a:custGeom>
                <a:noFill/>
                <a:ln w="19050" cap="flat" cmpd="sng" algn="ctr">
                  <a:solidFill>
                    <a:srgbClr val="42556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chemeClr val="tx2">
                        <a:lumMod val="75000"/>
                      </a:scheme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99" name="Straight Connector 98">
                  <a:extLst>
                    <a:ext uri="{FF2B5EF4-FFF2-40B4-BE49-F238E27FC236}">
                      <a16:creationId xmlns:a16="http://schemas.microsoft.com/office/drawing/2014/main" id="{E1683301-723A-4576-9F54-D1DBFC94E9F8}"/>
                    </a:ext>
                  </a:extLst>
                </p:cNvPr>
                <p:cNvCxnSpPr/>
                <p:nvPr/>
              </p:nvCxnSpPr>
              <p:spPr>
                <a:xfrm>
                  <a:off x="5868345" y="3917763"/>
                  <a:ext cx="0" cy="907353"/>
                </a:xfrm>
                <a:prstGeom prst="line">
                  <a:avLst/>
                </a:prstGeom>
                <a:noFill/>
                <a:ln w="9525" cap="flat" cmpd="sng" algn="ctr">
                  <a:solidFill>
                    <a:srgbClr val="C6C9CA"/>
                  </a:solidFill>
                  <a:prstDash val="solid"/>
                  <a:miter lim="800000"/>
                </a:ln>
                <a:effectLst/>
              </p:spPr>
            </p:cxnSp>
            <p:cxnSp>
              <p:nvCxnSpPr>
                <p:cNvPr id="100" name="Straight Connector 99">
                  <a:extLst>
                    <a:ext uri="{FF2B5EF4-FFF2-40B4-BE49-F238E27FC236}">
                      <a16:creationId xmlns:a16="http://schemas.microsoft.com/office/drawing/2014/main" id="{3646B244-5F4F-41C8-A3BA-5D6E4CCAE76F}"/>
                    </a:ext>
                  </a:extLst>
                </p:cNvPr>
                <p:cNvCxnSpPr/>
                <p:nvPr/>
              </p:nvCxnSpPr>
              <p:spPr>
                <a:xfrm>
                  <a:off x="5868345" y="4825116"/>
                  <a:ext cx="1010313" cy="0"/>
                </a:xfrm>
                <a:prstGeom prst="line">
                  <a:avLst/>
                </a:prstGeom>
                <a:noFill/>
                <a:ln w="9525" cap="flat" cmpd="sng" algn="ctr">
                  <a:solidFill>
                    <a:srgbClr val="C6C9CA"/>
                  </a:solidFill>
                  <a:prstDash val="solid"/>
                  <a:miter lim="800000"/>
                </a:ln>
                <a:effectLst/>
              </p:spPr>
            </p:cxnSp>
          </p:grpSp>
          <p:sp>
            <p:nvSpPr>
              <p:cNvPr id="91" name="TextBox 90">
                <a:extLst>
                  <a:ext uri="{FF2B5EF4-FFF2-40B4-BE49-F238E27FC236}">
                    <a16:creationId xmlns:a16="http://schemas.microsoft.com/office/drawing/2014/main" id="{9A039E5F-8052-4681-BC3D-EFE47E6CA29A}"/>
                  </a:ext>
                </a:extLst>
              </p:cNvPr>
              <p:cNvSpPr txBox="1"/>
              <p:nvPr/>
            </p:nvSpPr>
            <p:spPr>
              <a:xfrm>
                <a:off x="6808948" y="4966241"/>
                <a:ext cx="1829096" cy="195216"/>
              </a:xfrm>
              <a:prstGeom prst="rect">
                <a:avLst/>
              </a:prstGeom>
              <a:noFill/>
            </p:spPr>
            <p:txBody>
              <a:bodyPr wrap="square" lIns="0" tIns="0" rIns="0" bIns="0" rtlCol="0" anchor="ctr">
                <a:noAutofit/>
              </a:bodyPr>
              <a:lstStyle/>
              <a:p>
                <a:pPr algn="ctr">
                  <a:lnSpc>
                    <a:spcPct val="90000"/>
                  </a:lnSpc>
                </a:pPr>
                <a:r>
                  <a:rPr lang="en-US" sz="700" b="1" dirty="0">
                    <a:solidFill>
                      <a:schemeClr val="tx2">
                        <a:lumMod val="75000"/>
                      </a:schemeClr>
                    </a:solidFill>
                    <a:latin typeface="Segoe UI" panose="020B0502040204020203" pitchFamily="34" charset="0"/>
                    <a:ea typeface="Segoe UI" panose="020B0502040204020203" pitchFamily="34" charset="0"/>
                    <a:cs typeface="Segoe UI" panose="020B0502040204020203" pitchFamily="34" charset="0"/>
                  </a:rPr>
                  <a:t>S-Curve</a:t>
                </a:r>
              </a:p>
            </p:txBody>
          </p:sp>
          <p:sp>
            <p:nvSpPr>
              <p:cNvPr id="92" name="TextBox 91">
                <a:extLst>
                  <a:ext uri="{FF2B5EF4-FFF2-40B4-BE49-F238E27FC236}">
                    <a16:creationId xmlns:a16="http://schemas.microsoft.com/office/drawing/2014/main" id="{17058C34-79E7-4963-BF41-C7406BF8206C}"/>
                  </a:ext>
                </a:extLst>
              </p:cNvPr>
              <p:cNvSpPr txBox="1"/>
              <p:nvPr/>
            </p:nvSpPr>
            <p:spPr>
              <a:xfrm>
                <a:off x="6519505" y="3805288"/>
                <a:ext cx="1032477" cy="234800"/>
              </a:xfrm>
              <a:prstGeom prst="rect">
                <a:avLst/>
              </a:prstGeom>
              <a:noFill/>
            </p:spPr>
            <p:txBody>
              <a:bodyPr wrap="square" lIns="0" tIns="0" rIns="0" bIns="0" rtlCol="0" anchor="ctr">
                <a:noAutofit/>
              </a:bodyPr>
              <a:lstStyle/>
              <a:p>
                <a:pPr algn="ctr">
                  <a:lnSpc>
                    <a:spcPct val="90000"/>
                  </a:lnSpc>
                </a:pPr>
                <a:r>
                  <a:rPr lang="en-US" sz="700" b="1" dirty="0">
                    <a:solidFill>
                      <a:schemeClr val="tx2">
                        <a:lumMod val="75000"/>
                      </a:schemeClr>
                    </a:solidFill>
                    <a:latin typeface="Segoe UI" panose="020B0502040204020203" pitchFamily="34" charset="0"/>
                    <a:ea typeface="Segoe UI" panose="020B0502040204020203" pitchFamily="34" charset="0"/>
                    <a:cs typeface="Segoe UI" panose="020B0502040204020203" pitchFamily="34" charset="0"/>
                  </a:rPr>
                  <a:t>S-Curve: Media</a:t>
                </a:r>
              </a:p>
            </p:txBody>
          </p:sp>
          <p:sp>
            <p:nvSpPr>
              <p:cNvPr id="93" name="TextBox 92">
                <a:extLst>
                  <a:ext uri="{FF2B5EF4-FFF2-40B4-BE49-F238E27FC236}">
                    <a16:creationId xmlns:a16="http://schemas.microsoft.com/office/drawing/2014/main" id="{3EE029C9-BD1C-4163-8B3B-AD320CAB5FE5}"/>
                  </a:ext>
                </a:extLst>
              </p:cNvPr>
              <p:cNvSpPr txBox="1"/>
              <p:nvPr/>
            </p:nvSpPr>
            <p:spPr>
              <a:xfrm>
                <a:off x="7971853" y="3792036"/>
                <a:ext cx="1032477" cy="234800"/>
              </a:xfrm>
              <a:prstGeom prst="rect">
                <a:avLst/>
              </a:prstGeom>
              <a:noFill/>
            </p:spPr>
            <p:txBody>
              <a:bodyPr wrap="square" lIns="0" tIns="0" rIns="0" bIns="0" rtlCol="0" anchor="ctr">
                <a:noAutofit/>
              </a:bodyPr>
              <a:lstStyle/>
              <a:p>
                <a:pPr algn="ctr">
                  <a:lnSpc>
                    <a:spcPct val="90000"/>
                  </a:lnSpc>
                </a:pPr>
                <a:r>
                  <a:rPr lang="en-US" sz="700" b="1" dirty="0">
                    <a:solidFill>
                      <a:schemeClr val="tx2">
                        <a:lumMod val="75000"/>
                      </a:schemeClr>
                    </a:solidFill>
                    <a:latin typeface="Segoe UI" panose="020B0502040204020203" pitchFamily="34" charset="0"/>
                    <a:ea typeface="Segoe UI" panose="020B0502040204020203" pitchFamily="34" charset="0"/>
                    <a:cs typeface="Segoe UI" panose="020B0502040204020203" pitchFamily="34" charset="0"/>
                  </a:rPr>
                  <a:t>S-Curve: Field</a:t>
                </a:r>
              </a:p>
            </p:txBody>
          </p:sp>
          <p:sp>
            <p:nvSpPr>
              <p:cNvPr id="94" name="TextBox 93">
                <a:extLst>
                  <a:ext uri="{FF2B5EF4-FFF2-40B4-BE49-F238E27FC236}">
                    <a16:creationId xmlns:a16="http://schemas.microsoft.com/office/drawing/2014/main" id="{3C98706C-010D-41B6-A4D1-DAAD395EC770}"/>
                  </a:ext>
                </a:extLst>
              </p:cNvPr>
              <p:cNvSpPr txBox="1"/>
              <p:nvPr/>
            </p:nvSpPr>
            <p:spPr>
              <a:xfrm>
                <a:off x="7450956" y="4281085"/>
                <a:ext cx="529564" cy="167179"/>
              </a:xfrm>
              <a:prstGeom prst="rect">
                <a:avLst/>
              </a:prstGeom>
              <a:noFill/>
            </p:spPr>
            <p:txBody>
              <a:bodyPr wrap="square" lIns="0" tIns="0" rIns="0" bIns="0" rtlCol="0" anchor="ctr">
                <a:noAutofit/>
              </a:bodyPr>
              <a:lstStyle/>
              <a:p>
                <a:pPr algn="ctr">
                  <a:lnSpc>
                    <a:spcPct val="90000"/>
                  </a:lnSpc>
                </a:pPr>
                <a:r>
                  <a:rPr lang="en-US" sz="700" b="1" dirty="0">
                    <a:solidFill>
                      <a:schemeClr val="tx2">
                        <a:lumMod val="75000"/>
                      </a:schemeClr>
                    </a:solidFill>
                    <a:latin typeface="Segoe UI" panose="020B0502040204020203" pitchFamily="34" charset="0"/>
                    <a:ea typeface="Segoe UI" panose="020B0502040204020203" pitchFamily="34" charset="0"/>
                    <a:cs typeface="Segoe UI" panose="020B0502040204020203" pitchFamily="34" charset="0"/>
                  </a:rPr>
                  <a:t>Optimum</a:t>
                </a:r>
              </a:p>
            </p:txBody>
          </p:sp>
          <p:sp>
            <p:nvSpPr>
              <p:cNvPr id="95" name="TextBox 94">
                <a:extLst>
                  <a:ext uri="{FF2B5EF4-FFF2-40B4-BE49-F238E27FC236}">
                    <a16:creationId xmlns:a16="http://schemas.microsoft.com/office/drawing/2014/main" id="{BB12FB95-78AC-4A4A-AEA0-2430D0585AA0}"/>
                  </a:ext>
                </a:extLst>
              </p:cNvPr>
              <p:cNvSpPr txBox="1"/>
              <p:nvPr/>
            </p:nvSpPr>
            <p:spPr>
              <a:xfrm>
                <a:off x="7193932" y="4655917"/>
                <a:ext cx="529564" cy="167179"/>
              </a:xfrm>
              <a:prstGeom prst="rect">
                <a:avLst/>
              </a:prstGeom>
              <a:noFill/>
            </p:spPr>
            <p:txBody>
              <a:bodyPr wrap="square" lIns="0" tIns="0" rIns="0" bIns="0" rtlCol="0" anchor="ctr">
                <a:noAutofit/>
              </a:bodyPr>
              <a:lstStyle/>
              <a:p>
                <a:pPr algn="ctr">
                  <a:lnSpc>
                    <a:spcPct val="90000"/>
                  </a:lnSpc>
                </a:pPr>
                <a:r>
                  <a:rPr lang="en-US" sz="700" b="1" dirty="0">
                    <a:solidFill>
                      <a:schemeClr val="tx2">
                        <a:lumMod val="75000"/>
                      </a:schemeClr>
                    </a:solidFill>
                    <a:latin typeface="Segoe UI" panose="020B0502040204020203" pitchFamily="34" charset="0"/>
                    <a:ea typeface="Segoe UI" panose="020B0502040204020203" pitchFamily="34" charset="0"/>
                    <a:cs typeface="Segoe UI" panose="020B0502040204020203" pitchFamily="34" charset="0"/>
                  </a:rPr>
                  <a:t>Threshold</a:t>
                </a:r>
              </a:p>
            </p:txBody>
          </p:sp>
          <p:cxnSp>
            <p:nvCxnSpPr>
              <p:cNvPr id="96" name="Straight Arrow Connector 95">
                <a:extLst>
                  <a:ext uri="{FF2B5EF4-FFF2-40B4-BE49-F238E27FC236}">
                    <a16:creationId xmlns:a16="http://schemas.microsoft.com/office/drawing/2014/main" id="{8500867E-3868-4175-AC61-CCBAD39CC791}"/>
                  </a:ext>
                </a:extLst>
              </p:cNvPr>
              <p:cNvCxnSpPr>
                <a:cxnSpLocks/>
                <a:stCxn id="94" idx="1"/>
              </p:cNvCxnSpPr>
              <p:nvPr/>
            </p:nvCxnSpPr>
            <p:spPr>
              <a:xfrm flipH="1" flipV="1">
                <a:off x="7145253" y="4201807"/>
                <a:ext cx="305703" cy="162867"/>
              </a:xfrm>
              <a:prstGeom prst="straightConnector1">
                <a:avLst/>
              </a:prstGeom>
              <a:noFill/>
              <a:ln w="3175" cap="flat" cmpd="sng" algn="ctr">
                <a:solidFill>
                  <a:srgbClr val="FF8D6D"/>
                </a:solidFill>
                <a:prstDash val="solid"/>
                <a:miter lim="800000"/>
                <a:tailEnd type="triangle"/>
              </a:ln>
              <a:effectLst/>
            </p:spPr>
          </p:cxnSp>
          <p:cxnSp>
            <p:nvCxnSpPr>
              <p:cNvPr id="97" name="Straight Arrow Connector 96">
                <a:extLst>
                  <a:ext uri="{FF2B5EF4-FFF2-40B4-BE49-F238E27FC236}">
                    <a16:creationId xmlns:a16="http://schemas.microsoft.com/office/drawing/2014/main" id="{38B97DB1-00CF-4E6A-8DD5-29B596BFFE6A}"/>
                  </a:ext>
                </a:extLst>
              </p:cNvPr>
              <p:cNvCxnSpPr>
                <a:cxnSpLocks/>
                <a:stCxn id="95" idx="1"/>
              </p:cNvCxnSpPr>
              <p:nvPr/>
            </p:nvCxnSpPr>
            <p:spPr>
              <a:xfrm flipH="1" flipV="1">
                <a:off x="7010393" y="4690743"/>
                <a:ext cx="183539" cy="48763"/>
              </a:xfrm>
              <a:prstGeom prst="straightConnector1">
                <a:avLst/>
              </a:prstGeom>
              <a:noFill/>
              <a:ln w="3175" cap="flat" cmpd="sng" algn="ctr">
                <a:solidFill>
                  <a:srgbClr val="FF8D6D"/>
                </a:solidFill>
                <a:prstDash val="solid"/>
                <a:miter lim="800000"/>
                <a:tailEnd type="triangle"/>
              </a:ln>
              <a:effectLst/>
            </p:spPr>
          </p:cxnSp>
        </p:grpSp>
      </p:grpSp>
      <p:cxnSp>
        <p:nvCxnSpPr>
          <p:cNvPr id="110" name="Straight Arrow Connector 109">
            <a:extLst>
              <a:ext uri="{FF2B5EF4-FFF2-40B4-BE49-F238E27FC236}">
                <a16:creationId xmlns:a16="http://schemas.microsoft.com/office/drawing/2014/main" id="{0B220834-B3EA-49C5-9F1E-C1E1169244BE}"/>
              </a:ext>
            </a:extLst>
          </p:cNvPr>
          <p:cNvCxnSpPr>
            <a:cxnSpLocks/>
            <a:stCxn id="95" idx="3"/>
          </p:cNvCxnSpPr>
          <p:nvPr/>
        </p:nvCxnSpPr>
        <p:spPr>
          <a:xfrm flipV="1">
            <a:off x="10509679" y="4263182"/>
            <a:ext cx="410110" cy="70731"/>
          </a:xfrm>
          <a:prstGeom prst="straightConnector1">
            <a:avLst/>
          </a:prstGeom>
          <a:noFill/>
          <a:ln w="3175" cap="flat" cmpd="sng" algn="ctr">
            <a:solidFill>
              <a:srgbClr val="FF8D6D"/>
            </a:solidFill>
            <a:prstDash val="solid"/>
            <a:miter lim="800000"/>
            <a:tailEnd type="triangle"/>
          </a:ln>
          <a:effectLst/>
        </p:spPr>
      </p:cxnSp>
      <p:pic>
        <p:nvPicPr>
          <p:cNvPr id="49" name="Picture 48">
            <a:extLst>
              <a:ext uri="{FF2B5EF4-FFF2-40B4-BE49-F238E27FC236}">
                <a16:creationId xmlns:a16="http://schemas.microsoft.com/office/drawing/2014/main" id="{68F73867-B1DF-46F5-B5AC-6009C24B9BBE}"/>
              </a:ext>
            </a:extLst>
          </p:cNvPr>
          <p:cNvPicPr>
            <a:picLocks noChangeAspect="1"/>
          </p:cNvPicPr>
          <p:nvPr/>
        </p:nvPicPr>
        <p:blipFill>
          <a:blip r:embed="rId17"/>
          <a:stretch>
            <a:fillRect/>
          </a:stretch>
        </p:blipFill>
        <p:spPr>
          <a:xfrm>
            <a:off x="6407250" y="4810808"/>
            <a:ext cx="5434680" cy="1777661"/>
          </a:xfrm>
          <a:prstGeom prst="rect">
            <a:avLst/>
          </a:prstGeom>
          <a:ln>
            <a:solidFill>
              <a:schemeClr val="bg2">
                <a:lumMod val="75000"/>
              </a:schemeClr>
            </a:solidFill>
          </a:ln>
        </p:spPr>
      </p:pic>
      <p:sp>
        <p:nvSpPr>
          <p:cNvPr id="75" name="Oval 74">
            <a:hlinkClick r:id="rId18" action="ppaction://hlinksldjump"/>
            <a:extLst>
              <a:ext uri="{FF2B5EF4-FFF2-40B4-BE49-F238E27FC236}">
                <a16:creationId xmlns:a16="http://schemas.microsoft.com/office/drawing/2014/main" id="{1763AA58-9050-4868-830A-33EB06A00267}"/>
              </a:ext>
            </a:extLst>
          </p:cNvPr>
          <p:cNvSpPr/>
          <p:nvPr/>
        </p:nvSpPr>
        <p:spPr>
          <a:xfrm>
            <a:off x="11726727" y="5664341"/>
            <a:ext cx="270000" cy="270000"/>
          </a:xfrm>
          <a:prstGeom prst="ellipse">
            <a:avLst/>
          </a:prstGeom>
          <a:solidFill>
            <a:srgbClr val="46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a:t>
            </a:r>
            <a:endParaRPr lang="en-IN"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621368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marL="0" marR="0" lvl="0" indent="0" algn="ctr" defTabSz="1239922" rtl="0" eaLnBrk="1" fontAlgn="auto" latinLnBrk="0" hangingPunct="1">
              <a:lnSpc>
                <a:spcPct val="100000"/>
              </a:lnSpc>
              <a:spcBef>
                <a:spcPts val="0"/>
              </a:spcBef>
              <a:spcAft>
                <a:spcPts val="0"/>
              </a:spcAft>
              <a:buClrTx/>
              <a:buSzTx/>
              <a:buFontTx/>
              <a:buNone/>
              <a:tabLst/>
              <a:defRPr/>
            </a:pPr>
            <a:endParaRPr kumimoji="0" lang="en-IN" sz="1568" b="0" i="0" u="none" strike="noStrike" kern="1200" cap="none" spc="0" normalizeH="0" baseline="0" noProof="0" dirty="0">
              <a:ln>
                <a:noFill/>
              </a:ln>
              <a:solidFill>
                <a:srgbClr val="434343"/>
              </a:solidFill>
              <a:effectLst/>
              <a:uLnTx/>
              <a:uFillTx/>
              <a:latin typeface="Calibri" panose="020F0502020204030204"/>
              <a:ea typeface="+mn-ea"/>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 xmlns:a14="http://schemas.microsoft.com/office/drawing/2010/main">
                <a:solidFill>
                  <a:srgbClr val="FFFFFF"/>
                </a:solidFill>
              </a14:hiddenFill>
            </a:ext>
          </a:extLst>
        </p:spPr>
      </p:pic>
      <p:sp>
        <p:nvSpPr>
          <p:cNvPr id="173" name="Rectangle 172"/>
          <p:cNvSpPr/>
          <p:nvPr/>
        </p:nvSpPr>
        <p:spPr>
          <a:xfrm>
            <a:off x="218015" y="97039"/>
            <a:ext cx="6988003" cy="546632"/>
          </a:xfrm>
          <a:prstGeom prst="rect">
            <a:avLst/>
          </a:prstGeom>
          <a:solidFill>
            <a:schemeClr val="bg1"/>
          </a:solidFill>
        </p:spPr>
        <p:txBody>
          <a:bodyPr vert="horz" lIns="121789" tIns="60895" rIns="121789" bIns="60895" rtlCol="0" anchor="ctr">
            <a:noAutofit/>
          </a:bodyPr>
          <a:lstStyle/>
          <a:p>
            <a:pPr>
              <a:spcBef>
                <a:spcPct val="0"/>
              </a:spcBef>
            </a:pPr>
            <a:r>
              <a:rPr lang="en-IN" sz="2600" b="1" spc="-96" dirty="0">
                <a:ln w="3175">
                  <a:noFill/>
                </a:ln>
                <a:solidFill>
                  <a:srgbClr val="44546A"/>
                </a:solidFill>
                <a:ea typeface="Segoe UI" panose="020B0502040204020203" pitchFamily="34" charset="0"/>
                <a:cs typeface="Segoe UI" panose="020B0502040204020203" pitchFamily="34" charset="0"/>
              </a:rPr>
              <a:t>Enhance Client Relationship using Machine Learning</a:t>
            </a:r>
            <a:endParaRPr lang="en-US" sz="2600" b="1" spc="-96" dirty="0">
              <a:ln w="3175">
                <a:noFill/>
              </a:ln>
              <a:solidFill>
                <a:srgbClr val="44546A"/>
              </a:solidFill>
              <a:ea typeface="Segoe UI" panose="020B0502040204020203" pitchFamily="34" charset="0"/>
              <a:cs typeface="Segoe UI" panose="020B0502040204020203" pitchFamily="34" charset="0"/>
            </a:endParaRPr>
          </a:p>
        </p:txBody>
      </p:sp>
      <p:sp>
        <p:nvSpPr>
          <p:cNvPr id="54" name="Slide Number Placeholder 5"/>
          <p:cNvSpPr txBox="1">
            <a:spLocks/>
          </p:cNvSpPr>
          <p:nvPr/>
        </p:nvSpPr>
        <p:spPr>
          <a:xfrm>
            <a:off x="9306055" y="642366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0414F87-21CC-45C6-A33F-A15A7E070B6F}"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28" name="Rectangle 27"/>
          <p:cNvSpPr/>
          <p:nvPr/>
        </p:nvSpPr>
        <p:spPr>
          <a:xfrm>
            <a:off x="-60959" y="1136390"/>
            <a:ext cx="12313923" cy="21457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Rectangle 34"/>
          <p:cNvSpPr/>
          <p:nvPr/>
        </p:nvSpPr>
        <p:spPr>
          <a:xfrm>
            <a:off x="175287" y="1011705"/>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20000"/>
              </a:lnSpc>
              <a:defRPr/>
            </a:pPr>
            <a:r>
              <a:rPr kumimoji="0" lang="en-US" sz="1800" b="1" i="0" u="none" strike="noStrike" kern="1200" cap="none" spc="0" normalizeH="0" baseline="0" noProof="0" dirty="0">
                <a:ln>
                  <a:noFill/>
                </a:ln>
                <a:solidFill>
                  <a:srgbClr val="44546A"/>
                </a:solidFill>
                <a:effectLst/>
                <a:uLnTx/>
                <a:uFillTx/>
                <a:latin typeface="Calibri" panose="020F0502020204030204"/>
                <a:ea typeface="+mn-ea"/>
                <a:cs typeface="+mn-cs"/>
              </a:rPr>
              <a:t>The Problem: </a:t>
            </a:r>
            <a:r>
              <a:rPr lang="en-US" sz="1600" dirty="0">
                <a:solidFill>
                  <a:srgbClr val="44546A"/>
                </a:solidFill>
                <a:latin typeface="Calibri" panose="020F0502020204030204"/>
              </a:rPr>
              <a:t>Post Brexit, the company was experiencing significant churn &amp; disinvestment in their fund portfolio</a:t>
            </a:r>
            <a:endParaRPr kumimoji="0" lang="en-US" sz="1600" b="0"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grpSp>
        <p:nvGrpSpPr>
          <p:cNvPr id="5" name="Group 4"/>
          <p:cNvGrpSpPr/>
          <p:nvPr/>
        </p:nvGrpSpPr>
        <p:grpSpPr>
          <a:xfrm>
            <a:off x="193366" y="1474353"/>
            <a:ext cx="11814760" cy="1786609"/>
            <a:chOff x="260343" y="1640967"/>
            <a:chExt cx="11697785" cy="1786609"/>
          </a:xfrm>
        </p:grpSpPr>
        <p:sp>
          <p:nvSpPr>
            <p:cNvPr id="29" name="Rectangle 28"/>
            <p:cNvSpPr/>
            <p:nvPr/>
          </p:nvSpPr>
          <p:spPr>
            <a:xfrm>
              <a:off x="260343"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0" name="Rectangle 29"/>
            <p:cNvSpPr/>
            <p:nvPr/>
          </p:nvSpPr>
          <p:spPr>
            <a:xfrm>
              <a:off x="260343" y="1684871"/>
              <a:ext cx="3584448" cy="1677973"/>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Rectangle 30"/>
            <p:cNvSpPr/>
            <p:nvPr/>
          </p:nvSpPr>
          <p:spPr>
            <a:xfrm>
              <a:off x="267883" y="1932755"/>
              <a:ext cx="3543834" cy="1292662"/>
            </a:xfrm>
            <a:prstGeom prst="rect">
              <a:avLst/>
            </a:prstGeom>
          </p:spPr>
          <p:txBody>
            <a:bodyPr wrap="square">
              <a:spAutoFit/>
            </a:bodyPr>
            <a:lstStyle/>
            <a:p>
              <a:pPr lvl="0">
                <a:lnSpc>
                  <a:spcPct val="120000"/>
                </a:lnSpc>
                <a:defRPr/>
              </a:pPr>
              <a:r>
                <a:rPr kumimoji="0" lang="en-IN" sz="13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rPr>
                <a:t>Accuracy of the current</a:t>
              </a:r>
              <a:r>
                <a:rPr lang="en-IN" sz="1300" noProof="0" dirty="0">
                  <a:solidFill>
                    <a:prstClr val="black"/>
                  </a:solidFill>
                  <a:latin typeface="Calibri" panose="020F0502020204030204"/>
                  <a:ea typeface="Verdana" panose="020B0604030504040204" pitchFamily="34" charset="0"/>
                  <a:cs typeface="Verdana" panose="020B0604030504040204" pitchFamily="34" charset="0"/>
                </a:rPr>
                <a:t> process t</a:t>
              </a:r>
              <a:r>
                <a:rPr kumimoji="0" lang="en-IN" sz="1300" b="0" i="0" u="none" strike="noStrike" kern="1200" cap="none" spc="0" normalizeH="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rPr>
                <a:t>o predict disinvestments </a:t>
              </a:r>
              <a:r>
                <a:rPr lang="en-IN" sz="1300" dirty="0">
                  <a:solidFill>
                    <a:prstClr val="black"/>
                  </a:solidFill>
                  <a:latin typeface="Calibri" panose="020F0502020204030204"/>
                  <a:ea typeface="Verdana" panose="020B0604030504040204" pitchFamily="34" charset="0"/>
                  <a:cs typeface="Verdana" panose="020B0604030504040204" pitchFamily="34" charset="0"/>
                </a:rPr>
                <a:t>in</a:t>
              </a:r>
              <a:r>
                <a:rPr kumimoji="0" lang="en-IN" sz="1300" b="0" i="0" u="none" strike="noStrike" kern="1200" cap="none" spc="0" normalizeH="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rPr>
                <a:t> institutional clients was only 20% accurate.  And on the wholesale side, there were no systematic way to target new financial advisors with appropriate funds</a:t>
              </a:r>
              <a:endParaRPr kumimoji="0" lang="en-US" sz="13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endParaRPr>
            </a:p>
          </p:txBody>
        </p:sp>
        <p:sp>
          <p:nvSpPr>
            <p:cNvPr id="32" name="Rectangle 31"/>
            <p:cNvSpPr/>
            <p:nvPr/>
          </p:nvSpPr>
          <p:spPr>
            <a:xfrm>
              <a:off x="273094" y="1659040"/>
              <a:ext cx="2534636"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Calibri" panose="020F0502020204030204"/>
                  <a:ea typeface="+mn-ea"/>
                  <a:cs typeface="+mn-cs"/>
                </a:rPr>
                <a:t>The “Before” State</a:t>
              </a:r>
            </a:p>
          </p:txBody>
        </p:sp>
        <p:sp>
          <p:nvSpPr>
            <p:cNvPr id="33" name="Rectangle 32"/>
            <p:cNvSpPr/>
            <p:nvPr/>
          </p:nvSpPr>
          <p:spPr>
            <a:xfrm>
              <a:off x="8301385" y="1684871"/>
              <a:ext cx="3584448" cy="1677973"/>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l" defTabSz="914400" rtl="0" eaLnBrk="1" fontAlgn="auto" latinLnBrk="0" hangingPunct="1">
                <a:lnSpc>
                  <a:spcPct val="100000"/>
                </a:lnSpc>
                <a:spcBef>
                  <a:spcPts val="0"/>
                </a:spcBef>
                <a:spcAft>
                  <a:spcPts val="0"/>
                </a:spcAft>
                <a:buClrTx/>
                <a:buSzPct val="120000"/>
                <a:buFontTx/>
                <a:buNone/>
                <a:tabLst/>
                <a:defRPr/>
              </a:pPr>
              <a:endParaRPr kumimoji="0" lang="en-US" sz="13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Rectangle 33"/>
            <p:cNvSpPr/>
            <p:nvPr/>
          </p:nvSpPr>
          <p:spPr>
            <a:xfrm>
              <a:off x="8306509" y="1892867"/>
              <a:ext cx="3651619" cy="1292662"/>
            </a:xfrm>
            <a:prstGeom prst="rect">
              <a:avLst/>
            </a:prstGeom>
          </p:spPr>
          <p:txBody>
            <a:bodyPr wrap="square">
              <a:spAutoFit/>
            </a:bodyPr>
            <a:lstStyle/>
            <a:p>
              <a:pPr lvl="0">
                <a:lnSpc>
                  <a:spcPct val="120000"/>
                </a:lnSpc>
                <a:defRPr/>
              </a:pPr>
              <a:r>
                <a:rPr lang="en-US" sz="1300" b="1" noProof="0" dirty="0">
                  <a:solidFill>
                    <a:prstClr val="black"/>
                  </a:solidFill>
                  <a:latin typeface="Calibri" panose="020F0502020204030204"/>
                  <a:ea typeface="Verdana" panose="020B0604030504040204" pitchFamily="34" charset="0"/>
                  <a:cs typeface="Verdana" panose="020B0604030504040204" pitchFamily="34" charset="0"/>
                </a:rPr>
                <a:t>Institutional Clients </a:t>
              </a:r>
              <a:r>
                <a:rPr lang="en-US" sz="1300" noProof="0" dirty="0">
                  <a:solidFill>
                    <a:prstClr val="black"/>
                  </a:solidFill>
                  <a:latin typeface="Calibri" panose="020F0502020204030204"/>
                  <a:ea typeface="Verdana" panose="020B0604030504040204" pitchFamily="34" charset="0"/>
                  <a:cs typeface="Verdana" panose="020B0604030504040204" pitchFamily="34" charset="0"/>
                </a:rPr>
                <a:t>– Accurate predictions of disinvestments in 60% of the cases leading to retention of mandates worth</a:t>
              </a:r>
              <a:r>
                <a:rPr lang="en-US" sz="1300" dirty="0">
                  <a:solidFill>
                    <a:prstClr val="black"/>
                  </a:solidFill>
                  <a:latin typeface="Calibri" panose="020F0502020204030204"/>
                  <a:ea typeface="Verdana" panose="020B0604030504040204" pitchFamily="34" charset="0"/>
                  <a:cs typeface="Verdana" panose="020B0604030504040204" pitchFamily="34" charset="0"/>
                </a:rPr>
                <a:t> 444 Million Pounds</a:t>
              </a:r>
            </a:p>
            <a:p>
              <a:pPr lvl="0">
                <a:lnSpc>
                  <a:spcPct val="120000"/>
                </a:lnSpc>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rPr>
                <a:t>Wholesale</a:t>
              </a:r>
              <a:r>
                <a:rPr kumimoji="0" lang="en-US" sz="1300" b="1" i="0" u="none" strike="noStrike" kern="1200" cap="none" spc="0" normalizeH="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rPr>
                <a:t> Clients </a:t>
              </a:r>
              <a:r>
                <a:rPr kumimoji="0" lang="en-US" sz="1300" b="0" i="0" u="none" strike="noStrike" kern="1200" cap="none" spc="0" normalizeH="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rPr>
                <a:t>– Better Targeting leading to a potential investment uplift of 50 Million Pounds</a:t>
              </a:r>
              <a:endParaRPr kumimoji="0" lang="en-US" sz="13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endParaRPr>
            </a:p>
          </p:txBody>
        </p:sp>
        <p:sp>
          <p:nvSpPr>
            <p:cNvPr id="36" name="Rectangle 35"/>
            <p:cNvSpPr/>
            <p:nvPr/>
          </p:nvSpPr>
          <p:spPr>
            <a:xfrm>
              <a:off x="4255290"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8" name="Rectangle 37"/>
            <p:cNvSpPr/>
            <p:nvPr/>
          </p:nvSpPr>
          <p:spPr>
            <a:xfrm>
              <a:off x="4280864" y="1684871"/>
              <a:ext cx="3584448" cy="1677973"/>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 name="Rectangle 39"/>
            <p:cNvSpPr/>
            <p:nvPr/>
          </p:nvSpPr>
          <p:spPr>
            <a:xfrm>
              <a:off x="4272581" y="1894849"/>
              <a:ext cx="3569219" cy="1532727"/>
            </a:xfrm>
            <a:prstGeom prst="rect">
              <a:avLst/>
            </a:prstGeom>
          </p:spPr>
          <p:txBody>
            <a:bodyPr wrap="square">
              <a:spAutoFit/>
            </a:bodyPr>
            <a:lstStyle/>
            <a:p>
              <a:pPr lvl="0">
                <a:lnSpc>
                  <a:spcPct val="120000"/>
                </a:lnSpc>
                <a:defRPr/>
              </a:pPr>
              <a:r>
                <a:rPr lang="en-US" sz="1300" noProof="0" dirty="0">
                  <a:solidFill>
                    <a:prstClr val="black"/>
                  </a:solidFill>
                  <a:latin typeface="Calibri" panose="020F0502020204030204"/>
                  <a:ea typeface="Verdana" panose="020B0604030504040204" pitchFamily="34" charset="0"/>
                  <a:cs typeface="Verdana" panose="020B0604030504040204" pitchFamily="34" charset="0"/>
                </a:rPr>
                <a:t>Developed a comprehensive view of contacts by combining </a:t>
              </a:r>
              <a:r>
                <a:rPr lang="en-US" sz="1300" dirty="0">
                  <a:solidFill>
                    <a:prstClr val="black"/>
                  </a:solidFill>
                  <a:latin typeface="Calibri" panose="020F0502020204030204"/>
                  <a:ea typeface="Verdana" panose="020B0604030504040204" pitchFamily="34" charset="0"/>
                  <a:cs typeface="Verdana" panose="020B0604030504040204" pitchFamily="34" charset="0"/>
                </a:rPr>
                <a:t>data related to their interactions, servicing &amp; product performance which acted as input into Machine Learning models to:</a:t>
              </a:r>
            </a:p>
            <a:p>
              <a:pPr marL="285750" lvl="0" indent="-285750">
                <a:lnSpc>
                  <a:spcPct val="120000"/>
                </a:lnSpc>
                <a:buFont typeface="Wingdings" panose="05000000000000000000" pitchFamily="2" charset="2"/>
                <a:buChar char="Ø"/>
                <a:defRPr/>
              </a:pPr>
              <a:r>
                <a:rPr lang="en-US" sz="1300" noProof="0" dirty="0">
                  <a:solidFill>
                    <a:prstClr val="black"/>
                  </a:solidFill>
                  <a:latin typeface="Calibri" panose="020F0502020204030204"/>
                  <a:ea typeface="Verdana" panose="020B0604030504040204" pitchFamily="34" charset="0"/>
                  <a:cs typeface="Verdana" panose="020B0604030504040204" pitchFamily="34" charset="0"/>
                </a:rPr>
                <a:t>Predict disinvestment - Logistic Regression</a:t>
              </a:r>
              <a:r>
                <a:rPr lang="en-US" sz="1300" dirty="0">
                  <a:solidFill>
                    <a:prstClr val="black"/>
                  </a:solidFill>
                  <a:latin typeface="Calibri" panose="020F0502020204030204"/>
                  <a:ea typeface="Verdana" panose="020B0604030504040204" pitchFamily="34" charset="0"/>
                  <a:cs typeface="Verdana" panose="020B0604030504040204" pitchFamily="34" charset="0"/>
                </a:rPr>
                <a:t> </a:t>
              </a:r>
            </a:p>
            <a:p>
              <a:pPr marL="285750" lvl="0" indent="-285750">
                <a:lnSpc>
                  <a:spcPct val="120000"/>
                </a:lnSpc>
                <a:buFont typeface="Wingdings" panose="05000000000000000000" pitchFamily="2" charset="2"/>
                <a:buChar char="Ø"/>
                <a:defRPr/>
              </a:pPr>
              <a:r>
                <a:rPr lang="en-US" sz="1300" dirty="0">
                  <a:solidFill>
                    <a:prstClr val="black"/>
                  </a:solidFill>
                  <a:latin typeface="Calibri" panose="020F0502020204030204"/>
                  <a:ea typeface="Verdana" panose="020B0604030504040204" pitchFamily="34" charset="0"/>
                  <a:cs typeface="Verdana" panose="020B0604030504040204" pitchFamily="34" charset="0"/>
                </a:rPr>
                <a:t>T</a:t>
              </a:r>
              <a:r>
                <a:rPr lang="en-US" sz="1300" noProof="0" dirty="0" err="1">
                  <a:solidFill>
                    <a:prstClr val="black"/>
                  </a:solidFill>
                  <a:latin typeface="Calibri" panose="020F0502020204030204"/>
                  <a:ea typeface="Verdana" panose="020B0604030504040204" pitchFamily="34" charset="0"/>
                  <a:cs typeface="Verdana" panose="020B0604030504040204" pitchFamily="34" charset="0"/>
                </a:rPr>
                <a:t>arget</a:t>
              </a:r>
              <a:r>
                <a:rPr lang="en-US" sz="1300" noProof="0" dirty="0">
                  <a:solidFill>
                    <a:prstClr val="black"/>
                  </a:solidFill>
                  <a:latin typeface="Calibri" panose="020F0502020204030204"/>
                  <a:ea typeface="Verdana" panose="020B0604030504040204" pitchFamily="34" charset="0"/>
                  <a:cs typeface="Verdana" panose="020B0604030504040204" pitchFamily="34" charset="0"/>
                </a:rPr>
                <a:t> Fund advisors - Look Alike models</a:t>
              </a:r>
              <a:endParaRPr kumimoji="0" lang="en-US" sz="13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Verdana" panose="020B0604030504040204" pitchFamily="34" charset="0"/>
              </a:endParaRPr>
            </a:p>
          </p:txBody>
        </p:sp>
        <p:sp>
          <p:nvSpPr>
            <p:cNvPr id="42" name="Rectangle 41"/>
            <p:cNvSpPr/>
            <p:nvPr/>
          </p:nvSpPr>
          <p:spPr>
            <a:xfrm>
              <a:off x="4255290" y="1640967"/>
              <a:ext cx="213184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Calibri" panose="020F0502020204030204"/>
                  <a:ea typeface="+mn-ea"/>
                  <a:cs typeface="+mn-cs"/>
                </a:rPr>
                <a:t>LatentView Solution</a:t>
              </a:r>
            </a:p>
          </p:txBody>
        </p:sp>
        <p:sp>
          <p:nvSpPr>
            <p:cNvPr id="43" name="Rectangle 42"/>
            <p:cNvSpPr/>
            <p:nvPr/>
          </p:nvSpPr>
          <p:spPr>
            <a:xfrm>
              <a:off x="8296508" y="1654328"/>
              <a:ext cx="2534636"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Calibri" panose="020F0502020204030204"/>
                  <a:ea typeface="+mn-ea"/>
                  <a:cs typeface="+mn-cs"/>
                </a:rPr>
                <a:t>The “After” State</a:t>
              </a:r>
            </a:p>
          </p:txBody>
        </p:sp>
      </p:grpSp>
      <p:sp>
        <p:nvSpPr>
          <p:cNvPr id="46" name="Rectangle 45"/>
          <p:cNvSpPr/>
          <p:nvPr/>
        </p:nvSpPr>
        <p:spPr>
          <a:xfrm>
            <a:off x="175287" y="559914"/>
            <a:ext cx="9886496"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solidFill>
                  <a:srgbClr val="44546A"/>
                </a:solidFill>
                <a:latin typeface="Calibri" panose="020F0502020204030204"/>
              </a:rPr>
              <a:t>Leading Asset Management Company in UK</a:t>
            </a:r>
            <a:endParaRPr kumimoji="0" lang="en-US" b="1" i="0" u="none" strike="noStrike" kern="1200" cap="none" spc="0" normalizeH="0" baseline="0" noProof="0" dirty="0">
              <a:ln>
                <a:noFill/>
              </a:ln>
              <a:solidFill>
                <a:srgbClr val="44546A"/>
              </a:solidFill>
              <a:effectLst/>
              <a:uLnTx/>
              <a:uFillTx/>
              <a:latin typeface="Calibri" panose="020F0502020204030204"/>
            </a:endParaRPr>
          </a:p>
        </p:txBody>
      </p:sp>
      <p:sp>
        <p:nvSpPr>
          <p:cNvPr id="600" name="Rectangle: Rounded Corners 96"/>
          <p:cNvSpPr/>
          <p:nvPr/>
        </p:nvSpPr>
        <p:spPr>
          <a:xfrm>
            <a:off x="6438118" y="3596647"/>
            <a:ext cx="4243063" cy="342120"/>
          </a:xfrm>
          <a:prstGeom prst="roundRect">
            <a:avLst>
              <a:gd name="adj" fmla="val 10504"/>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latin typeface="Segoe UI" panose="020B0502040204020203" pitchFamily="34" charset="0"/>
              <a:cs typeface="Segoe UI" panose="020B0502040204020203" pitchFamily="34" charset="0"/>
            </a:endParaRPr>
          </a:p>
        </p:txBody>
      </p:sp>
      <p:sp>
        <p:nvSpPr>
          <p:cNvPr id="601" name="Rectangle 600"/>
          <p:cNvSpPr/>
          <p:nvPr/>
        </p:nvSpPr>
        <p:spPr>
          <a:xfrm>
            <a:off x="6438118" y="3954705"/>
            <a:ext cx="4243063" cy="1068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latin typeface="Segoe UI" panose="020B0502040204020203" pitchFamily="34" charset="0"/>
              <a:cs typeface="Segoe UI" panose="020B0502040204020203" pitchFamily="34" charset="0"/>
            </a:endParaRPr>
          </a:p>
        </p:txBody>
      </p:sp>
      <p:sp>
        <p:nvSpPr>
          <p:cNvPr id="602" name="Rectangle 601"/>
          <p:cNvSpPr/>
          <p:nvPr/>
        </p:nvSpPr>
        <p:spPr>
          <a:xfrm>
            <a:off x="7043934" y="3519441"/>
            <a:ext cx="3559952" cy="555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i="1" dirty="0">
                <a:solidFill>
                  <a:schemeClr val="tx1"/>
                </a:solidFill>
                <a:latin typeface="Segoe UI" panose="020B0502040204020203" pitchFamily="34" charset="0"/>
                <a:cs typeface="Segoe UI" panose="020B0502040204020203" pitchFamily="34" charset="0"/>
              </a:rPr>
              <a:t>Increase ability to predict redemptions by establishing a consistent global measurement standard</a:t>
            </a:r>
          </a:p>
        </p:txBody>
      </p:sp>
      <p:sp>
        <p:nvSpPr>
          <p:cNvPr id="603" name="Rectangle 602"/>
          <p:cNvSpPr/>
          <p:nvPr/>
        </p:nvSpPr>
        <p:spPr>
          <a:xfrm>
            <a:off x="6556604" y="3374921"/>
            <a:ext cx="4026080" cy="209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rgbClr val="00B050"/>
                </a:solidFill>
                <a:latin typeface="Segoe UI" panose="020B0502040204020203" pitchFamily="34" charset="0"/>
                <a:cs typeface="Segoe UI" panose="020B0502040204020203" pitchFamily="34" charset="0"/>
              </a:rPr>
              <a:t>Institutional Client Retention</a:t>
            </a:r>
          </a:p>
        </p:txBody>
      </p:sp>
      <p:sp>
        <p:nvSpPr>
          <p:cNvPr id="604" name="Rectangle 603"/>
          <p:cNvSpPr/>
          <p:nvPr/>
        </p:nvSpPr>
        <p:spPr>
          <a:xfrm>
            <a:off x="6539446" y="4104492"/>
            <a:ext cx="4026080" cy="209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rgbClr val="00B050"/>
                </a:solidFill>
                <a:latin typeface="Segoe UI" panose="020B0502040204020203" pitchFamily="34" charset="0"/>
                <a:cs typeface="Segoe UI" panose="020B0502040204020203" pitchFamily="34" charset="0"/>
              </a:rPr>
              <a:t>Data Sources</a:t>
            </a:r>
          </a:p>
        </p:txBody>
      </p:sp>
      <p:sp>
        <p:nvSpPr>
          <p:cNvPr id="605" name="Rectangle 604"/>
          <p:cNvSpPr/>
          <p:nvPr/>
        </p:nvSpPr>
        <p:spPr>
          <a:xfrm>
            <a:off x="6518812" y="4533031"/>
            <a:ext cx="1703606" cy="209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b="1" dirty="0">
                <a:solidFill>
                  <a:srgbClr val="00B050"/>
                </a:solidFill>
                <a:latin typeface="Segoe UI" panose="020B0502040204020203" pitchFamily="34" charset="0"/>
                <a:cs typeface="Segoe UI" panose="020B0502040204020203" pitchFamily="34" charset="0"/>
              </a:rPr>
              <a:t>Analytic Process</a:t>
            </a:r>
          </a:p>
        </p:txBody>
      </p:sp>
      <p:sp>
        <p:nvSpPr>
          <p:cNvPr id="606" name="Rectangle 605"/>
          <p:cNvSpPr/>
          <p:nvPr/>
        </p:nvSpPr>
        <p:spPr>
          <a:xfrm>
            <a:off x="8138731" y="4530108"/>
            <a:ext cx="2145015" cy="205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b="1" dirty="0">
                <a:solidFill>
                  <a:srgbClr val="00B050"/>
                </a:solidFill>
                <a:latin typeface="Segoe UI" panose="020B0502040204020203" pitchFamily="34" charset="0"/>
                <a:cs typeface="Segoe UI" panose="020B0502040204020203" pitchFamily="34" charset="0"/>
              </a:rPr>
              <a:t>Impact</a:t>
            </a:r>
          </a:p>
        </p:txBody>
      </p:sp>
      <p:sp>
        <p:nvSpPr>
          <p:cNvPr id="607" name="Arrow: Notched Right 6"/>
          <p:cNvSpPr/>
          <p:nvPr/>
        </p:nvSpPr>
        <p:spPr>
          <a:xfrm>
            <a:off x="5457248" y="4128884"/>
            <a:ext cx="825329" cy="36400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latin typeface="Segoe UI" panose="020B0502040204020203" pitchFamily="34" charset="0"/>
              <a:cs typeface="Segoe UI" panose="020B0502040204020203" pitchFamily="34" charset="0"/>
            </a:endParaRPr>
          </a:p>
        </p:txBody>
      </p:sp>
      <p:pic>
        <p:nvPicPr>
          <p:cNvPr id="608" name="Picture 18" descr="https://d30y9cdsu7xlg0.cloudfront.net/png/685087-2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4141" y="4008622"/>
            <a:ext cx="250930" cy="252325"/>
          </a:xfrm>
          <a:prstGeom prst="rect">
            <a:avLst/>
          </a:prstGeom>
          <a:noFill/>
          <a:extLst>
            <a:ext uri="{909E8E84-426E-40dd-AFC4-6F175D3DCCD1}">
              <a14:hiddenFill xmlns="" xmlns:a14="http://schemas.microsoft.com/office/drawing/2010/main">
                <a:solidFill>
                  <a:srgbClr val="FFFFFF"/>
                </a:solidFill>
              </a14:hiddenFill>
            </a:ext>
          </a:extLst>
        </p:spPr>
      </p:pic>
      <p:sp>
        <p:nvSpPr>
          <p:cNvPr id="609" name="TextBox 608"/>
          <p:cNvSpPr txBox="1"/>
          <p:nvPr/>
        </p:nvSpPr>
        <p:spPr>
          <a:xfrm>
            <a:off x="8315532" y="4237531"/>
            <a:ext cx="574166" cy="20922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ysClr val="windowText" lastClr="000000"/>
                </a:solidFill>
                <a:latin typeface="Segoe UI" panose="020B0502040204020203" pitchFamily="34" charset="0"/>
                <a:cs typeface="Segoe UI" panose="020B0502040204020203" pitchFamily="34" charset="0"/>
              </a:rPr>
              <a:t>Meetings</a:t>
            </a:r>
            <a:br>
              <a:rPr lang="en-US" sz="600" b="1" kern="0" dirty="0">
                <a:solidFill>
                  <a:sysClr val="windowText" lastClr="000000"/>
                </a:solidFill>
                <a:latin typeface="Segoe UI" panose="020B0502040204020203" pitchFamily="34" charset="0"/>
                <a:cs typeface="Segoe UI" panose="020B0502040204020203" pitchFamily="34" charset="0"/>
              </a:rPr>
            </a:br>
            <a:r>
              <a:rPr lang="en-US" sz="600" b="1" kern="0" dirty="0">
                <a:solidFill>
                  <a:sysClr val="windowText" lastClr="000000"/>
                </a:solidFill>
                <a:latin typeface="Segoe UI" panose="020B0502040204020203" pitchFamily="34" charset="0"/>
                <a:cs typeface="Segoe UI" panose="020B0502040204020203" pitchFamily="34" charset="0"/>
              </a:rPr>
              <a:t>Content</a:t>
            </a:r>
            <a:endParaRPr kumimoji="0" lang="en-US" sz="6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pic>
        <p:nvPicPr>
          <p:cNvPr id="610" name="Picture 4" descr="https://d30y9cdsu7xlg0.cloudfront.net/png/781043-2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14380" y="4039306"/>
            <a:ext cx="250930" cy="252325"/>
          </a:xfrm>
          <a:prstGeom prst="rect">
            <a:avLst/>
          </a:prstGeom>
          <a:noFill/>
          <a:extLst>
            <a:ext uri="{909E8E84-426E-40dd-AFC4-6F175D3DCCD1}">
              <a14:hiddenFill xmlns="" xmlns:a14="http://schemas.microsoft.com/office/drawing/2010/main">
                <a:solidFill>
                  <a:srgbClr val="FFFFFF"/>
                </a:solidFill>
              </a14:hiddenFill>
            </a:ext>
          </a:extLst>
        </p:spPr>
      </p:pic>
      <p:sp>
        <p:nvSpPr>
          <p:cNvPr id="611" name="TextBox 610"/>
          <p:cNvSpPr txBox="1"/>
          <p:nvPr/>
        </p:nvSpPr>
        <p:spPr>
          <a:xfrm>
            <a:off x="7739922" y="4265876"/>
            <a:ext cx="574166" cy="1394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ysClr val="windowText" lastClr="000000"/>
                </a:solidFill>
                <a:latin typeface="Segoe UI" panose="020B0502040204020203" pitchFamily="34" charset="0"/>
                <a:cs typeface="Segoe UI" panose="020B0502040204020203" pitchFamily="34" charset="0"/>
              </a:rPr>
              <a:t>Meetings</a:t>
            </a:r>
            <a:endParaRPr kumimoji="0" lang="en-US" sz="6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pic>
        <p:nvPicPr>
          <p:cNvPr id="612" name="Picture 20" descr="https://d30y9cdsu7xlg0.cloudfront.net/png/902179-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84856" y="4000950"/>
            <a:ext cx="250930" cy="252325"/>
          </a:xfrm>
          <a:prstGeom prst="rect">
            <a:avLst/>
          </a:prstGeom>
          <a:noFill/>
          <a:extLst>
            <a:ext uri="{909E8E84-426E-40dd-AFC4-6F175D3DCCD1}">
              <a14:hiddenFill xmlns="" xmlns:a14="http://schemas.microsoft.com/office/drawing/2010/main">
                <a:solidFill>
                  <a:srgbClr val="FFFFFF"/>
                </a:solidFill>
              </a14:hiddenFill>
            </a:ext>
          </a:extLst>
        </p:spPr>
      </p:pic>
      <p:pic>
        <p:nvPicPr>
          <p:cNvPr id="613" name="Picture 22" descr="https://d30y9cdsu7xlg0.cloudfront.net/png/788656-20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98918" y="3977263"/>
            <a:ext cx="250930" cy="252325"/>
          </a:xfrm>
          <a:prstGeom prst="rect">
            <a:avLst/>
          </a:prstGeom>
          <a:noFill/>
          <a:extLst>
            <a:ext uri="{909E8E84-426E-40dd-AFC4-6F175D3DCCD1}">
              <a14:hiddenFill xmlns="" xmlns:a14="http://schemas.microsoft.com/office/drawing/2010/main">
                <a:solidFill>
                  <a:srgbClr val="FFFFFF"/>
                </a:solidFill>
              </a14:hiddenFill>
            </a:ext>
          </a:extLst>
        </p:spPr>
      </p:pic>
      <p:pic>
        <p:nvPicPr>
          <p:cNvPr id="614" name="Picture 24" descr="https://d30y9cdsu7xlg0.cloudfront.net/png/831861-2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122232" y="3977263"/>
            <a:ext cx="250930" cy="252325"/>
          </a:xfrm>
          <a:prstGeom prst="rect">
            <a:avLst/>
          </a:prstGeom>
          <a:noFill/>
          <a:extLst>
            <a:ext uri="{909E8E84-426E-40dd-AFC4-6F175D3DCCD1}">
              <a14:hiddenFill xmlns="" xmlns:a14="http://schemas.microsoft.com/office/drawing/2010/main">
                <a:solidFill>
                  <a:srgbClr val="FFFFFF"/>
                </a:solidFill>
              </a14:hiddenFill>
            </a:ext>
          </a:extLst>
        </p:spPr>
      </p:pic>
      <p:sp>
        <p:nvSpPr>
          <p:cNvPr id="615" name="TextBox 614"/>
          <p:cNvSpPr txBox="1"/>
          <p:nvPr/>
        </p:nvSpPr>
        <p:spPr>
          <a:xfrm>
            <a:off x="8881916" y="4229860"/>
            <a:ext cx="639748"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ysClr val="windowText" lastClr="000000"/>
                </a:solidFill>
                <a:latin typeface="Segoe UI" panose="020B0502040204020203" pitchFamily="34" charset="0"/>
                <a:cs typeface="Segoe UI" panose="020B0502040204020203" pitchFamily="34" charset="0"/>
              </a:rPr>
              <a:t>Engagement Score</a:t>
            </a:r>
            <a:endParaRPr kumimoji="0" lang="en-US" sz="6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616" name="TextBox 615"/>
          <p:cNvSpPr txBox="1"/>
          <p:nvPr/>
        </p:nvSpPr>
        <p:spPr>
          <a:xfrm>
            <a:off x="9533596" y="4206172"/>
            <a:ext cx="574166" cy="20922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ysClr val="windowText" lastClr="000000"/>
                </a:solidFill>
                <a:latin typeface="Segoe UI" panose="020B0502040204020203" pitchFamily="34" charset="0"/>
                <a:cs typeface="Segoe UI" panose="020B0502040204020203" pitchFamily="34" charset="0"/>
              </a:rPr>
              <a:t>Consultant Ratings</a:t>
            </a:r>
            <a:endParaRPr kumimoji="0" lang="en-US" sz="6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617" name="TextBox 616"/>
          <p:cNvSpPr txBox="1"/>
          <p:nvPr/>
        </p:nvSpPr>
        <p:spPr>
          <a:xfrm>
            <a:off x="10016290" y="4206172"/>
            <a:ext cx="659300"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ysClr val="windowText" lastClr="000000"/>
                </a:solidFill>
                <a:latin typeface="Segoe UI" panose="020B0502040204020203" pitchFamily="34" charset="0"/>
                <a:cs typeface="Segoe UI" panose="020B0502040204020203" pitchFamily="34" charset="0"/>
              </a:rPr>
              <a:t>Fund</a:t>
            </a:r>
            <a:br>
              <a:rPr lang="en-US" sz="600" b="1" kern="0" dirty="0">
                <a:solidFill>
                  <a:sysClr val="windowText" lastClr="000000"/>
                </a:solidFill>
                <a:latin typeface="Segoe UI" panose="020B0502040204020203" pitchFamily="34" charset="0"/>
                <a:cs typeface="Segoe UI" panose="020B0502040204020203" pitchFamily="34" charset="0"/>
              </a:rPr>
            </a:br>
            <a:r>
              <a:rPr lang="en-US" sz="600" b="1" kern="0" dirty="0">
                <a:solidFill>
                  <a:sysClr val="windowText" lastClr="000000"/>
                </a:solidFill>
                <a:latin typeface="Segoe UI" panose="020B0502040204020203" pitchFamily="34" charset="0"/>
                <a:cs typeface="Segoe UI" panose="020B0502040204020203" pitchFamily="34" charset="0"/>
              </a:rPr>
              <a:t>Performance</a:t>
            </a:r>
            <a:endParaRPr kumimoji="0" lang="en-US" sz="6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pic>
        <p:nvPicPr>
          <p:cNvPr id="618" name="Picture 26" descr="https://d30y9cdsu7xlg0.cloudfront.net/png/332096-20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42065" y="4720608"/>
            <a:ext cx="279629" cy="241739"/>
          </a:xfrm>
          <a:prstGeom prst="rect">
            <a:avLst/>
          </a:prstGeom>
          <a:noFill/>
          <a:extLst>
            <a:ext uri="{909E8E84-426E-40dd-AFC4-6F175D3DCCD1}">
              <a14:hiddenFill xmlns="" xmlns:a14="http://schemas.microsoft.com/office/drawing/2010/main">
                <a:solidFill>
                  <a:srgbClr val="FFFFFF"/>
                </a:solidFill>
              </a14:hiddenFill>
            </a:ext>
          </a:extLst>
        </p:spPr>
      </p:pic>
      <p:sp>
        <p:nvSpPr>
          <p:cNvPr id="619" name="TextBox 618"/>
          <p:cNvSpPr txBox="1"/>
          <p:nvPr/>
        </p:nvSpPr>
        <p:spPr>
          <a:xfrm>
            <a:off x="6919340" y="4712010"/>
            <a:ext cx="182015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700" b="1" kern="0" dirty="0">
                <a:solidFill>
                  <a:sysClr val="windowText" lastClr="000000"/>
                </a:solidFill>
                <a:latin typeface="Segoe UI" panose="020B0502040204020203" pitchFamily="34" charset="0"/>
                <a:cs typeface="Segoe UI" panose="020B0502040204020203" pitchFamily="34" charset="0"/>
              </a:rPr>
              <a:t>Retention Model </a:t>
            </a:r>
            <a:endParaRPr lang="en-US" sz="700" kern="0" dirty="0">
              <a:solidFill>
                <a:sysClr val="windowText" lastClr="000000"/>
              </a:solidFill>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700" kern="0" dirty="0">
                <a:solidFill>
                  <a:sysClr val="windowText" lastClr="000000"/>
                </a:solidFill>
                <a:latin typeface="Segoe UI" panose="020B0502040204020203" pitchFamily="34" charset="0"/>
                <a:cs typeface="Segoe UI" panose="020B0502040204020203" pitchFamily="34" charset="0"/>
              </a:rPr>
              <a:t>Logistic Regression</a:t>
            </a:r>
            <a:endParaRPr kumimoji="0" lang="en-US" sz="70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pic>
        <p:nvPicPr>
          <p:cNvPr id="620" name="Picture 4" descr="https://d30y9cdsu7xlg0.cloudfront.net/png/880942-200.png"/>
          <p:cNvPicPr>
            <a:picLocks noChangeAspect="1" noChangeArrowheads="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39159" y="3610716"/>
            <a:ext cx="326237" cy="32805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21" name="Straight Connector 620"/>
          <p:cNvCxnSpPr>
            <a:cxnSpLocks/>
          </p:cNvCxnSpPr>
          <p:nvPr/>
        </p:nvCxnSpPr>
        <p:spPr>
          <a:xfrm>
            <a:off x="6476891" y="4468510"/>
            <a:ext cx="4198699" cy="24377"/>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622" name="Straight Connector 621"/>
          <p:cNvCxnSpPr>
            <a:cxnSpLocks/>
          </p:cNvCxnSpPr>
          <p:nvPr/>
        </p:nvCxnSpPr>
        <p:spPr>
          <a:xfrm flipV="1">
            <a:off x="8044486" y="4492350"/>
            <a:ext cx="0" cy="517145"/>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sp>
        <p:nvSpPr>
          <p:cNvPr id="599" name="TextBox 598"/>
          <p:cNvSpPr txBox="1"/>
          <p:nvPr/>
        </p:nvSpPr>
        <p:spPr>
          <a:xfrm>
            <a:off x="8113415" y="4677699"/>
            <a:ext cx="2487591" cy="338554"/>
          </a:xfrm>
          <a:prstGeom prst="rect">
            <a:avLst/>
          </a:prstGeom>
          <a:noFill/>
        </p:spPr>
        <p:txBody>
          <a:bodyPr wrap="square" rtlCol="0">
            <a:spAutoFit/>
          </a:bodyPr>
          <a:lstStyle/>
          <a:p>
            <a:r>
              <a:rPr lang="en-US" sz="800" b="1" dirty="0">
                <a:solidFill>
                  <a:schemeClr val="tx2">
                    <a:lumMod val="75000"/>
                  </a:schemeClr>
                </a:solidFill>
                <a:latin typeface="Segoe UI" panose="020B0502040204020203" pitchFamily="34" charset="0"/>
                <a:cs typeface="Segoe UI" panose="020B0502040204020203" pitchFamily="34" charset="0"/>
              </a:rPr>
              <a:t>Retention Model captures 40% more disinvestments than the current risk evaluation</a:t>
            </a:r>
          </a:p>
        </p:txBody>
      </p:sp>
      <p:sp>
        <p:nvSpPr>
          <p:cNvPr id="624" name="Rectangle: Rounded Corners 97"/>
          <p:cNvSpPr/>
          <p:nvPr/>
        </p:nvSpPr>
        <p:spPr>
          <a:xfrm>
            <a:off x="6475756" y="5298474"/>
            <a:ext cx="4286165" cy="326386"/>
          </a:xfrm>
          <a:prstGeom prst="roundRect">
            <a:avLst>
              <a:gd name="adj" fmla="val 10919"/>
            </a:avLst>
          </a:prstGeom>
          <a:solidFill>
            <a:schemeClr val="tx2">
              <a:lumMod val="40000"/>
              <a:lumOff val="6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lumMod val="75000"/>
                </a:schemeClr>
              </a:solidFill>
              <a:latin typeface="Segoe UI" panose="020B0502040204020203" pitchFamily="34" charset="0"/>
              <a:cs typeface="Segoe UI" panose="020B0502040204020203" pitchFamily="34" charset="0"/>
            </a:endParaRPr>
          </a:p>
        </p:txBody>
      </p:sp>
      <p:sp>
        <p:nvSpPr>
          <p:cNvPr id="625" name="Rectangle 624"/>
          <p:cNvSpPr/>
          <p:nvPr/>
        </p:nvSpPr>
        <p:spPr>
          <a:xfrm>
            <a:off x="6475756" y="5635895"/>
            <a:ext cx="4280709" cy="10494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2">
                  <a:lumMod val="75000"/>
                </a:schemeClr>
              </a:solidFill>
              <a:latin typeface="Segoe UI" panose="020B0502040204020203" pitchFamily="34" charset="0"/>
              <a:cs typeface="Segoe UI" panose="020B0502040204020203" pitchFamily="34" charset="0"/>
            </a:endParaRPr>
          </a:p>
        </p:txBody>
      </p:sp>
      <p:sp>
        <p:nvSpPr>
          <p:cNvPr id="626" name="TextBox 625"/>
          <p:cNvSpPr txBox="1"/>
          <p:nvPr/>
        </p:nvSpPr>
        <p:spPr>
          <a:xfrm>
            <a:off x="7747121" y="5917076"/>
            <a:ext cx="705840"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chemeClr val="tx2">
                    <a:lumMod val="75000"/>
                  </a:schemeClr>
                </a:solidFill>
                <a:latin typeface="Segoe UI" panose="020B0502040204020203" pitchFamily="34" charset="0"/>
                <a:cs typeface="Segoe UI" panose="020B0502040204020203" pitchFamily="34" charset="0"/>
              </a:rPr>
              <a:t>Market Share</a:t>
            </a:r>
            <a:endParaRPr kumimoji="0" lang="en-US" sz="600" b="1" i="0" u="none" strike="noStrike" kern="0" cap="none" spc="0" normalizeH="0" baseline="0" noProof="0" dirty="0">
              <a:ln>
                <a:noFill/>
              </a:ln>
              <a:solidFill>
                <a:schemeClr val="tx2">
                  <a:lumMod val="75000"/>
                </a:schemeClr>
              </a:solidFill>
              <a:effectLst/>
              <a:uLnTx/>
              <a:uFillTx/>
              <a:latin typeface="Segoe UI" panose="020B0502040204020203" pitchFamily="34" charset="0"/>
              <a:cs typeface="Segoe UI" panose="020B0502040204020203" pitchFamily="34" charset="0"/>
            </a:endParaRPr>
          </a:p>
        </p:txBody>
      </p:sp>
      <p:sp>
        <p:nvSpPr>
          <p:cNvPr id="627" name="TextBox 626"/>
          <p:cNvSpPr txBox="1"/>
          <p:nvPr/>
        </p:nvSpPr>
        <p:spPr>
          <a:xfrm>
            <a:off x="9416397" y="5912046"/>
            <a:ext cx="1039854"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chemeClr val="tx2">
                    <a:lumMod val="75000"/>
                  </a:schemeClr>
                </a:solidFill>
                <a:latin typeface="Segoe UI" panose="020B0502040204020203" pitchFamily="34" charset="0"/>
                <a:cs typeface="Segoe UI" panose="020B0502040204020203" pitchFamily="34" charset="0"/>
              </a:rPr>
              <a:t>Marketing Interactions</a:t>
            </a:r>
            <a:endParaRPr kumimoji="0" lang="en-US" sz="600" b="1" i="0" u="none" strike="noStrike" kern="0" cap="none" spc="0" normalizeH="0" baseline="0" noProof="0" dirty="0">
              <a:ln>
                <a:noFill/>
              </a:ln>
              <a:solidFill>
                <a:schemeClr val="tx2">
                  <a:lumMod val="75000"/>
                </a:schemeClr>
              </a:solidFill>
              <a:effectLst/>
              <a:uLnTx/>
              <a:uFillTx/>
              <a:latin typeface="Segoe UI" panose="020B0502040204020203" pitchFamily="34" charset="0"/>
              <a:cs typeface="Segoe UI" panose="020B0502040204020203" pitchFamily="34" charset="0"/>
            </a:endParaRPr>
          </a:p>
        </p:txBody>
      </p:sp>
      <p:sp>
        <p:nvSpPr>
          <p:cNvPr id="628" name="Rectangle 627"/>
          <p:cNvSpPr/>
          <p:nvPr/>
        </p:nvSpPr>
        <p:spPr>
          <a:xfrm>
            <a:off x="6904902" y="5189484"/>
            <a:ext cx="3771989" cy="595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i="1" dirty="0">
                <a:solidFill>
                  <a:schemeClr val="tx2">
                    <a:lumMod val="75000"/>
                  </a:schemeClr>
                </a:solidFill>
                <a:latin typeface="Segoe UI" panose="020B0502040204020203" pitchFamily="34" charset="0"/>
                <a:cs typeface="Segoe UI" panose="020B0502040204020203" pitchFamily="34" charset="0"/>
              </a:rPr>
              <a:t>Promote a broad fund diversification agenda by targeting advisers with a higher propensity to invest</a:t>
            </a:r>
          </a:p>
        </p:txBody>
      </p:sp>
      <p:sp>
        <p:nvSpPr>
          <p:cNvPr id="629" name="TextBox 628"/>
          <p:cNvSpPr txBox="1"/>
          <p:nvPr/>
        </p:nvSpPr>
        <p:spPr>
          <a:xfrm>
            <a:off x="8196207" y="6249202"/>
            <a:ext cx="2679988" cy="274272"/>
          </a:xfrm>
          <a:prstGeom prst="rect">
            <a:avLst/>
          </a:prstGeom>
          <a:noFill/>
        </p:spPr>
        <p:txBody>
          <a:bodyPr wrap="square" rtlCol="0">
            <a:spAutoFit/>
          </a:bodyPr>
          <a:lstStyle/>
          <a:p>
            <a:r>
              <a:rPr lang="en-US" sz="800" b="1" dirty="0">
                <a:solidFill>
                  <a:schemeClr val="tx2">
                    <a:lumMod val="75000"/>
                  </a:schemeClr>
                </a:solidFill>
                <a:latin typeface="Segoe UI" panose="020B0502040204020203" pitchFamily="34" charset="0"/>
                <a:cs typeface="Segoe UI" panose="020B0502040204020203" pitchFamily="34" charset="0"/>
              </a:rPr>
              <a:t>Investment uplift of &gt;£50 Million (23.6%) is expected in the leads generated using investment behavior for the fund X</a:t>
            </a:r>
          </a:p>
        </p:txBody>
      </p:sp>
      <p:sp>
        <p:nvSpPr>
          <p:cNvPr id="630" name="Rectangle 629"/>
          <p:cNvSpPr/>
          <p:nvPr/>
        </p:nvSpPr>
        <p:spPr>
          <a:xfrm>
            <a:off x="6438118" y="5063088"/>
            <a:ext cx="4057499" cy="224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2">
                    <a:lumMod val="75000"/>
                  </a:schemeClr>
                </a:solidFill>
                <a:latin typeface="Segoe UI" panose="020B0502040204020203" pitchFamily="34" charset="0"/>
                <a:cs typeface="Segoe UI" panose="020B0502040204020203" pitchFamily="34" charset="0"/>
              </a:rPr>
              <a:t>Wholesale Target Audience – for Funds</a:t>
            </a:r>
          </a:p>
        </p:txBody>
      </p:sp>
      <p:sp>
        <p:nvSpPr>
          <p:cNvPr id="631" name="Rectangle 630"/>
          <p:cNvSpPr/>
          <p:nvPr/>
        </p:nvSpPr>
        <p:spPr>
          <a:xfrm>
            <a:off x="6652343" y="5755781"/>
            <a:ext cx="4057499" cy="224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b="1" dirty="0">
                <a:solidFill>
                  <a:schemeClr val="tx2">
                    <a:lumMod val="75000"/>
                  </a:schemeClr>
                </a:solidFill>
                <a:latin typeface="Segoe UI" panose="020B0502040204020203" pitchFamily="34" charset="0"/>
                <a:cs typeface="Segoe UI" panose="020B0502040204020203" pitchFamily="34" charset="0"/>
              </a:rPr>
              <a:t>Data Sources</a:t>
            </a:r>
          </a:p>
        </p:txBody>
      </p:sp>
      <p:sp>
        <p:nvSpPr>
          <p:cNvPr id="632" name="Rectangle 631"/>
          <p:cNvSpPr/>
          <p:nvPr/>
        </p:nvSpPr>
        <p:spPr>
          <a:xfrm>
            <a:off x="6534765" y="6082145"/>
            <a:ext cx="1716901" cy="224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b="1" dirty="0">
                <a:solidFill>
                  <a:schemeClr val="tx2">
                    <a:lumMod val="75000"/>
                  </a:schemeClr>
                </a:solidFill>
                <a:latin typeface="Segoe UI" panose="020B0502040204020203" pitchFamily="34" charset="0"/>
                <a:cs typeface="Segoe UI" panose="020B0502040204020203" pitchFamily="34" charset="0"/>
              </a:rPr>
              <a:t>Analytic Process</a:t>
            </a:r>
          </a:p>
        </p:txBody>
      </p:sp>
      <p:sp>
        <p:nvSpPr>
          <p:cNvPr id="633" name="Rectangle 632"/>
          <p:cNvSpPr/>
          <p:nvPr/>
        </p:nvSpPr>
        <p:spPr>
          <a:xfrm>
            <a:off x="8191845" y="6110473"/>
            <a:ext cx="2161755" cy="220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b="1" dirty="0">
                <a:solidFill>
                  <a:schemeClr val="tx2">
                    <a:lumMod val="75000"/>
                  </a:schemeClr>
                </a:solidFill>
                <a:latin typeface="Segoe UI" panose="020B0502040204020203" pitchFamily="34" charset="0"/>
                <a:cs typeface="Segoe UI" panose="020B0502040204020203" pitchFamily="34" charset="0"/>
              </a:rPr>
              <a:t>Impact</a:t>
            </a:r>
          </a:p>
        </p:txBody>
      </p:sp>
      <p:sp>
        <p:nvSpPr>
          <p:cNvPr id="634" name="Arrow: Notched Right 87"/>
          <p:cNvSpPr/>
          <p:nvPr/>
        </p:nvSpPr>
        <p:spPr>
          <a:xfrm>
            <a:off x="5441004" y="6032403"/>
            <a:ext cx="850603" cy="41568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lumMod val="75000"/>
                </a:schemeClr>
              </a:solidFill>
              <a:latin typeface="Segoe UI" panose="020B0502040204020203" pitchFamily="34" charset="0"/>
              <a:cs typeface="Segoe UI" panose="020B0502040204020203" pitchFamily="34" charset="0"/>
            </a:endParaRPr>
          </a:p>
        </p:txBody>
      </p:sp>
      <p:pic>
        <p:nvPicPr>
          <p:cNvPr id="635" name="Picture 28" descr="https://d30y9cdsu7xlg0.cloudfront.net/png/919013-200.png"/>
          <p:cNvPicPr>
            <a:picLocks noChangeAspect="1" noChangeArrowheads="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29017" y="5679472"/>
            <a:ext cx="241219" cy="258144"/>
          </a:xfrm>
          <a:prstGeom prst="rect">
            <a:avLst/>
          </a:prstGeom>
          <a:noFill/>
          <a:extLst>
            <a:ext uri="{909E8E84-426E-40dd-AFC4-6F175D3DCCD1}">
              <a14:hiddenFill xmlns="" xmlns:a14="http://schemas.microsoft.com/office/drawing/2010/main">
                <a:solidFill>
                  <a:srgbClr val="FFFFFF"/>
                </a:solidFill>
              </a14:hiddenFill>
            </a:ext>
          </a:extLst>
        </p:spPr>
      </p:pic>
      <p:pic>
        <p:nvPicPr>
          <p:cNvPr id="636" name="Picture 30" descr="https://d30y9cdsu7xlg0.cloudfront.net/png/872532-200.png"/>
          <p:cNvPicPr>
            <a:picLocks noChangeAspect="1" noChangeArrowheads="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86638" y="5677806"/>
            <a:ext cx="241219" cy="258144"/>
          </a:xfrm>
          <a:prstGeom prst="rect">
            <a:avLst/>
          </a:prstGeom>
          <a:noFill/>
          <a:extLst>
            <a:ext uri="{909E8E84-426E-40dd-AFC4-6F175D3DCCD1}">
              <a14:hiddenFill xmlns="" xmlns:a14="http://schemas.microsoft.com/office/drawing/2010/main">
                <a:solidFill>
                  <a:srgbClr val="FFFFFF"/>
                </a:solidFill>
              </a14:hiddenFill>
            </a:ext>
          </a:extLst>
        </p:spPr>
      </p:pic>
      <p:pic>
        <p:nvPicPr>
          <p:cNvPr id="637" name="Picture 32" descr="https://d30y9cdsu7xlg0.cloudfront.net/png/368386-200.png"/>
          <p:cNvPicPr>
            <a:picLocks noChangeAspect="1" noChangeArrowheads="1"/>
          </p:cNvPicPr>
          <p:nvPr/>
        </p:nvPicPr>
        <p:blipFill>
          <a:blip r:embed="rId1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37236" y="5681770"/>
            <a:ext cx="241219" cy="258144"/>
          </a:xfrm>
          <a:prstGeom prst="rect">
            <a:avLst/>
          </a:prstGeom>
          <a:noFill/>
          <a:extLst>
            <a:ext uri="{909E8E84-426E-40dd-AFC4-6F175D3DCCD1}">
              <a14:hiddenFill xmlns="" xmlns:a14="http://schemas.microsoft.com/office/drawing/2010/main">
                <a:solidFill>
                  <a:srgbClr val="FFFFFF"/>
                </a:solidFill>
              </a14:hiddenFill>
            </a:ext>
          </a:extLst>
        </p:spPr>
      </p:pic>
      <p:sp>
        <p:nvSpPr>
          <p:cNvPr id="638" name="TextBox 637"/>
          <p:cNvSpPr txBox="1"/>
          <p:nvPr/>
        </p:nvSpPr>
        <p:spPr>
          <a:xfrm>
            <a:off x="8635880" y="5905679"/>
            <a:ext cx="757229"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chemeClr val="tx2">
                    <a:lumMod val="75000"/>
                  </a:schemeClr>
                </a:solidFill>
                <a:latin typeface="Segoe UI" panose="020B0502040204020203" pitchFamily="34" charset="0"/>
                <a:cs typeface="Segoe UI" panose="020B0502040204020203" pitchFamily="34" charset="0"/>
              </a:rPr>
              <a:t>Transactions</a:t>
            </a:r>
            <a:endParaRPr kumimoji="0" lang="en-US" sz="600" b="1" i="0" u="none" strike="noStrike" kern="0" cap="none" spc="0" normalizeH="0" baseline="0" noProof="0" dirty="0">
              <a:ln>
                <a:noFill/>
              </a:ln>
              <a:solidFill>
                <a:schemeClr val="tx2">
                  <a:lumMod val="75000"/>
                </a:schemeClr>
              </a:solidFill>
              <a:effectLst/>
              <a:uLnTx/>
              <a:uFillTx/>
              <a:latin typeface="Segoe UI" panose="020B0502040204020203" pitchFamily="34" charset="0"/>
              <a:cs typeface="Segoe UI" panose="020B0502040204020203" pitchFamily="34" charset="0"/>
            </a:endParaRPr>
          </a:p>
        </p:txBody>
      </p:sp>
      <p:pic>
        <p:nvPicPr>
          <p:cNvPr id="639" name="Picture 34" descr="https://d30y9cdsu7xlg0.cloudfront.net/png/195945-200.png"/>
          <p:cNvPicPr>
            <a:picLocks noChangeAspect="1" noChangeArrowheads="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6587746" y="6189710"/>
            <a:ext cx="465007" cy="434518"/>
          </a:xfrm>
          <a:prstGeom prst="rect">
            <a:avLst/>
          </a:prstGeom>
          <a:noFill/>
          <a:extLst>
            <a:ext uri="{909E8E84-426E-40dd-AFC4-6F175D3DCCD1}">
              <a14:hiddenFill xmlns="" xmlns:a14="http://schemas.microsoft.com/office/drawing/2010/main">
                <a:solidFill>
                  <a:srgbClr val="FFFFFF"/>
                </a:solidFill>
              </a14:hiddenFill>
            </a:ext>
          </a:extLst>
        </p:spPr>
      </p:pic>
      <p:sp>
        <p:nvSpPr>
          <p:cNvPr id="640" name="TextBox 639"/>
          <p:cNvSpPr txBox="1"/>
          <p:nvPr/>
        </p:nvSpPr>
        <p:spPr>
          <a:xfrm>
            <a:off x="6936753" y="6255743"/>
            <a:ext cx="162643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700" b="1" kern="0" dirty="0">
                <a:solidFill>
                  <a:schemeClr val="tx2">
                    <a:lumMod val="75000"/>
                  </a:schemeClr>
                </a:solidFill>
                <a:latin typeface="Segoe UI" panose="020B0502040204020203" pitchFamily="34" charset="0"/>
                <a:cs typeface="Segoe UI" panose="020B0502040204020203" pitchFamily="34" charset="0"/>
              </a:rPr>
              <a:t>Look-Alike Model </a:t>
            </a:r>
            <a:r>
              <a:rPr lang="en-US" sz="700" kern="0" dirty="0">
                <a:solidFill>
                  <a:schemeClr val="tx2">
                    <a:lumMod val="75000"/>
                  </a:schemeClr>
                </a:solidFill>
                <a:latin typeface="Segoe UI" panose="020B0502040204020203" pitchFamily="34" charset="0"/>
                <a:cs typeface="Segoe UI" panose="020B0502040204020203"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sz="700" kern="0" dirty="0">
                <a:solidFill>
                  <a:schemeClr val="tx2">
                    <a:lumMod val="75000"/>
                  </a:schemeClr>
                </a:solidFill>
                <a:latin typeface="Segoe UI" panose="020B0502040204020203" pitchFamily="34" charset="0"/>
                <a:cs typeface="Segoe UI" panose="020B0502040204020203" pitchFamily="34" charset="0"/>
              </a:rPr>
              <a:t>Pearson Similarity Index</a:t>
            </a:r>
            <a:endParaRPr kumimoji="0" lang="en-US" sz="700" i="0" u="none" strike="noStrike" kern="0" cap="none" spc="0" normalizeH="0" baseline="0" noProof="0" dirty="0">
              <a:ln>
                <a:noFill/>
              </a:ln>
              <a:solidFill>
                <a:schemeClr val="tx2">
                  <a:lumMod val="75000"/>
                </a:schemeClr>
              </a:solidFill>
              <a:effectLst/>
              <a:uLnTx/>
              <a:uFillTx/>
              <a:latin typeface="Segoe UI" panose="020B0502040204020203" pitchFamily="34" charset="0"/>
              <a:cs typeface="Segoe UI" panose="020B0502040204020203" pitchFamily="34" charset="0"/>
            </a:endParaRPr>
          </a:p>
        </p:txBody>
      </p:sp>
      <p:pic>
        <p:nvPicPr>
          <p:cNvPr id="641" name="Picture 8" descr="https://d30y9cdsu7xlg0.cloudfront.net/png/851729-200.png"/>
          <p:cNvPicPr>
            <a:picLocks noChangeAspect="1" noChangeArrowheads="1"/>
          </p:cNvPicPr>
          <p:nvPr/>
        </p:nvPicPr>
        <p:blipFill>
          <a:blip r:embed="rId1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5471" y="5302977"/>
            <a:ext cx="278484" cy="298025"/>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42" name="Straight Connector 641"/>
          <p:cNvCxnSpPr>
            <a:cxnSpLocks/>
          </p:cNvCxnSpPr>
          <p:nvPr/>
        </p:nvCxnSpPr>
        <p:spPr>
          <a:xfrm>
            <a:off x="6493480" y="6098119"/>
            <a:ext cx="4284348"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643" name="Straight Connector 642"/>
          <p:cNvCxnSpPr>
            <a:cxnSpLocks/>
          </p:cNvCxnSpPr>
          <p:nvPr/>
        </p:nvCxnSpPr>
        <p:spPr>
          <a:xfrm flipV="1">
            <a:off x="8123653" y="6081378"/>
            <a:ext cx="0" cy="603956"/>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sp>
        <p:nvSpPr>
          <p:cNvPr id="644" name="Rectangle: Rounded Corners 90"/>
          <p:cNvSpPr/>
          <p:nvPr/>
        </p:nvSpPr>
        <p:spPr>
          <a:xfrm>
            <a:off x="865258" y="3555851"/>
            <a:ext cx="4357129" cy="417897"/>
          </a:xfrm>
          <a:prstGeom prst="roundRect">
            <a:avLst>
              <a:gd name="adj" fmla="val 5172"/>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latin typeface="Segoe UI" panose="020B0502040204020203" pitchFamily="34" charset="0"/>
              <a:cs typeface="Segoe UI" panose="020B0502040204020203" pitchFamily="34" charset="0"/>
            </a:endParaRPr>
          </a:p>
        </p:txBody>
      </p:sp>
      <p:sp>
        <p:nvSpPr>
          <p:cNvPr id="645" name="Rectangle: Rounded Corners 4"/>
          <p:cNvSpPr/>
          <p:nvPr/>
        </p:nvSpPr>
        <p:spPr>
          <a:xfrm>
            <a:off x="944322" y="6281353"/>
            <a:ext cx="4178791" cy="394047"/>
          </a:xfrm>
          <a:prstGeom prst="roundRect">
            <a:avLst/>
          </a:prstGeom>
          <a:solidFill>
            <a:schemeClr val="accent3">
              <a:lumMod val="40000"/>
              <a:lumOff val="60000"/>
              <a:alpha val="1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Segoe UI" panose="020B0502040204020203" pitchFamily="34" charset="0"/>
              <a:cs typeface="Segoe UI" panose="020B0502040204020203" pitchFamily="34" charset="0"/>
            </a:endParaRPr>
          </a:p>
        </p:txBody>
      </p:sp>
      <p:sp>
        <p:nvSpPr>
          <p:cNvPr id="646" name="Rectangle: Rounded Corners 1"/>
          <p:cNvSpPr/>
          <p:nvPr/>
        </p:nvSpPr>
        <p:spPr>
          <a:xfrm>
            <a:off x="947875" y="5921440"/>
            <a:ext cx="4178791" cy="331453"/>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Segoe UI" panose="020B0502040204020203" pitchFamily="34" charset="0"/>
              <a:cs typeface="Segoe UI" panose="020B0502040204020203" pitchFamily="34" charset="0"/>
            </a:endParaRPr>
          </a:p>
        </p:txBody>
      </p:sp>
      <p:pic>
        <p:nvPicPr>
          <p:cNvPr id="647" name="Picture 6" descr="https://d30y9cdsu7xlg0.cloudfront.net/png/884237-200.png"/>
          <p:cNvPicPr>
            <a:picLocks noChangeAspect="1" noChangeArrowheads="1"/>
          </p:cNvPicPr>
          <p:nvPr/>
        </p:nvPicPr>
        <p:blipFill>
          <a:blip r:embed="rId1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4273" y="4377252"/>
            <a:ext cx="326102" cy="343766"/>
          </a:xfrm>
          <a:prstGeom prst="rect">
            <a:avLst/>
          </a:prstGeom>
          <a:noFill/>
          <a:extLst>
            <a:ext uri="{909E8E84-426E-40dd-AFC4-6F175D3DCCD1}">
              <a14:hiddenFill xmlns="" xmlns:a14="http://schemas.microsoft.com/office/drawing/2010/main">
                <a:solidFill>
                  <a:srgbClr val="FFFFFF"/>
                </a:solidFill>
              </a14:hiddenFill>
            </a:ext>
          </a:extLst>
        </p:spPr>
      </p:pic>
      <p:sp>
        <p:nvSpPr>
          <p:cNvPr id="648" name="Rectangle 647"/>
          <p:cNvSpPr/>
          <p:nvPr/>
        </p:nvSpPr>
        <p:spPr>
          <a:xfrm>
            <a:off x="1670417" y="3614736"/>
            <a:ext cx="3483973" cy="343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i="1" dirty="0">
                <a:solidFill>
                  <a:schemeClr val="bg1">
                    <a:lumMod val="95000"/>
                  </a:schemeClr>
                </a:solidFill>
                <a:latin typeface="Segoe UI" panose="020B0502040204020203" pitchFamily="34" charset="0"/>
                <a:cs typeface="Segoe UI" panose="020B0502040204020203" pitchFamily="34" charset="0"/>
              </a:rPr>
              <a:t>Ability to quantify level of interactions across client and prospect base</a:t>
            </a:r>
          </a:p>
        </p:txBody>
      </p:sp>
      <p:sp>
        <p:nvSpPr>
          <p:cNvPr id="658" name="Rectangle 657"/>
          <p:cNvSpPr/>
          <p:nvPr/>
        </p:nvSpPr>
        <p:spPr>
          <a:xfrm>
            <a:off x="872144" y="5422914"/>
            <a:ext cx="1315744" cy="323148"/>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3056"/>
                </a:solidFill>
                <a:effectLst/>
                <a:uLnTx/>
                <a:uFillTx/>
                <a:latin typeface="Segoe UI" panose="020B0502040204020203" pitchFamily="34" charset="0"/>
                <a:ea typeface="ＭＳ Ｐゴシック"/>
                <a:cs typeface="Segoe UI" panose="020B0502040204020203" pitchFamily="34" charset="0"/>
              </a:rPr>
              <a:t>Priority of Interaction</a:t>
            </a:r>
          </a:p>
        </p:txBody>
      </p:sp>
      <p:sp>
        <p:nvSpPr>
          <p:cNvPr id="659" name="Rectangle 658"/>
          <p:cNvSpPr/>
          <p:nvPr/>
        </p:nvSpPr>
        <p:spPr>
          <a:xfrm>
            <a:off x="2102553" y="5464742"/>
            <a:ext cx="1236152" cy="244611"/>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003056"/>
                </a:solidFill>
                <a:effectLst/>
                <a:uLnTx/>
                <a:uFillTx/>
                <a:latin typeface="Segoe UI" panose="020B0502040204020203" pitchFamily="34" charset="0"/>
                <a:ea typeface="ＭＳ Ｐゴシック"/>
                <a:cs typeface="Segoe UI" panose="020B0502040204020203" pitchFamily="34" charset="0"/>
              </a:rPr>
              <a:t>Quality of Interaction</a:t>
            </a:r>
          </a:p>
        </p:txBody>
      </p:sp>
      <p:sp>
        <p:nvSpPr>
          <p:cNvPr id="660" name="Rectangle 659"/>
          <p:cNvSpPr/>
          <p:nvPr/>
        </p:nvSpPr>
        <p:spPr>
          <a:xfrm>
            <a:off x="3553278" y="5173938"/>
            <a:ext cx="1318197" cy="321232"/>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003056"/>
                </a:solidFill>
                <a:effectLst/>
                <a:uLnTx/>
                <a:uFillTx/>
                <a:latin typeface="Segoe UI" panose="020B0502040204020203" pitchFamily="34" charset="0"/>
                <a:ea typeface="ＭＳ Ｐゴシック"/>
                <a:cs typeface="Segoe UI" panose="020B0502040204020203" pitchFamily="34" charset="0"/>
              </a:rPr>
              <a:t>Engagement Score</a:t>
            </a:r>
          </a:p>
        </p:txBody>
      </p:sp>
      <p:grpSp>
        <p:nvGrpSpPr>
          <p:cNvPr id="6" name="Group 5"/>
          <p:cNvGrpSpPr/>
          <p:nvPr/>
        </p:nvGrpSpPr>
        <p:grpSpPr>
          <a:xfrm>
            <a:off x="1225045" y="5167798"/>
            <a:ext cx="2224209" cy="334542"/>
            <a:chOff x="805182" y="5427087"/>
            <a:chExt cx="2515378" cy="625815"/>
          </a:xfrm>
        </p:grpSpPr>
        <p:grpSp>
          <p:nvGrpSpPr>
            <p:cNvPr id="649" name="Group 648"/>
            <p:cNvGrpSpPr/>
            <p:nvPr/>
          </p:nvGrpSpPr>
          <p:grpSpPr>
            <a:xfrm>
              <a:off x="805182" y="5427087"/>
              <a:ext cx="742250" cy="472147"/>
              <a:chOff x="6924871" y="3200681"/>
              <a:chExt cx="809277" cy="488332"/>
            </a:xfrm>
          </p:grpSpPr>
          <p:grpSp>
            <p:nvGrpSpPr>
              <p:cNvPr id="650" name="Group 649"/>
              <p:cNvGrpSpPr/>
              <p:nvPr/>
            </p:nvGrpSpPr>
            <p:grpSpPr>
              <a:xfrm>
                <a:off x="7111756" y="3310983"/>
                <a:ext cx="360025" cy="324044"/>
                <a:chOff x="7014453" y="3310983"/>
                <a:chExt cx="480086" cy="324044"/>
              </a:xfrm>
            </p:grpSpPr>
            <p:sp>
              <p:nvSpPr>
                <p:cNvPr id="653" name="Rounded Rectangle 7"/>
                <p:cNvSpPr/>
                <p:nvPr/>
              </p:nvSpPr>
              <p:spPr>
                <a:xfrm>
                  <a:off x="7014468" y="3310983"/>
                  <a:ext cx="480055" cy="72000"/>
                </a:xfrm>
                <a:prstGeom prst="roundRect">
                  <a:avLst/>
                </a:prstGeom>
                <a:solidFill>
                  <a:srgbClr val="DCDCDC">
                    <a:lumMod val="1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Segoe UI" panose="020B0502040204020203" pitchFamily="34" charset="0"/>
                    <a:ea typeface="ＭＳ Ｐゴシック"/>
                    <a:cs typeface="Segoe UI" panose="020B0502040204020203" pitchFamily="34" charset="0"/>
                  </a:endParaRPr>
                </a:p>
              </p:txBody>
            </p:sp>
            <p:sp>
              <p:nvSpPr>
                <p:cNvPr id="654" name="Rounded Rectangle 51"/>
                <p:cNvSpPr/>
                <p:nvPr/>
              </p:nvSpPr>
              <p:spPr>
                <a:xfrm>
                  <a:off x="7014480" y="3437005"/>
                  <a:ext cx="480059" cy="72000"/>
                </a:xfrm>
                <a:prstGeom prst="roundRect">
                  <a:avLst/>
                </a:prstGeom>
                <a:solidFill>
                  <a:srgbClr val="DCDCDC">
                    <a:lumMod val="1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Segoe UI" panose="020B0502040204020203" pitchFamily="34" charset="0"/>
                    <a:ea typeface="ＭＳ Ｐゴシック"/>
                    <a:cs typeface="Segoe UI" panose="020B0502040204020203" pitchFamily="34" charset="0"/>
                  </a:endParaRPr>
                </a:p>
              </p:txBody>
            </p:sp>
            <p:sp>
              <p:nvSpPr>
                <p:cNvPr id="655" name="Rounded Rectangle 52"/>
                <p:cNvSpPr/>
                <p:nvPr/>
              </p:nvSpPr>
              <p:spPr>
                <a:xfrm>
                  <a:off x="7014453" y="3563027"/>
                  <a:ext cx="480054" cy="72000"/>
                </a:xfrm>
                <a:prstGeom prst="roundRect">
                  <a:avLst/>
                </a:prstGeom>
                <a:solidFill>
                  <a:srgbClr val="DCDCDC">
                    <a:lumMod val="1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Segoe UI" panose="020B0502040204020203" pitchFamily="34" charset="0"/>
                    <a:ea typeface="ＭＳ Ｐゴシック"/>
                    <a:cs typeface="Segoe UI" panose="020B0502040204020203" pitchFamily="34" charset="0"/>
                  </a:endParaRPr>
                </a:p>
              </p:txBody>
            </p:sp>
          </p:grpSp>
          <p:sp>
            <p:nvSpPr>
              <p:cNvPr id="651" name="Right Arrow 10"/>
              <p:cNvSpPr/>
              <p:nvPr/>
            </p:nvSpPr>
            <p:spPr>
              <a:xfrm rot="5400000">
                <a:off x="6924871" y="3509013"/>
                <a:ext cx="180000" cy="180000"/>
              </a:xfrm>
              <a:prstGeom prst="rightArrow">
                <a:avLst/>
              </a:prstGeom>
              <a:solidFill>
                <a:srgbClr val="DCDCDC">
                  <a:lumMod val="1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Segoe UI" panose="020B0502040204020203" pitchFamily="34" charset="0"/>
                  <a:ea typeface="ＭＳ Ｐゴシック"/>
                  <a:cs typeface="Segoe UI" panose="020B0502040204020203" pitchFamily="34" charset="0"/>
                </a:endParaRPr>
              </a:p>
            </p:txBody>
          </p:sp>
          <p:sp>
            <p:nvSpPr>
              <p:cNvPr id="652" name="Right Arrow 56"/>
              <p:cNvSpPr/>
              <p:nvPr/>
            </p:nvSpPr>
            <p:spPr>
              <a:xfrm rot="16200000" flipV="1">
                <a:off x="7554148" y="3200681"/>
                <a:ext cx="180000" cy="180000"/>
              </a:xfrm>
              <a:prstGeom prst="rightArrow">
                <a:avLst/>
              </a:prstGeom>
              <a:solidFill>
                <a:srgbClr val="DCDCDC">
                  <a:lumMod val="1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Segoe UI" panose="020B0502040204020203" pitchFamily="34" charset="0"/>
                  <a:ea typeface="ＭＳ Ｐゴシック"/>
                  <a:cs typeface="Segoe UI" panose="020B0502040204020203" pitchFamily="34" charset="0"/>
                </a:endParaRPr>
              </a:p>
            </p:txBody>
          </p:sp>
        </p:grpSp>
        <p:pic>
          <p:nvPicPr>
            <p:cNvPr id="656" name="Picture 655"/>
            <p:cNvPicPr>
              <a:picLocks noChangeAspect="1"/>
            </p:cNvPicPr>
            <p:nvPr/>
          </p:nvPicPr>
          <p:blipFill>
            <a:blip r:embed="rId1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347595" y="5446737"/>
              <a:ext cx="396220" cy="417682"/>
            </a:xfrm>
            <a:prstGeom prst="rect">
              <a:avLst/>
            </a:prstGeom>
          </p:spPr>
        </p:pic>
        <p:pic>
          <p:nvPicPr>
            <p:cNvPr id="657" name="Picture 656"/>
            <p:cNvPicPr>
              <a:picLocks noChangeAspect="1"/>
            </p:cNvPicPr>
            <p:nvPr/>
          </p:nvPicPr>
          <p:blipFill>
            <a:blip r:embed="rId1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V="1">
              <a:off x="2069106" y="5635220"/>
              <a:ext cx="396220" cy="417682"/>
            </a:xfrm>
            <a:prstGeom prst="rect">
              <a:avLst/>
            </a:prstGeom>
          </p:spPr>
        </p:pic>
        <p:sp>
          <p:nvSpPr>
            <p:cNvPr id="661" name="Cross 660"/>
            <p:cNvSpPr/>
            <p:nvPr/>
          </p:nvSpPr>
          <p:spPr>
            <a:xfrm>
              <a:off x="1667382" y="5657072"/>
              <a:ext cx="243134" cy="273761"/>
            </a:xfrm>
            <a:prstGeom prst="plus">
              <a:avLst>
                <a:gd name="adj" fmla="val 3342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latin typeface="Segoe UI" panose="020B0502040204020203" pitchFamily="34" charset="0"/>
                <a:cs typeface="Segoe UI" panose="020B0502040204020203" pitchFamily="34" charset="0"/>
              </a:endParaRPr>
            </a:p>
          </p:txBody>
        </p:sp>
        <p:sp>
          <p:nvSpPr>
            <p:cNvPr id="662" name="Rectangle 661"/>
            <p:cNvSpPr/>
            <p:nvPr/>
          </p:nvSpPr>
          <p:spPr>
            <a:xfrm>
              <a:off x="3023395" y="5581747"/>
              <a:ext cx="297165" cy="10694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latin typeface="Segoe UI" panose="020B0502040204020203" pitchFamily="34" charset="0"/>
                <a:cs typeface="Segoe UI" panose="020B0502040204020203" pitchFamily="34" charset="0"/>
              </a:endParaRPr>
            </a:p>
          </p:txBody>
        </p:sp>
        <p:sp>
          <p:nvSpPr>
            <p:cNvPr id="663" name="Rectangle 662"/>
            <p:cNvSpPr/>
            <p:nvPr/>
          </p:nvSpPr>
          <p:spPr>
            <a:xfrm>
              <a:off x="3023395" y="5739032"/>
              <a:ext cx="297165" cy="10694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latin typeface="Segoe UI" panose="020B0502040204020203" pitchFamily="34" charset="0"/>
                <a:cs typeface="Segoe UI" panose="020B0502040204020203" pitchFamily="34" charset="0"/>
              </a:endParaRPr>
            </a:p>
          </p:txBody>
        </p:sp>
      </p:grpSp>
      <p:sp>
        <p:nvSpPr>
          <p:cNvPr id="664" name="Rectangle 663"/>
          <p:cNvSpPr/>
          <p:nvPr/>
        </p:nvSpPr>
        <p:spPr>
          <a:xfrm>
            <a:off x="985164" y="4240768"/>
            <a:ext cx="1602428" cy="114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Segoe UI" panose="020B0502040204020203" pitchFamily="34" charset="0"/>
                <a:cs typeface="Segoe UI" panose="020B0502040204020203" pitchFamily="34" charset="0"/>
              </a:rPr>
              <a:t>Unstructured Data</a:t>
            </a:r>
          </a:p>
        </p:txBody>
      </p:sp>
      <p:sp>
        <p:nvSpPr>
          <p:cNvPr id="665" name="Rectangle 664"/>
          <p:cNvSpPr/>
          <p:nvPr/>
        </p:nvSpPr>
        <p:spPr>
          <a:xfrm>
            <a:off x="2772912" y="4241285"/>
            <a:ext cx="2207861" cy="1138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Segoe UI" panose="020B0502040204020203" pitchFamily="34" charset="0"/>
                <a:cs typeface="Segoe UI" panose="020B0502040204020203" pitchFamily="34" charset="0"/>
              </a:rPr>
              <a:t>Structured Data</a:t>
            </a:r>
          </a:p>
        </p:txBody>
      </p:sp>
      <p:sp>
        <p:nvSpPr>
          <p:cNvPr id="666" name="TextBox 665"/>
          <p:cNvSpPr txBox="1"/>
          <p:nvPr/>
        </p:nvSpPr>
        <p:spPr>
          <a:xfrm>
            <a:off x="4500330" y="4718138"/>
            <a:ext cx="415805"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CRM</a:t>
            </a:r>
          </a:p>
        </p:txBody>
      </p:sp>
      <p:sp>
        <p:nvSpPr>
          <p:cNvPr id="667" name="TextBox 666"/>
          <p:cNvSpPr txBox="1"/>
          <p:nvPr/>
        </p:nvSpPr>
        <p:spPr>
          <a:xfrm>
            <a:off x="947876" y="5993192"/>
            <a:ext cx="4105077" cy="230832"/>
          </a:xfrm>
          <a:prstGeom prst="rect">
            <a:avLst/>
          </a:prstGeom>
          <a:noFill/>
        </p:spPr>
        <p:txBody>
          <a:bodyPr wrap="square" rtlCol="0">
            <a:spAutoFit/>
          </a:bodyPr>
          <a:lstStyle/>
          <a:p>
            <a:pPr marL="285750" indent="-285750">
              <a:buFont typeface="Wingdings" panose="05000000000000000000" pitchFamily="2" charset="2"/>
              <a:buChar char="ü"/>
            </a:pPr>
            <a:r>
              <a:rPr lang="en-US" sz="900" b="1" dirty="0">
                <a:latin typeface="Segoe UI" panose="020B0502040204020203" pitchFamily="34" charset="0"/>
                <a:cs typeface="Segoe UI" panose="020B0502040204020203" pitchFamily="34" charset="0"/>
              </a:rPr>
              <a:t>18% </a:t>
            </a:r>
            <a:r>
              <a:rPr lang="en-US" sz="900" dirty="0">
                <a:latin typeface="Segoe UI" panose="020B0502040204020203" pitchFamily="34" charset="0"/>
                <a:cs typeface="Segoe UI" panose="020B0502040204020203" pitchFamily="34" charset="0"/>
              </a:rPr>
              <a:t>disinvestment with account with no engagement</a:t>
            </a:r>
            <a:endParaRPr lang="en-GB" sz="900" dirty="0">
              <a:latin typeface="Segoe UI" panose="020B0502040204020203" pitchFamily="34" charset="0"/>
              <a:cs typeface="Segoe UI" panose="020B0502040204020203" pitchFamily="34" charset="0"/>
            </a:endParaRPr>
          </a:p>
        </p:txBody>
      </p:sp>
      <p:sp>
        <p:nvSpPr>
          <p:cNvPr id="668" name="Rectangle 667"/>
          <p:cNvSpPr/>
          <p:nvPr/>
        </p:nvSpPr>
        <p:spPr>
          <a:xfrm>
            <a:off x="1249822" y="3240184"/>
            <a:ext cx="3438553" cy="36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rgbClr val="0070C0"/>
                </a:solidFill>
                <a:latin typeface="Segoe UI" panose="020B0502040204020203" pitchFamily="34" charset="0"/>
                <a:cs typeface="Segoe UI" panose="020B0502040204020203" pitchFamily="34" charset="0"/>
              </a:rPr>
              <a:t>Contact / Account Profiling</a:t>
            </a:r>
          </a:p>
        </p:txBody>
      </p:sp>
      <p:sp>
        <p:nvSpPr>
          <p:cNvPr id="669" name="Rectangle 668"/>
          <p:cNvSpPr/>
          <p:nvPr/>
        </p:nvSpPr>
        <p:spPr>
          <a:xfrm>
            <a:off x="929434" y="3969898"/>
            <a:ext cx="4259369" cy="267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rgbClr val="0070C0"/>
                </a:solidFill>
                <a:latin typeface="Segoe UI" panose="020B0502040204020203" pitchFamily="34" charset="0"/>
                <a:cs typeface="Segoe UI" panose="020B0502040204020203" pitchFamily="34" charset="0"/>
              </a:rPr>
              <a:t>Data Sources</a:t>
            </a:r>
          </a:p>
        </p:txBody>
      </p:sp>
      <p:sp>
        <p:nvSpPr>
          <p:cNvPr id="670" name="Rectangle 669"/>
          <p:cNvSpPr/>
          <p:nvPr/>
        </p:nvSpPr>
        <p:spPr>
          <a:xfrm>
            <a:off x="926626" y="4918353"/>
            <a:ext cx="4259369" cy="268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100" b="1" dirty="0">
                <a:solidFill>
                  <a:srgbClr val="0070C0"/>
                </a:solidFill>
                <a:latin typeface="Segoe UI" panose="020B0502040204020203" pitchFamily="34" charset="0"/>
                <a:cs typeface="Segoe UI" panose="020B0502040204020203" pitchFamily="34" charset="0"/>
              </a:rPr>
              <a:t>Analytic Process</a:t>
            </a:r>
          </a:p>
        </p:txBody>
      </p:sp>
      <p:sp>
        <p:nvSpPr>
          <p:cNvPr id="671" name="Rectangle 670"/>
          <p:cNvSpPr/>
          <p:nvPr/>
        </p:nvSpPr>
        <p:spPr>
          <a:xfrm>
            <a:off x="914036" y="5694626"/>
            <a:ext cx="4259369" cy="268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100" b="1" dirty="0">
                <a:solidFill>
                  <a:srgbClr val="0070C0"/>
                </a:solidFill>
                <a:latin typeface="Segoe UI" panose="020B0502040204020203" pitchFamily="34" charset="0"/>
                <a:cs typeface="Segoe UI" panose="020B0502040204020203" pitchFamily="34" charset="0"/>
              </a:rPr>
              <a:t>Key Insights</a:t>
            </a:r>
          </a:p>
        </p:txBody>
      </p:sp>
      <p:pic>
        <p:nvPicPr>
          <p:cNvPr id="672" name="Picture 4" descr="https://d30y9cdsu7xlg0.cloudfront.net/png/781043-200.png"/>
          <p:cNvPicPr>
            <a:picLocks noChangeAspect="1" noChangeArrowheads="1"/>
          </p:cNvPicPr>
          <p:nvPr/>
        </p:nvPicPr>
        <p:blipFill>
          <a:blip r:embed="rId1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1073" y="4377252"/>
            <a:ext cx="326102" cy="343766"/>
          </a:xfrm>
          <a:prstGeom prst="rect">
            <a:avLst/>
          </a:prstGeom>
          <a:noFill/>
          <a:extLst>
            <a:ext uri="{909E8E84-426E-40dd-AFC4-6F175D3DCCD1}">
              <a14:hiddenFill xmlns="" xmlns:a14="http://schemas.microsoft.com/office/drawing/2010/main">
                <a:solidFill>
                  <a:srgbClr val="FFFFFF"/>
                </a:solidFill>
              </a14:hiddenFill>
            </a:ext>
          </a:extLst>
        </p:spPr>
      </p:pic>
      <p:sp>
        <p:nvSpPr>
          <p:cNvPr id="673" name="TextBox 672"/>
          <p:cNvSpPr txBox="1"/>
          <p:nvPr/>
        </p:nvSpPr>
        <p:spPr>
          <a:xfrm>
            <a:off x="900716" y="4718138"/>
            <a:ext cx="701074"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ysClr val="windowText" lastClr="000000"/>
                </a:solidFill>
                <a:latin typeface="Segoe UI" panose="020B0502040204020203" pitchFamily="34" charset="0"/>
                <a:cs typeface="Segoe UI" panose="020B0502040204020203" pitchFamily="34" charset="0"/>
              </a:rPr>
              <a:t>Meetings</a:t>
            </a:r>
            <a:endParaRPr kumimoji="0" lang="en-US" sz="6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674" name="TextBox 673"/>
          <p:cNvSpPr txBox="1"/>
          <p:nvPr/>
        </p:nvSpPr>
        <p:spPr>
          <a:xfrm>
            <a:off x="1588866" y="4709033"/>
            <a:ext cx="701074"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Calls</a:t>
            </a:r>
          </a:p>
        </p:txBody>
      </p:sp>
      <p:pic>
        <p:nvPicPr>
          <p:cNvPr id="675" name="Picture 8" descr="https://d30y9cdsu7xlg0.cloudfront.net/png/842366-200.png"/>
          <p:cNvPicPr>
            <a:picLocks noChangeAspect="1" noChangeArrowheads="1"/>
          </p:cNvPicPr>
          <p:nvPr/>
        </p:nvPicPr>
        <p:blipFill>
          <a:blip r:embed="rId1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57473" y="4377252"/>
            <a:ext cx="326102" cy="343766"/>
          </a:xfrm>
          <a:prstGeom prst="rect">
            <a:avLst/>
          </a:prstGeom>
          <a:noFill/>
          <a:extLst>
            <a:ext uri="{909E8E84-426E-40dd-AFC4-6F175D3DCCD1}">
              <a14:hiddenFill xmlns="" xmlns:a14="http://schemas.microsoft.com/office/drawing/2010/main">
                <a:solidFill>
                  <a:srgbClr val="FFFFFF"/>
                </a:solidFill>
              </a14:hiddenFill>
            </a:ext>
          </a:extLst>
        </p:spPr>
      </p:pic>
      <p:pic>
        <p:nvPicPr>
          <p:cNvPr id="676" name="Picture 10" descr="https://d30y9cdsu7xlg0.cloudfront.net/png/889966-200.png"/>
          <p:cNvPicPr>
            <a:picLocks noChangeAspect="1" noChangeArrowheads="1"/>
          </p:cNvPicPr>
          <p:nvPr/>
        </p:nvPicPr>
        <p:blipFill>
          <a:blip r:embed="rId20"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40672" y="4377252"/>
            <a:ext cx="326102" cy="343766"/>
          </a:xfrm>
          <a:prstGeom prst="rect">
            <a:avLst/>
          </a:prstGeom>
          <a:noFill/>
          <a:extLst>
            <a:ext uri="{909E8E84-426E-40dd-AFC4-6F175D3DCCD1}">
              <a14:hiddenFill xmlns="" xmlns:a14="http://schemas.microsoft.com/office/drawing/2010/main">
                <a:solidFill>
                  <a:srgbClr val="FFFFFF"/>
                </a:solidFill>
              </a14:hiddenFill>
            </a:ext>
          </a:extLst>
        </p:spPr>
      </p:pic>
      <p:sp>
        <p:nvSpPr>
          <p:cNvPr id="677" name="TextBox 676"/>
          <p:cNvSpPr txBox="1"/>
          <p:nvPr/>
        </p:nvSpPr>
        <p:spPr>
          <a:xfrm>
            <a:off x="2100587" y="4658623"/>
            <a:ext cx="70107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Servicing Interactions</a:t>
            </a:r>
          </a:p>
        </p:txBody>
      </p:sp>
      <p:sp>
        <p:nvSpPr>
          <p:cNvPr id="678" name="TextBox 677"/>
          <p:cNvSpPr txBox="1"/>
          <p:nvPr/>
        </p:nvSpPr>
        <p:spPr>
          <a:xfrm>
            <a:off x="2700522" y="4718138"/>
            <a:ext cx="701074"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ysClr val="windowText" lastClr="000000"/>
                </a:solidFill>
                <a:latin typeface="Segoe UI" panose="020B0502040204020203" pitchFamily="34" charset="0"/>
                <a:cs typeface="Segoe UI" panose="020B0502040204020203" pitchFamily="34" charset="0"/>
              </a:rPr>
              <a:t>Webcasts</a:t>
            </a:r>
            <a:endParaRPr kumimoji="0" lang="en-US" sz="6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679" name="TextBox 678"/>
          <p:cNvSpPr txBox="1"/>
          <p:nvPr/>
        </p:nvSpPr>
        <p:spPr>
          <a:xfrm>
            <a:off x="3300457" y="4718138"/>
            <a:ext cx="701074"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ysClr val="windowText" lastClr="000000"/>
                </a:solidFill>
                <a:latin typeface="Segoe UI" panose="020B0502040204020203" pitchFamily="34" charset="0"/>
                <a:cs typeface="Segoe UI" panose="020B0502040204020203" pitchFamily="34" charset="0"/>
              </a:rPr>
              <a:t>Events</a:t>
            </a:r>
            <a:endParaRPr kumimoji="0" lang="en-US" sz="6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680" name="TextBox 679"/>
          <p:cNvSpPr txBox="1"/>
          <p:nvPr/>
        </p:nvSpPr>
        <p:spPr>
          <a:xfrm>
            <a:off x="3900392" y="4718138"/>
            <a:ext cx="701074"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 b="1" kern="0" dirty="0">
                <a:solidFill>
                  <a:sysClr val="windowText" lastClr="000000"/>
                </a:solidFill>
                <a:latin typeface="Segoe UI" panose="020B0502040204020203" pitchFamily="34" charset="0"/>
                <a:cs typeface="Segoe UI" panose="020B0502040204020203" pitchFamily="34" charset="0"/>
              </a:rPr>
              <a:t>Web Visits</a:t>
            </a:r>
            <a:endParaRPr kumimoji="0" lang="en-US" sz="6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pic>
        <p:nvPicPr>
          <p:cNvPr id="681" name="Picture 12" descr="https://d30y9cdsu7xlg0.cloudfront.net/png/884710-200.png"/>
          <p:cNvPicPr>
            <a:picLocks noChangeAspect="1" noChangeArrowheads="1"/>
          </p:cNvPicPr>
          <p:nvPr/>
        </p:nvPicPr>
        <p:blipFill rotWithShape="1">
          <a:blip r:embed="rId21" cstate="print">
            <a:duotone>
              <a:schemeClr val="accent1">
                <a:shade val="45000"/>
                <a:satMod val="135000"/>
              </a:schemeClr>
              <a:prstClr val="white"/>
            </a:duotone>
            <a:extLst>
              <a:ext uri="{28A0092B-C50C-407E-A947-70E740481C1C}">
                <a14:useLocalDpi xmlns:a14="http://schemas.microsoft.com/office/drawing/2010/main" val="0"/>
              </a:ext>
            </a:extLst>
          </a:blip>
          <a:srcRect b="46445"/>
          <a:stretch/>
        </p:blipFill>
        <p:spPr bwMode="auto">
          <a:xfrm>
            <a:off x="3323871" y="4377252"/>
            <a:ext cx="339173" cy="343766"/>
          </a:xfrm>
          <a:prstGeom prst="rect">
            <a:avLst/>
          </a:prstGeom>
          <a:noFill/>
          <a:extLst>
            <a:ext uri="{909E8E84-426E-40dd-AFC4-6F175D3DCCD1}">
              <a14:hiddenFill xmlns="" xmlns:a14="http://schemas.microsoft.com/office/drawing/2010/main">
                <a:solidFill>
                  <a:srgbClr val="FFFFFF"/>
                </a:solidFill>
              </a14:hiddenFill>
            </a:ext>
          </a:extLst>
        </p:spPr>
      </p:pic>
      <p:pic>
        <p:nvPicPr>
          <p:cNvPr id="682" name="Picture 14" descr="https://d30y9cdsu7xlg0.cloudfront.net/png/595890-200.png"/>
          <p:cNvPicPr>
            <a:picLocks noChangeAspect="1" noChangeArrowheads="1"/>
          </p:cNvPicPr>
          <p:nvPr/>
        </p:nvPicPr>
        <p:blipFill>
          <a:blip r:embed="rId2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24277" y="4377252"/>
            <a:ext cx="326102" cy="343766"/>
          </a:xfrm>
          <a:prstGeom prst="rect">
            <a:avLst/>
          </a:prstGeom>
          <a:noFill/>
          <a:extLst>
            <a:ext uri="{909E8E84-426E-40dd-AFC4-6F175D3DCCD1}">
              <a14:hiddenFill xmlns="" xmlns:a14="http://schemas.microsoft.com/office/drawing/2010/main">
                <a:solidFill>
                  <a:srgbClr val="FFFFFF"/>
                </a:solidFill>
              </a14:hiddenFill>
            </a:ext>
          </a:extLst>
        </p:spPr>
      </p:pic>
      <p:pic>
        <p:nvPicPr>
          <p:cNvPr id="683" name="Picture 16" descr="https://d30y9cdsu7xlg0.cloudfront.net/png/125554-200.png"/>
          <p:cNvPicPr>
            <a:picLocks noChangeAspect="1" noChangeArrowheads="1"/>
          </p:cNvPicPr>
          <p:nvPr/>
        </p:nvPicPr>
        <p:blipFill>
          <a:blip r:embed="rId2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07476" y="4377252"/>
            <a:ext cx="326102" cy="343766"/>
          </a:xfrm>
          <a:prstGeom prst="rect">
            <a:avLst/>
          </a:prstGeom>
          <a:noFill/>
          <a:extLst>
            <a:ext uri="{909E8E84-426E-40dd-AFC4-6F175D3DCCD1}">
              <a14:hiddenFill xmlns="" xmlns:a14="http://schemas.microsoft.com/office/drawing/2010/main">
                <a:solidFill>
                  <a:srgbClr val="FFFFFF"/>
                </a:solidFill>
              </a14:hiddenFill>
            </a:ext>
          </a:extLst>
        </p:spPr>
      </p:pic>
      <p:pic>
        <p:nvPicPr>
          <p:cNvPr id="684" name="Picture 2" descr="https://d30y9cdsu7xlg0.cloudfront.net/png/91179-200.png"/>
          <p:cNvPicPr>
            <a:picLocks noChangeAspect="1" noChangeArrowheads="1"/>
          </p:cNvPicPr>
          <p:nvPr/>
        </p:nvPicPr>
        <p:blipFill>
          <a:blip r:embed="rId2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49823" y="3538338"/>
            <a:ext cx="420593" cy="443375"/>
          </a:xfrm>
          <a:prstGeom prst="rect">
            <a:avLst/>
          </a:prstGeom>
          <a:noFill/>
          <a:extLst>
            <a:ext uri="{909E8E84-426E-40dd-AFC4-6F175D3DCCD1}">
              <a14:hiddenFill xmlns="" xmlns:a14="http://schemas.microsoft.com/office/drawing/2010/main">
                <a:solidFill>
                  <a:srgbClr val="FFFFFF"/>
                </a:solidFill>
              </a14:hiddenFill>
            </a:ext>
          </a:extLst>
        </p:spPr>
      </p:pic>
      <p:sp>
        <p:nvSpPr>
          <p:cNvPr id="685" name="Rectangle 684"/>
          <p:cNvSpPr/>
          <p:nvPr/>
        </p:nvSpPr>
        <p:spPr>
          <a:xfrm>
            <a:off x="863891" y="3981786"/>
            <a:ext cx="4357130" cy="2806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latin typeface="Segoe UI" panose="020B0502040204020203" pitchFamily="34" charset="0"/>
              <a:cs typeface="Segoe UI" panose="020B0502040204020203" pitchFamily="34" charset="0"/>
            </a:endParaRPr>
          </a:p>
        </p:txBody>
      </p:sp>
      <p:sp>
        <p:nvSpPr>
          <p:cNvPr id="686" name="TextBox 685"/>
          <p:cNvSpPr txBox="1"/>
          <p:nvPr/>
        </p:nvSpPr>
        <p:spPr>
          <a:xfrm>
            <a:off x="911693" y="6328380"/>
            <a:ext cx="4105077" cy="369332"/>
          </a:xfrm>
          <a:prstGeom prst="rect">
            <a:avLst/>
          </a:prstGeom>
          <a:noFill/>
        </p:spPr>
        <p:txBody>
          <a:bodyPr wrap="square" rtlCol="0">
            <a:spAutoFit/>
          </a:bodyPr>
          <a:lstStyle/>
          <a:p>
            <a:pPr marL="285750" indent="-285750">
              <a:buFont typeface="Wingdings" panose="05000000000000000000" pitchFamily="2" charset="2"/>
              <a:buChar char="ü"/>
            </a:pPr>
            <a:r>
              <a:rPr lang="en-US" sz="900" dirty="0">
                <a:latin typeface="Segoe UI" panose="020B0502040204020203" pitchFamily="34" charset="0"/>
                <a:cs typeface="Segoe UI" panose="020B0502040204020203" pitchFamily="34" charset="0"/>
              </a:rPr>
              <a:t>The investment probability increases from </a:t>
            </a:r>
            <a:r>
              <a:rPr lang="en-US" sz="900" b="1" dirty="0">
                <a:latin typeface="Segoe UI" panose="020B0502040204020203" pitchFamily="34" charset="0"/>
                <a:cs typeface="Segoe UI" panose="020B0502040204020203" pitchFamily="34" charset="0"/>
              </a:rPr>
              <a:t>31% to 89% </a:t>
            </a:r>
            <a:r>
              <a:rPr lang="en-US" sz="900" dirty="0">
                <a:latin typeface="Segoe UI" panose="020B0502040204020203" pitchFamily="34" charset="0"/>
                <a:cs typeface="Segoe UI" panose="020B0502040204020203" pitchFamily="34" charset="0"/>
              </a:rPr>
              <a:t>as the </a:t>
            </a:r>
            <a:r>
              <a:rPr lang="en-US" sz="900" b="1" dirty="0">
                <a:latin typeface="Segoe UI" panose="020B0502040204020203" pitchFamily="34" charset="0"/>
                <a:cs typeface="Segoe UI" panose="020B0502040204020203" pitchFamily="34" charset="0"/>
              </a:rPr>
              <a:t>driving engagement metrics </a:t>
            </a:r>
            <a:r>
              <a:rPr lang="en-US" sz="900" dirty="0">
                <a:latin typeface="Segoe UI" panose="020B0502040204020203" pitchFamily="34" charset="0"/>
                <a:cs typeface="Segoe UI" panose="020B0502040204020203" pitchFamily="34" charset="0"/>
              </a:rPr>
              <a:t>increases</a:t>
            </a:r>
          </a:p>
        </p:txBody>
      </p:sp>
      <p:cxnSp>
        <p:nvCxnSpPr>
          <p:cNvPr id="687" name="Straight Connector 686"/>
          <p:cNvCxnSpPr>
            <a:cxnSpLocks/>
          </p:cNvCxnSpPr>
          <p:nvPr/>
        </p:nvCxnSpPr>
        <p:spPr>
          <a:xfrm>
            <a:off x="916555" y="4935622"/>
            <a:ext cx="4264987"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688" name="Straight Connector 687"/>
          <p:cNvCxnSpPr>
            <a:cxnSpLocks/>
          </p:cNvCxnSpPr>
          <p:nvPr/>
        </p:nvCxnSpPr>
        <p:spPr>
          <a:xfrm>
            <a:off x="907153" y="5678276"/>
            <a:ext cx="4264987"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sp>
        <p:nvSpPr>
          <p:cNvPr id="111" name="Oval 110">
            <a:hlinkClick r:id="rId25" action="ppaction://hlinksldjump"/>
            <a:extLst>
              <a:ext uri="{FF2B5EF4-FFF2-40B4-BE49-F238E27FC236}">
                <a16:creationId xmlns:a16="http://schemas.microsoft.com/office/drawing/2014/main" id="{13B65690-95C9-4B2A-984D-01748F71E4F7}"/>
              </a:ext>
            </a:extLst>
          </p:cNvPr>
          <p:cNvSpPr/>
          <p:nvPr/>
        </p:nvSpPr>
        <p:spPr>
          <a:xfrm>
            <a:off x="11726727" y="5664341"/>
            <a:ext cx="270000" cy="270000"/>
          </a:xfrm>
          <a:prstGeom prst="ellipse">
            <a:avLst/>
          </a:prstGeom>
          <a:solidFill>
            <a:srgbClr val="46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a:t>
            </a:r>
            <a:endParaRPr lang="en-IN"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391539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3DE5B18-CBD8-4B98-862D-67BB054FF93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5985"/>
          <a:stretch/>
        </p:blipFill>
        <p:spPr>
          <a:xfrm>
            <a:off x="865" y="487"/>
            <a:ext cx="12190271" cy="6849995"/>
          </a:xfrm>
          <a:prstGeom prst="rect">
            <a:avLst/>
          </a:prstGeom>
        </p:spPr>
      </p:pic>
      <p:sp>
        <p:nvSpPr>
          <p:cNvPr id="4" name="Slide Number Placeholder 3">
            <a:extLst>
              <a:ext uri="{FF2B5EF4-FFF2-40B4-BE49-F238E27FC236}">
                <a16:creationId xmlns:a16="http://schemas.microsoft.com/office/drawing/2014/main" id="{099D1821-1175-423E-930D-AA3425CCEE70}"/>
              </a:ext>
            </a:extLst>
          </p:cNvPr>
          <p:cNvSpPr>
            <a:spLocks noGrp="1"/>
          </p:cNvSpPr>
          <p:nvPr>
            <p:ph type="sldNum" sz="quarter" idx="4294967295"/>
          </p:nvPr>
        </p:nvSpPr>
        <p:spPr>
          <a:xfrm>
            <a:off x="9448800" y="6356350"/>
            <a:ext cx="2743200" cy="365125"/>
          </a:xfrm>
        </p:spPr>
        <p:txBody>
          <a:bodyPr/>
          <a:lstStyle/>
          <a:p>
            <a:fld id="{70B2C2F8-CC18-47EA-B40B-1FF889930AA6}" type="slidenum">
              <a:rPr lang="en-US" smtClean="0">
                <a:solidFill>
                  <a:prstClr val="black">
                    <a:tint val="75000"/>
                  </a:prstClr>
                </a:solidFill>
              </a:rPr>
              <a:pPr/>
              <a:t>85</a:t>
            </a:fld>
            <a:endParaRPr lang="en-US" dirty="0">
              <a:solidFill>
                <a:prstClr val="black">
                  <a:tint val="75000"/>
                </a:prstClr>
              </a:solidFill>
            </a:endParaRPr>
          </a:p>
        </p:txBody>
      </p:sp>
      <p:sp>
        <p:nvSpPr>
          <p:cNvPr id="5" name="Rectangle 4">
            <a:extLst>
              <a:ext uri="{FF2B5EF4-FFF2-40B4-BE49-F238E27FC236}">
                <a16:creationId xmlns:a16="http://schemas.microsoft.com/office/drawing/2014/main" id="{A6689989-E403-469F-993A-ACE33600E0AE}"/>
              </a:ext>
            </a:extLst>
          </p:cNvPr>
          <p:cNvSpPr/>
          <p:nvPr/>
        </p:nvSpPr>
        <p:spPr>
          <a:xfrm>
            <a:off x="0" y="-27738"/>
            <a:ext cx="12191136" cy="6885738"/>
          </a:xfrm>
          <a:prstGeom prst="rect">
            <a:avLst/>
          </a:prstGeom>
          <a:solidFill>
            <a:srgbClr val="44546A">
              <a:lumMod val="75000"/>
              <a:alpha val="95000"/>
            </a:srgbClr>
          </a:solidFill>
          <a:ln w="12700" cap="flat" cmpd="sng" algn="ctr">
            <a:noFill/>
            <a:prstDash val="solid"/>
            <a:miter lim="800000"/>
          </a:ln>
          <a:effectLst>
            <a:outerShdw blurRad="50800" dist="50800" dir="5400000" algn="ctr" rotWithShape="0">
              <a:srgbClr val="000000">
                <a:alpha val="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 name="Title 3">
            <a:extLst>
              <a:ext uri="{FF2B5EF4-FFF2-40B4-BE49-F238E27FC236}">
                <a16:creationId xmlns:a16="http://schemas.microsoft.com/office/drawing/2014/main" id="{BA9A928E-F98F-4D1E-BD52-687F743EF5F3}"/>
              </a:ext>
            </a:extLst>
          </p:cNvPr>
          <p:cNvSpPr txBox="1">
            <a:spLocks/>
          </p:cNvSpPr>
          <p:nvPr/>
        </p:nvSpPr>
        <p:spPr>
          <a:xfrm>
            <a:off x="11605" y="2568232"/>
            <a:ext cx="12179530" cy="3508653"/>
          </a:xfrm>
          <a:prstGeom prst="rect">
            <a:avLst/>
          </a:prstGeom>
          <a:noFill/>
        </p:spPr>
        <p:txBody>
          <a:bodyPr vert="horz" wrap="square" lIns="72000" tIns="91440" rIns="72000" bIns="91440" rtlCol="0" anchor="t" anchorCtr="0">
            <a:spAutoFit/>
          </a:bodyPr>
          <a:lstStyle>
            <a:lvl1pPr algn="l" defTabSz="914400" rtl="0" eaLnBrk="1" latinLnBrk="0" hangingPunct="1">
              <a:lnSpc>
                <a:spcPct val="100000"/>
              </a:lnSpc>
              <a:spcBef>
                <a:spcPct val="0"/>
              </a:spcBef>
              <a:buNone/>
              <a:defRPr sz="5400" kern="1200" spc="-98" baseline="0">
                <a:gradFill>
                  <a:gsLst>
                    <a:gs pos="100000">
                      <a:schemeClr val="tx1"/>
                    </a:gs>
                    <a:gs pos="0">
                      <a:schemeClr val="tx1"/>
                    </a:gs>
                  </a:gsLst>
                  <a:lin ang="5400000" scaled="0"/>
                </a:gradFill>
                <a:latin typeface="Segoe UI Light" panose="020B0502040204020203" pitchFamily="34" charset="0"/>
                <a:ea typeface="+mj-ea"/>
                <a:cs typeface="+mj-cs"/>
              </a:defRPr>
            </a:lvl1pPr>
          </a:lstStyle>
          <a:p>
            <a:r>
              <a:rPr lang="en-IN" kern="0" dirty="0">
                <a:solidFill>
                  <a:schemeClr val="bg1"/>
                </a:solidFill>
                <a:ea typeface="Segoe UI" panose="020B0502040204020203" pitchFamily="34" charset="0"/>
                <a:cs typeface="Segoe UI" panose="020B0502040204020203" pitchFamily="34" charset="0"/>
              </a:rPr>
              <a:t>Case Study in Snapshots</a:t>
            </a:r>
          </a:p>
          <a:p>
            <a:r>
              <a:rPr lang="en-IN" kern="0" dirty="0">
                <a:solidFill>
                  <a:schemeClr val="bg1"/>
                </a:solidFill>
                <a:ea typeface="Segoe UI" panose="020B0502040204020203" pitchFamily="34" charset="0"/>
                <a:cs typeface="Segoe UI" panose="020B0502040204020203" pitchFamily="34" charset="0"/>
              </a:rPr>
              <a:t>Data Driven Innovation</a:t>
            </a:r>
          </a:p>
          <a:p>
            <a:endParaRPr lang="en-IN" kern="0" dirty="0">
              <a:solidFill>
                <a:schemeClr val="bg1"/>
              </a:solidFill>
              <a:ea typeface="Segoe UI" panose="020B0502040204020203" pitchFamily="34" charset="0"/>
              <a:cs typeface="Segoe UI" panose="020B0502040204020203" pitchFamily="34" charset="0"/>
            </a:endParaRPr>
          </a:p>
          <a:p>
            <a:r>
              <a:rPr lang="en-IN" kern="0" dirty="0">
                <a:solidFill>
                  <a:schemeClr val="bg1"/>
                </a:solidFill>
                <a:ea typeface="Segoe UI" panose="020B0502040204020203" pitchFamily="34" charset="0"/>
                <a:cs typeface="Segoe UI" panose="020B0502040204020203" pitchFamily="34" charset="0"/>
              </a:rPr>
              <a:t>Appendix</a:t>
            </a:r>
            <a:endParaRPr lang="en-US" dirty="0">
              <a:solidFill>
                <a:schemeClr val="bg1"/>
              </a:solidFill>
            </a:endParaRPr>
          </a:p>
        </p:txBody>
      </p:sp>
      <p:pic>
        <p:nvPicPr>
          <p:cNvPr id="7" name="Picture 6">
            <a:extLst>
              <a:ext uri="{FF2B5EF4-FFF2-40B4-BE49-F238E27FC236}">
                <a16:creationId xmlns:a16="http://schemas.microsoft.com/office/drawing/2014/main" id="{7DE066A1-3659-4EDD-A018-1C07A43A41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251" y="-16221"/>
            <a:ext cx="1127357" cy="797171"/>
          </a:xfrm>
          <a:prstGeom prst="rect">
            <a:avLst/>
          </a:prstGeom>
        </p:spPr>
      </p:pic>
    </p:spTree>
    <p:extLst>
      <p:ext uri="{BB962C8B-B14F-4D97-AF65-F5344CB8AC3E}">
        <p14:creationId xmlns:p14="http://schemas.microsoft.com/office/powerpoint/2010/main" val="25694999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 xmlns:a14="http://schemas.microsoft.com/office/drawing/2010/main">
                <a:solidFill>
                  <a:srgbClr val="FFFFFF"/>
                </a:solidFill>
              </a14:hiddenFill>
            </a:ext>
          </a:extLst>
        </p:spPr>
      </p:pic>
      <p:sp>
        <p:nvSpPr>
          <p:cNvPr id="173" name="Rectangle 172"/>
          <p:cNvSpPr/>
          <p:nvPr/>
        </p:nvSpPr>
        <p:spPr>
          <a:xfrm>
            <a:off x="256518" y="109396"/>
            <a:ext cx="8539139" cy="546632"/>
          </a:xfrm>
          <a:prstGeom prst="rect">
            <a:avLst/>
          </a:prstGeom>
          <a:solidFill>
            <a:schemeClr val="bg1"/>
          </a:solidFill>
        </p:spPr>
        <p:txBody>
          <a:bodyPr vert="horz" lIns="121789" tIns="60895" rIns="121789" bIns="60895" rtlCol="0" anchor="ctr">
            <a:noAutofit/>
          </a:bodyPr>
          <a:lstStyle/>
          <a:p>
            <a:pPr>
              <a:spcBef>
                <a:spcPct val="0"/>
              </a:spcBef>
            </a:pPr>
            <a:r>
              <a:rPr lang="en-US" sz="2800" b="1" spc="-96" dirty="0">
                <a:ln w="3175">
                  <a:noFill/>
                </a:ln>
                <a:solidFill>
                  <a:srgbClr val="44546A"/>
                </a:solidFill>
                <a:ea typeface="Segoe UI" panose="020B0502040204020203" pitchFamily="34" charset="0"/>
                <a:cs typeface="Segoe UI" panose="020B0502040204020203" pitchFamily="34" charset="0"/>
              </a:rPr>
              <a:t>Social Media-based Flavor Trends driving Product Innovation</a:t>
            </a:r>
          </a:p>
        </p:txBody>
      </p:sp>
      <p:sp>
        <p:nvSpPr>
          <p:cNvPr id="54" name="Slide Number Placeholder 5"/>
          <p:cNvSpPr txBox="1">
            <a:spLocks/>
          </p:cNvSpPr>
          <p:nvPr/>
        </p:nvSpPr>
        <p:spPr>
          <a:xfrm>
            <a:off x="9209804" y="642366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0414F87-21CC-45C6-A33F-A15A7E070B6F}" type="slidenum">
              <a:rPr lang="en-US" sz="1200" smtClean="0">
                <a:solidFill>
                  <a:srgbClr val="000000">
                    <a:tint val="75000"/>
                  </a:srgbClr>
                </a:solidFill>
              </a:rPr>
              <a:pPr algn="r"/>
              <a:t>86</a:t>
            </a:fld>
            <a:endParaRPr lang="en-US" sz="1200" dirty="0">
              <a:solidFill>
                <a:srgbClr val="000000">
                  <a:tint val="75000"/>
                </a:srgbClr>
              </a:solidFill>
            </a:endParaRPr>
          </a:p>
        </p:txBody>
      </p:sp>
      <p:sp>
        <p:nvSpPr>
          <p:cNvPr id="53" name="Rectangle 52"/>
          <p:cNvSpPr/>
          <p:nvPr/>
        </p:nvSpPr>
        <p:spPr>
          <a:xfrm>
            <a:off x="1" y="1226542"/>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 name="Rectangle 56"/>
          <p:cNvSpPr/>
          <p:nvPr/>
        </p:nvSpPr>
        <p:spPr>
          <a:xfrm>
            <a:off x="260343"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58" name="Rectangle 57"/>
          <p:cNvSpPr/>
          <p:nvPr/>
        </p:nvSpPr>
        <p:spPr>
          <a:xfrm>
            <a:off x="260343" y="1879011"/>
            <a:ext cx="3588326" cy="1483361"/>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9" name="Rectangle 58"/>
          <p:cNvSpPr/>
          <p:nvPr/>
        </p:nvSpPr>
        <p:spPr>
          <a:xfrm>
            <a:off x="256518" y="2197086"/>
            <a:ext cx="3499537"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Flavor trends were identified based on surveys and focus group studies which were costly, time-consuming and lacked real-world generalization</a:t>
            </a:r>
          </a:p>
        </p:txBody>
      </p:sp>
      <p:sp>
        <p:nvSpPr>
          <p:cNvPr id="60" name="Rectangle 59"/>
          <p:cNvSpPr/>
          <p:nvPr/>
        </p:nvSpPr>
        <p:spPr>
          <a:xfrm>
            <a:off x="256518" y="1873006"/>
            <a:ext cx="2534636" cy="338554"/>
          </a:xfrm>
          <a:prstGeom prst="rect">
            <a:avLst/>
          </a:prstGeom>
        </p:spPr>
        <p:txBody>
          <a:bodyPr wrap="square">
            <a:spAutoFit/>
          </a:bodyPr>
          <a:lstStyle/>
          <a:p>
            <a:r>
              <a:rPr lang="en-US" sz="1600" b="1" dirty="0">
                <a:solidFill>
                  <a:srgbClr val="44546A"/>
                </a:solidFill>
              </a:rPr>
              <a:t>The “Before” State</a:t>
            </a:r>
          </a:p>
        </p:txBody>
      </p:sp>
      <p:sp>
        <p:nvSpPr>
          <p:cNvPr id="61" name="Rectangle 60"/>
          <p:cNvSpPr/>
          <p:nvPr/>
        </p:nvSpPr>
        <p:spPr>
          <a:xfrm>
            <a:off x="8301385" y="1880608"/>
            <a:ext cx="3592151" cy="1476744"/>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62" name="Rectangle 61"/>
          <p:cNvSpPr/>
          <p:nvPr/>
        </p:nvSpPr>
        <p:spPr>
          <a:xfrm>
            <a:off x="8297111" y="2197086"/>
            <a:ext cx="3651619" cy="867930"/>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Reduced innovation cycle time by 1.5x, identified 20 flavors at a fraction of ideation cost and gained a big first-mover advantage</a:t>
            </a:r>
          </a:p>
        </p:txBody>
      </p:sp>
      <p:sp>
        <p:nvSpPr>
          <p:cNvPr id="63" name="Rectangle 62"/>
          <p:cNvSpPr/>
          <p:nvPr/>
        </p:nvSpPr>
        <p:spPr>
          <a:xfrm>
            <a:off x="208121" y="1187284"/>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a:solidFill>
                  <a:srgbClr val="44546A"/>
                </a:solidFill>
              </a:rPr>
              <a:t>The Problem: </a:t>
            </a:r>
            <a:r>
              <a:rPr lang="en-US" sz="1600" dirty="0">
                <a:solidFill>
                  <a:srgbClr val="44546A"/>
                </a:solidFill>
              </a:rPr>
              <a:t>Our client’s market-share was down by 6% due to the delay in introducing new snack flavors as smaller, local competitors had a much faster time-to-market innovation cycle</a:t>
            </a:r>
          </a:p>
        </p:txBody>
      </p:sp>
      <p:sp>
        <p:nvSpPr>
          <p:cNvPr id="64" name="Rectangle 63"/>
          <p:cNvSpPr/>
          <p:nvPr/>
        </p:nvSpPr>
        <p:spPr>
          <a:xfrm>
            <a:off x="4255290"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65" name="Rectangle 64"/>
          <p:cNvSpPr/>
          <p:nvPr/>
        </p:nvSpPr>
        <p:spPr>
          <a:xfrm>
            <a:off x="4296083" y="1879011"/>
            <a:ext cx="3588326" cy="1478341"/>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6" name="Rectangle 65"/>
          <p:cNvSpPr/>
          <p:nvPr/>
        </p:nvSpPr>
        <p:spPr>
          <a:xfrm>
            <a:off x="4353457" y="2197086"/>
            <a:ext cx="3486708" cy="1126462"/>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Social media conversations were mined to identify emerging flavors and the underlying emotional and functional drivers associated with them</a:t>
            </a:r>
          </a:p>
        </p:txBody>
      </p:sp>
      <p:sp>
        <p:nvSpPr>
          <p:cNvPr id="67" name="Rectangle 66"/>
          <p:cNvSpPr/>
          <p:nvPr/>
        </p:nvSpPr>
        <p:spPr>
          <a:xfrm>
            <a:off x="4353457" y="1873006"/>
            <a:ext cx="2131840" cy="338554"/>
          </a:xfrm>
          <a:prstGeom prst="rect">
            <a:avLst/>
          </a:prstGeom>
        </p:spPr>
        <p:txBody>
          <a:bodyPr wrap="square">
            <a:spAutoFit/>
          </a:bodyPr>
          <a:lstStyle/>
          <a:p>
            <a:r>
              <a:rPr lang="en-US" sz="1600" b="1" dirty="0" err="1">
                <a:solidFill>
                  <a:srgbClr val="44546A"/>
                </a:solidFill>
              </a:rPr>
              <a:t>LatentView</a:t>
            </a:r>
            <a:r>
              <a:rPr lang="en-US" sz="1600" b="1" dirty="0">
                <a:solidFill>
                  <a:srgbClr val="44546A"/>
                </a:solidFill>
              </a:rPr>
              <a:t> Solution</a:t>
            </a:r>
          </a:p>
        </p:txBody>
      </p:sp>
      <p:sp>
        <p:nvSpPr>
          <p:cNvPr id="68" name="Rectangle 67"/>
          <p:cNvSpPr/>
          <p:nvPr/>
        </p:nvSpPr>
        <p:spPr>
          <a:xfrm>
            <a:off x="8297111" y="1873006"/>
            <a:ext cx="2534636" cy="338554"/>
          </a:xfrm>
          <a:prstGeom prst="rect">
            <a:avLst/>
          </a:prstGeom>
        </p:spPr>
        <p:txBody>
          <a:bodyPr wrap="square">
            <a:spAutoFit/>
          </a:bodyPr>
          <a:lstStyle/>
          <a:p>
            <a:r>
              <a:rPr lang="en-US" sz="1600" b="1" dirty="0">
                <a:solidFill>
                  <a:srgbClr val="44546A"/>
                </a:solidFill>
              </a:rPr>
              <a:t>The “After” State</a:t>
            </a:r>
          </a:p>
        </p:txBody>
      </p:sp>
      <p:sp>
        <p:nvSpPr>
          <p:cNvPr id="69" name="Rectangle 68"/>
          <p:cNvSpPr/>
          <p:nvPr/>
        </p:nvSpPr>
        <p:spPr>
          <a:xfrm>
            <a:off x="207473" y="650606"/>
            <a:ext cx="5926450"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rPr>
              <a:t>Leading US Based Beverages &amp; Snack Manufacturer </a:t>
            </a:r>
          </a:p>
        </p:txBody>
      </p:sp>
      <p:pic>
        <p:nvPicPr>
          <p:cNvPr id="2" name="Picture 1"/>
          <p:cNvPicPr>
            <a:picLocks noChangeAspect="1"/>
          </p:cNvPicPr>
          <p:nvPr/>
        </p:nvPicPr>
        <p:blipFill>
          <a:blip r:embed="rId4"/>
          <a:stretch>
            <a:fillRect/>
          </a:stretch>
        </p:blipFill>
        <p:spPr>
          <a:xfrm>
            <a:off x="852403" y="3601480"/>
            <a:ext cx="5054022" cy="3340898"/>
          </a:xfrm>
          <a:prstGeom prst="rect">
            <a:avLst/>
          </a:prstGeom>
        </p:spPr>
      </p:pic>
      <p:pic>
        <p:nvPicPr>
          <p:cNvPr id="70" name="Picture 69"/>
          <p:cNvPicPr>
            <a:picLocks noChangeAspect="1"/>
          </p:cNvPicPr>
          <p:nvPr/>
        </p:nvPicPr>
        <p:blipFill rotWithShape="1">
          <a:blip r:embed="rId5"/>
          <a:srcRect l="67261" t="1865"/>
          <a:stretch/>
        </p:blipFill>
        <p:spPr>
          <a:xfrm>
            <a:off x="7884409" y="3599509"/>
            <a:ext cx="2062535" cy="3180524"/>
          </a:xfrm>
          <a:prstGeom prst="rect">
            <a:avLst/>
          </a:prstGeom>
        </p:spPr>
      </p:pic>
      <p:sp>
        <p:nvSpPr>
          <p:cNvPr id="71" name="Right Arrow 70"/>
          <p:cNvSpPr/>
          <p:nvPr/>
        </p:nvSpPr>
        <p:spPr>
          <a:xfrm>
            <a:off x="5997852" y="4766690"/>
            <a:ext cx="1207639" cy="8461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led to</a:t>
            </a:r>
          </a:p>
        </p:txBody>
      </p:sp>
      <p:sp>
        <p:nvSpPr>
          <p:cNvPr id="23" name="Oval 22">
            <a:hlinkClick r:id="rId6" action="ppaction://hlinksldjump"/>
            <a:extLst>
              <a:ext uri="{FF2B5EF4-FFF2-40B4-BE49-F238E27FC236}">
                <a16:creationId xmlns:a16="http://schemas.microsoft.com/office/drawing/2014/main" id="{DA045769-2803-45E1-BFC4-299FD24FDA23}"/>
              </a:ext>
            </a:extLst>
          </p:cNvPr>
          <p:cNvSpPr/>
          <p:nvPr/>
        </p:nvSpPr>
        <p:spPr>
          <a:xfrm>
            <a:off x="11726727" y="5664341"/>
            <a:ext cx="270000" cy="270000"/>
          </a:xfrm>
          <a:prstGeom prst="ellipse">
            <a:avLst/>
          </a:prstGeom>
          <a:solidFill>
            <a:srgbClr val="46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a:t>
            </a:r>
            <a:endParaRPr lang="en-IN"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509754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1AB3C9-9CAA-4E84-BB3E-7E5B3F6B27C6}"/>
              </a:ext>
            </a:extLst>
          </p:cNvPr>
          <p:cNvSpPr>
            <a:spLocks noGrp="1"/>
          </p:cNvSpPr>
          <p:nvPr>
            <p:ph type="title"/>
          </p:nvPr>
        </p:nvSpPr>
        <p:spPr>
          <a:xfrm>
            <a:off x="481087" y="122448"/>
            <a:ext cx="8403606" cy="496901"/>
          </a:xfrm>
        </p:spPr>
        <p:txBody>
          <a:bodyPr>
            <a:noAutofit/>
          </a:bodyPr>
          <a:lstStyle/>
          <a:p>
            <a:r>
              <a:rPr lang="en-IN" sz="2600" b="1" dirty="0">
                <a:latin typeface="+mn-lt"/>
              </a:rPr>
              <a:t>Emerging Social Media Trends driving Product Development</a:t>
            </a:r>
          </a:p>
        </p:txBody>
      </p:sp>
      <p:sp>
        <p:nvSpPr>
          <p:cNvPr id="2" name="Slide Number Placeholder 1">
            <a:extLst>
              <a:ext uri="{FF2B5EF4-FFF2-40B4-BE49-F238E27FC236}">
                <a16:creationId xmlns:a16="http://schemas.microsoft.com/office/drawing/2014/main" id="{96865F37-516A-401F-B646-76D56DBB789C}"/>
              </a:ext>
            </a:extLst>
          </p:cNvPr>
          <p:cNvSpPr>
            <a:spLocks noGrp="1"/>
          </p:cNvSpPr>
          <p:nvPr>
            <p:ph type="sldNum" sz="quarter" idx="4294967295"/>
          </p:nvPr>
        </p:nvSpPr>
        <p:spPr>
          <a:xfrm>
            <a:off x="9448800" y="6511925"/>
            <a:ext cx="2743200" cy="365125"/>
          </a:xfrm>
        </p:spPr>
        <p:txBody>
          <a:bodyPr/>
          <a:lstStyle/>
          <a:p>
            <a:fld id="{1BD62E10-4E2F-4770-910A-FED86DD8921B}" type="slidenum">
              <a:rPr lang="en-IN" smtClean="0">
                <a:latin typeface="Segoe UI" panose="020B0502040204020203" pitchFamily="34" charset="0"/>
                <a:ea typeface="Segoe UI" panose="020B0502040204020203" pitchFamily="34" charset="0"/>
                <a:cs typeface="Segoe UI" panose="020B0502040204020203" pitchFamily="34" charset="0"/>
              </a:rPr>
              <a:t>87</a:t>
            </a:fld>
            <a:endParaRPr lang="en-IN">
              <a:latin typeface="Segoe UI" panose="020B0502040204020203" pitchFamily="34" charset="0"/>
              <a:ea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D4392BC2-013D-4ECC-82F4-CE684E8094A4}"/>
              </a:ext>
            </a:extLst>
          </p:cNvPr>
          <p:cNvSpPr/>
          <p:nvPr/>
        </p:nvSpPr>
        <p:spPr>
          <a:xfrm>
            <a:off x="1" y="1201872"/>
            <a:ext cx="12192003" cy="209055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4" name="Rectangle 13">
            <a:extLst>
              <a:ext uri="{FF2B5EF4-FFF2-40B4-BE49-F238E27FC236}">
                <a16:creationId xmlns:a16="http://schemas.microsoft.com/office/drawing/2014/main" id="{B229DBCA-440C-4567-BC20-4B715EFC9B07}"/>
              </a:ext>
            </a:extLst>
          </p:cNvPr>
          <p:cNvSpPr/>
          <p:nvPr/>
        </p:nvSpPr>
        <p:spPr>
          <a:xfrm>
            <a:off x="260343" y="187052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0764C3E4-2F54-4678-B106-1F4C7B2C31C7}"/>
              </a:ext>
            </a:extLst>
          </p:cNvPr>
          <p:cNvSpPr/>
          <p:nvPr/>
        </p:nvSpPr>
        <p:spPr>
          <a:xfrm>
            <a:off x="260343" y="1826457"/>
            <a:ext cx="3588326" cy="1371489"/>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B4746F55-5718-4CC0-AC18-B1E353CFF809}"/>
              </a:ext>
            </a:extLst>
          </p:cNvPr>
          <p:cNvSpPr/>
          <p:nvPr/>
        </p:nvSpPr>
        <p:spPr>
          <a:xfrm>
            <a:off x="256518" y="2099380"/>
            <a:ext cx="3581796" cy="1052596"/>
          </a:xfrm>
          <a:prstGeom prst="rect">
            <a:avLst/>
          </a:prstGeom>
        </p:spPr>
        <p:txBody>
          <a:bodyPr wrap="square">
            <a:spAutoFit/>
          </a:bodyPr>
          <a:lstStyle/>
          <a:p>
            <a:pPr>
              <a:lnSpc>
                <a:spcPct val="120000"/>
              </a:lnSpc>
            </a:pPr>
            <a:r>
              <a:rPr lang="en-US" sz="1300" dirty="0">
                <a:solidFill>
                  <a:prstClr val="black"/>
                </a:solidFill>
                <a:ea typeface="Segoe UI" panose="020B0502040204020203" pitchFamily="34" charset="0"/>
                <a:cs typeface="Segoe UI" panose="020B0502040204020203" pitchFamily="34" charset="0"/>
              </a:rPr>
              <a:t>Limited understanding of consumer emotional and functional drivers . Flavor / Ingredient trends were identified using expensive and time consuming surveys and focus groups.</a:t>
            </a:r>
          </a:p>
        </p:txBody>
      </p:sp>
      <p:sp>
        <p:nvSpPr>
          <p:cNvPr id="20" name="Rectangle 19">
            <a:extLst>
              <a:ext uri="{FF2B5EF4-FFF2-40B4-BE49-F238E27FC236}">
                <a16:creationId xmlns:a16="http://schemas.microsoft.com/office/drawing/2014/main" id="{4ADB0AEB-B7BE-497C-A1EA-F18F7A2B34D7}"/>
              </a:ext>
            </a:extLst>
          </p:cNvPr>
          <p:cNvSpPr/>
          <p:nvPr/>
        </p:nvSpPr>
        <p:spPr>
          <a:xfrm>
            <a:off x="256518" y="1816244"/>
            <a:ext cx="2534636" cy="307777"/>
          </a:xfrm>
          <a:prstGeom prst="rect">
            <a:avLst/>
          </a:prstGeom>
        </p:spPr>
        <p:txBody>
          <a:bodyPr wrap="square">
            <a:spAutoFit/>
          </a:bodyPr>
          <a:lstStyle/>
          <a:p>
            <a:r>
              <a:rPr lang="en-US" sz="1400" b="1" dirty="0">
                <a:solidFill>
                  <a:srgbClr val="44546A"/>
                </a:solidFill>
                <a:latin typeface="Segoe UI" panose="020B0502040204020203" pitchFamily="34" charset="0"/>
                <a:ea typeface="Segoe UI" panose="020B0502040204020203" pitchFamily="34" charset="0"/>
                <a:cs typeface="Segoe UI" panose="020B0502040204020203" pitchFamily="34" charset="0"/>
              </a:rPr>
              <a:t>The “Before” State</a:t>
            </a:r>
          </a:p>
        </p:txBody>
      </p:sp>
      <p:sp>
        <p:nvSpPr>
          <p:cNvPr id="21" name="Rectangle 20">
            <a:extLst>
              <a:ext uri="{FF2B5EF4-FFF2-40B4-BE49-F238E27FC236}">
                <a16:creationId xmlns:a16="http://schemas.microsoft.com/office/drawing/2014/main" id="{42E7B085-7831-46B9-A5A4-95621A3FE4E3}"/>
              </a:ext>
            </a:extLst>
          </p:cNvPr>
          <p:cNvSpPr/>
          <p:nvPr/>
        </p:nvSpPr>
        <p:spPr>
          <a:xfrm>
            <a:off x="8301385" y="1811810"/>
            <a:ext cx="3592151" cy="1365371"/>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23" name="Rectangle 22">
            <a:extLst>
              <a:ext uri="{FF2B5EF4-FFF2-40B4-BE49-F238E27FC236}">
                <a16:creationId xmlns:a16="http://schemas.microsoft.com/office/drawing/2014/main" id="{A5C0B1DB-59B8-4CEA-BEC2-5E912EEDDFD7}"/>
              </a:ext>
            </a:extLst>
          </p:cNvPr>
          <p:cNvSpPr/>
          <p:nvPr/>
        </p:nvSpPr>
        <p:spPr>
          <a:xfrm>
            <a:off x="8297111" y="2099380"/>
            <a:ext cx="3651619" cy="1052596"/>
          </a:xfrm>
          <a:prstGeom prst="rect">
            <a:avLst/>
          </a:prstGeom>
        </p:spPr>
        <p:txBody>
          <a:bodyPr wrap="square">
            <a:spAutoFit/>
          </a:bodyPr>
          <a:lstStyle/>
          <a:p>
            <a:pPr>
              <a:lnSpc>
                <a:spcPct val="120000"/>
              </a:lnSpc>
            </a:pPr>
            <a:r>
              <a:rPr lang="en-US" sz="1300" dirty="0">
                <a:solidFill>
                  <a:prstClr val="black"/>
                </a:solidFill>
                <a:ea typeface="Segoe UI" panose="020B0502040204020203" pitchFamily="34" charset="0"/>
                <a:cs typeface="Segoe UI" panose="020B0502040204020203" pitchFamily="34" charset="0"/>
              </a:rPr>
              <a:t>Reduced time to market by 2x, identified emerging trends early on and catered to consumer emotions and excitement increasing product overall sales and ticket sizes. </a:t>
            </a:r>
          </a:p>
        </p:txBody>
      </p:sp>
      <p:sp>
        <p:nvSpPr>
          <p:cNvPr id="24" name="Rectangle 23">
            <a:extLst>
              <a:ext uri="{FF2B5EF4-FFF2-40B4-BE49-F238E27FC236}">
                <a16:creationId xmlns:a16="http://schemas.microsoft.com/office/drawing/2014/main" id="{B5DB48B9-E8BC-4BAD-9E7D-31ECDDE34420}"/>
              </a:ext>
            </a:extLst>
          </p:cNvPr>
          <p:cNvSpPr/>
          <p:nvPr/>
        </p:nvSpPr>
        <p:spPr>
          <a:xfrm>
            <a:off x="208121" y="1201872"/>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sz="1400" b="1" dirty="0">
                <a:solidFill>
                  <a:srgbClr val="44546A"/>
                </a:solidFill>
                <a:latin typeface="Segoe UI" panose="020B0502040204020203" pitchFamily="34" charset="0"/>
                <a:ea typeface="Segoe UI" panose="020B0502040204020203" pitchFamily="34" charset="0"/>
                <a:cs typeface="Segoe UI" panose="020B0502040204020203" pitchFamily="34" charset="0"/>
              </a:rPr>
              <a:t>The Problem: </a:t>
            </a:r>
            <a:r>
              <a:rPr lang="en-IN" sz="1400" dirty="0">
                <a:solidFill>
                  <a:srgbClr val="44546A"/>
                </a:solidFill>
                <a:latin typeface="Segoe UI" panose="020B0502040204020203" pitchFamily="34" charset="0"/>
                <a:ea typeface="Segoe UI" panose="020B0502040204020203" pitchFamily="34" charset="0"/>
                <a:cs typeface="Segoe UI" panose="020B0502040204020203" pitchFamily="34" charset="0"/>
              </a:rPr>
              <a:t>Early identification of </a:t>
            </a:r>
            <a:r>
              <a:rPr lang="en-IN" sz="1400" dirty="0" err="1">
                <a:solidFill>
                  <a:srgbClr val="44546A"/>
                </a:solidFill>
                <a:latin typeface="Segoe UI" panose="020B0502040204020203" pitchFamily="34" charset="0"/>
                <a:ea typeface="Segoe UI" panose="020B0502040204020203" pitchFamily="34" charset="0"/>
                <a:cs typeface="Segoe UI" panose="020B0502040204020203" pitchFamily="34" charset="0"/>
              </a:rPr>
              <a:t>flavor</a:t>
            </a:r>
            <a:r>
              <a:rPr lang="en-IN" sz="1400" dirty="0">
                <a:solidFill>
                  <a:srgbClr val="44546A"/>
                </a:solidFill>
                <a:latin typeface="Segoe UI" panose="020B0502040204020203" pitchFamily="34" charset="0"/>
                <a:ea typeface="Segoe UI" panose="020B0502040204020203" pitchFamily="34" charset="0"/>
                <a:cs typeface="Segoe UI" panose="020B0502040204020203" pitchFamily="34" charset="0"/>
              </a:rPr>
              <a:t> &amp; ingredients trends can provide a significant first mover advantage and so it is important to latch onto it before competition  </a:t>
            </a:r>
            <a:endParaRPr lang="en-US" sz="1400" dirty="0">
              <a:solidFill>
                <a:srgbClr val="44546A"/>
              </a:solidFill>
              <a:latin typeface="Segoe UI" panose="020B0502040204020203" pitchFamily="34" charset="0"/>
              <a:ea typeface="Segoe UI" panose="020B0502040204020203" pitchFamily="34" charset="0"/>
              <a:cs typeface="Segoe UI" panose="020B0502040204020203" pitchFamily="34" charset="0"/>
            </a:endParaRPr>
          </a:p>
        </p:txBody>
      </p:sp>
      <p:sp>
        <p:nvSpPr>
          <p:cNvPr id="25" name="Rectangle 24">
            <a:extLst>
              <a:ext uri="{FF2B5EF4-FFF2-40B4-BE49-F238E27FC236}">
                <a16:creationId xmlns:a16="http://schemas.microsoft.com/office/drawing/2014/main" id="{7A6F11D8-B571-4054-961D-DE9B24593FC9}"/>
              </a:ext>
            </a:extLst>
          </p:cNvPr>
          <p:cNvSpPr/>
          <p:nvPr/>
        </p:nvSpPr>
        <p:spPr>
          <a:xfrm>
            <a:off x="4255290" y="187052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26" name="Rectangle 25">
            <a:extLst>
              <a:ext uri="{FF2B5EF4-FFF2-40B4-BE49-F238E27FC236}">
                <a16:creationId xmlns:a16="http://schemas.microsoft.com/office/drawing/2014/main" id="{7EA5A8D3-E1D0-4A6A-AABD-D9A9B507F203}"/>
              </a:ext>
            </a:extLst>
          </p:cNvPr>
          <p:cNvSpPr/>
          <p:nvPr/>
        </p:nvSpPr>
        <p:spPr>
          <a:xfrm>
            <a:off x="4296083" y="1826305"/>
            <a:ext cx="3588326" cy="1366847"/>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Rectangle 26">
            <a:extLst>
              <a:ext uri="{FF2B5EF4-FFF2-40B4-BE49-F238E27FC236}">
                <a16:creationId xmlns:a16="http://schemas.microsoft.com/office/drawing/2014/main" id="{4748F062-EC3C-49F2-8050-E0D958E373CC}"/>
              </a:ext>
            </a:extLst>
          </p:cNvPr>
          <p:cNvSpPr/>
          <p:nvPr/>
        </p:nvSpPr>
        <p:spPr>
          <a:xfrm>
            <a:off x="4296083" y="2099380"/>
            <a:ext cx="3588326" cy="1052596"/>
          </a:xfrm>
          <a:prstGeom prst="rect">
            <a:avLst/>
          </a:prstGeom>
        </p:spPr>
        <p:txBody>
          <a:bodyPr wrap="square">
            <a:spAutoFit/>
          </a:bodyPr>
          <a:lstStyle/>
          <a:p>
            <a:pPr>
              <a:lnSpc>
                <a:spcPct val="120000"/>
              </a:lnSpc>
            </a:pPr>
            <a:r>
              <a:rPr lang="en-US" sz="1300" dirty="0">
                <a:solidFill>
                  <a:prstClr val="black"/>
                </a:solidFill>
                <a:ea typeface="Segoe UI" panose="020B0502040204020203" pitchFamily="34" charset="0"/>
                <a:cs typeface="Segoe UI" panose="020B0502040204020203" pitchFamily="34" charset="0"/>
              </a:rPr>
              <a:t>Cataloged a list of all bread/muffin varieties &amp; mined relevant social conversations to identify emerging flavors / ingredients and their associated drivers (emotional, functional)</a:t>
            </a:r>
          </a:p>
        </p:txBody>
      </p:sp>
      <p:sp>
        <p:nvSpPr>
          <p:cNvPr id="28" name="Rectangle 27">
            <a:extLst>
              <a:ext uri="{FF2B5EF4-FFF2-40B4-BE49-F238E27FC236}">
                <a16:creationId xmlns:a16="http://schemas.microsoft.com/office/drawing/2014/main" id="{33929A54-BDF3-4C26-BBB7-175305F6E7F7}"/>
              </a:ext>
            </a:extLst>
          </p:cNvPr>
          <p:cNvSpPr/>
          <p:nvPr/>
        </p:nvSpPr>
        <p:spPr>
          <a:xfrm>
            <a:off x="4312513" y="1816244"/>
            <a:ext cx="2131840" cy="307777"/>
          </a:xfrm>
          <a:prstGeom prst="rect">
            <a:avLst/>
          </a:prstGeom>
        </p:spPr>
        <p:txBody>
          <a:bodyPr wrap="square">
            <a:spAutoFit/>
          </a:bodyPr>
          <a:lstStyle/>
          <a:p>
            <a:r>
              <a:rPr lang="en-US" sz="1400" b="1" dirty="0" err="1">
                <a:solidFill>
                  <a:srgbClr val="44546A"/>
                </a:solidFill>
                <a:latin typeface="Segoe UI" panose="020B0502040204020203" pitchFamily="34" charset="0"/>
                <a:ea typeface="Segoe UI" panose="020B0502040204020203" pitchFamily="34" charset="0"/>
                <a:cs typeface="Segoe UI" panose="020B0502040204020203" pitchFamily="34" charset="0"/>
              </a:rPr>
              <a:t>LatentView</a:t>
            </a:r>
            <a:r>
              <a:rPr lang="en-US" sz="1400" b="1" dirty="0">
                <a:solidFill>
                  <a:srgbClr val="44546A"/>
                </a:solidFill>
                <a:latin typeface="Segoe UI" panose="020B0502040204020203" pitchFamily="34" charset="0"/>
                <a:ea typeface="Segoe UI" panose="020B0502040204020203" pitchFamily="34" charset="0"/>
                <a:cs typeface="Segoe UI" panose="020B0502040204020203" pitchFamily="34" charset="0"/>
              </a:rPr>
              <a:t> Solution</a:t>
            </a:r>
          </a:p>
        </p:txBody>
      </p:sp>
      <p:sp>
        <p:nvSpPr>
          <p:cNvPr id="29" name="Rectangle 28">
            <a:extLst>
              <a:ext uri="{FF2B5EF4-FFF2-40B4-BE49-F238E27FC236}">
                <a16:creationId xmlns:a16="http://schemas.microsoft.com/office/drawing/2014/main" id="{DBE29C45-F085-4891-AE9C-07F35865082A}"/>
              </a:ext>
            </a:extLst>
          </p:cNvPr>
          <p:cNvSpPr/>
          <p:nvPr/>
        </p:nvSpPr>
        <p:spPr>
          <a:xfrm>
            <a:off x="8297111" y="1816244"/>
            <a:ext cx="2534636" cy="307777"/>
          </a:xfrm>
          <a:prstGeom prst="rect">
            <a:avLst/>
          </a:prstGeom>
        </p:spPr>
        <p:txBody>
          <a:bodyPr wrap="square">
            <a:spAutoFit/>
          </a:bodyPr>
          <a:lstStyle/>
          <a:p>
            <a:r>
              <a:rPr lang="en-US" sz="1400" b="1" dirty="0">
                <a:solidFill>
                  <a:srgbClr val="44546A"/>
                </a:solidFill>
                <a:latin typeface="Segoe UI" panose="020B0502040204020203" pitchFamily="34" charset="0"/>
                <a:ea typeface="Segoe UI" panose="020B0502040204020203" pitchFamily="34" charset="0"/>
                <a:cs typeface="Segoe UI" panose="020B0502040204020203" pitchFamily="34" charset="0"/>
              </a:rPr>
              <a:t>The “After” State</a:t>
            </a:r>
          </a:p>
        </p:txBody>
      </p:sp>
      <p:sp>
        <p:nvSpPr>
          <p:cNvPr id="30" name="Rectangle 29">
            <a:extLst>
              <a:ext uri="{FF2B5EF4-FFF2-40B4-BE49-F238E27FC236}">
                <a16:creationId xmlns:a16="http://schemas.microsoft.com/office/drawing/2014/main" id="{50CB3C91-2970-4FB2-BAD8-76FF3566C4CC}"/>
              </a:ext>
            </a:extLst>
          </p:cNvPr>
          <p:cNvSpPr/>
          <p:nvPr/>
        </p:nvSpPr>
        <p:spPr>
          <a:xfrm>
            <a:off x="207473" y="633110"/>
            <a:ext cx="5926450"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Leading US Based Bakery Chain</a:t>
            </a:r>
          </a:p>
        </p:txBody>
      </p:sp>
      <p:grpSp>
        <p:nvGrpSpPr>
          <p:cNvPr id="35" name="Group 34">
            <a:extLst>
              <a:ext uri="{FF2B5EF4-FFF2-40B4-BE49-F238E27FC236}">
                <a16:creationId xmlns:a16="http://schemas.microsoft.com/office/drawing/2014/main" id="{B698332C-F62E-4EBB-9D48-C6556DFE16FD}"/>
              </a:ext>
            </a:extLst>
          </p:cNvPr>
          <p:cNvGrpSpPr/>
          <p:nvPr/>
        </p:nvGrpSpPr>
        <p:grpSpPr>
          <a:xfrm>
            <a:off x="256518" y="3376499"/>
            <a:ext cx="7326066" cy="1770803"/>
            <a:chOff x="-2341066" y="4828804"/>
            <a:chExt cx="5811653" cy="1770803"/>
          </a:xfrm>
        </p:grpSpPr>
        <p:sp>
          <p:nvSpPr>
            <p:cNvPr id="36" name="Snip Single Corner Rectangle 66">
              <a:extLst>
                <a:ext uri="{FF2B5EF4-FFF2-40B4-BE49-F238E27FC236}">
                  <a16:creationId xmlns:a16="http://schemas.microsoft.com/office/drawing/2014/main" id="{CEDDCA83-1246-4E14-8F14-550BD4AB5A3A}"/>
                </a:ext>
              </a:extLst>
            </p:cNvPr>
            <p:cNvSpPr/>
            <p:nvPr/>
          </p:nvSpPr>
          <p:spPr>
            <a:xfrm>
              <a:off x="1617343" y="5323243"/>
              <a:ext cx="1853244" cy="1276364"/>
            </a:xfrm>
            <a:prstGeom prst="snip1Rect">
              <a:avLst>
                <a:gd name="adj" fmla="val 21320"/>
              </a:avLst>
            </a:prstGeom>
            <a:solidFill>
              <a:schemeClr val="tx1">
                <a:lumMod val="85000"/>
                <a:lumOff val="15000"/>
              </a:schemeClr>
            </a:solidFill>
            <a:ln w="25400" cap="flat" cmpd="sng" algn="ctr">
              <a:solidFill>
                <a:schemeClr val="bg1">
                  <a:lumMod val="50000"/>
                </a:schemeClr>
              </a:solidFill>
              <a:prstDash val="solid"/>
            </a:ln>
            <a:effectLst/>
          </p:spPr>
          <p:txBody>
            <a:bodyPr rtlCol="0" anchor="ctr"/>
            <a:lstStyle/>
            <a:p>
              <a:pPr algn="ctr">
                <a:defRPr/>
              </a:pPr>
              <a:endParaRPr lang="en-IN" sz="2000"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37" name="Snip Single Corner Rectangle 67">
              <a:extLst>
                <a:ext uri="{FF2B5EF4-FFF2-40B4-BE49-F238E27FC236}">
                  <a16:creationId xmlns:a16="http://schemas.microsoft.com/office/drawing/2014/main" id="{DFE5E4A0-6A59-4B7E-8AB6-282549FBEFEA}"/>
                </a:ext>
              </a:extLst>
            </p:cNvPr>
            <p:cNvSpPr/>
            <p:nvPr/>
          </p:nvSpPr>
          <p:spPr>
            <a:xfrm>
              <a:off x="-2341066" y="5316162"/>
              <a:ext cx="1853244" cy="1276364"/>
            </a:xfrm>
            <a:prstGeom prst="snip1Rect">
              <a:avLst/>
            </a:prstGeom>
            <a:solidFill>
              <a:srgbClr val="155E4D"/>
            </a:solidFill>
            <a:ln w="25400" cap="flat" cmpd="sng" algn="ctr">
              <a:solidFill>
                <a:schemeClr val="bg1">
                  <a:lumMod val="50000"/>
                </a:schemeClr>
              </a:solidFill>
              <a:prstDash val="solid"/>
            </a:ln>
            <a:effectLst/>
          </p:spPr>
          <p:txBody>
            <a:bodyPr rtlCol="0" anchor="ctr"/>
            <a:lstStyle/>
            <a:p>
              <a:pPr algn="ctr">
                <a:defRPr/>
              </a:pPr>
              <a:endParaRPr lang="en-IN" sz="2000"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38" name="TextBox 37">
              <a:extLst>
                <a:ext uri="{FF2B5EF4-FFF2-40B4-BE49-F238E27FC236}">
                  <a16:creationId xmlns:a16="http://schemas.microsoft.com/office/drawing/2014/main" id="{B0503C4E-B347-4217-AD7A-FDFE77155BC7}"/>
                </a:ext>
              </a:extLst>
            </p:cNvPr>
            <p:cNvSpPr txBox="1"/>
            <p:nvPr/>
          </p:nvSpPr>
          <p:spPr>
            <a:xfrm>
              <a:off x="-2298751" y="4832617"/>
              <a:ext cx="1768615" cy="461665"/>
            </a:xfrm>
            <a:prstGeom prst="rect">
              <a:avLst/>
            </a:prstGeom>
            <a:noFill/>
          </p:spPr>
          <p:txBody>
            <a:bodyPr wrap="square" rtlCol="0">
              <a:spAutoFit/>
            </a:bodyPr>
            <a:lstStyle/>
            <a:p>
              <a:pPr algn="ctr">
                <a:defRPr/>
              </a:pPr>
              <a:r>
                <a:rPr lang="en-IN" sz="1200" b="1" kern="0" dirty="0">
                  <a:solidFill>
                    <a:srgbClr val="000000"/>
                  </a:solidFill>
                  <a:latin typeface="Segoe UI" panose="020B0502040204020203" pitchFamily="34" charset="0"/>
                  <a:ea typeface="Segoe UI" panose="020B0502040204020203" pitchFamily="34" charset="0"/>
                  <a:cs typeface="Segoe UI" panose="020B0502040204020203" pitchFamily="34" charset="0"/>
                </a:rPr>
                <a:t>Ingredient based bread Identification</a:t>
              </a:r>
            </a:p>
          </p:txBody>
        </p:sp>
        <p:sp>
          <p:nvSpPr>
            <p:cNvPr id="39" name="TextBox 38">
              <a:extLst>
                <a:ext uri="{FF2B5EF4-FFF2-40B4-BE49-F238E27FC236}">
                  <a16:creationId xmlns:a16="http://schemas.microsoft.com/office/drawing/2014/main" id="{494C5831-ECED-4425-B3C7-624870078B6F}"/>
                </a:ext>
              </a:extLst>
            </p:cNvPr>
            <p:cNvSpPr txBox="1"/>
            <p:nvPr/>
          </p:nvSpPr>
          <p:spPr>
            <a:xfrm>
              <a:off x="-2248079" y="5466350"/>
              <a:ext cx="1760256" cy="1015663"/>
            </a:xfrm>
            <a:prstGeom prst="rect">
              <a:avLst/>
            </a:prstGeom>
            <a:noFill/>
          </p:spPr>
          <p:txBody>
            <a:bodyPr wrap="square" rtlCol="0">
              <a:spAutoFit/>
            </a:bodyPr>
            <a:lstStyle/>
            <a:p>
              <a:pPr marL="171450" indent="-171450">
                <a:buFont typeface="Arial" panose="020B0604020202020204" pitchFamily="34" charset="0"/>
                <a:buChar char="•"/>
                <a:defRPr/>
              </a:pPr>
              <a:r>
                <a:rPr lang="en-IN" sz="12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Text mining </a:t>
              </a:r>
            </a:p>
            <a:p>
              <a:pPr marL="171450" indent="-171450">
                <a:buFont typeface="Arial" panose="020B0604020202020204" pitchFamily="34" charset="0"/>
                <a:buChar char="•"/>
                <a:defRPr/>
              </a:pPr>
              <a:r>
                <a:rPr lang="en-IN" sz="12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Various Ingredient Combination Identification</a:t>
              </a:r>
            </a:p>
            <a:p>
              <a:pPr marL="171450" indent="-171450">
                <a:buFont typeface="Arial" panose="020B0604020202020204" pitchFamily="34" charset="0"/>
                <a:buChar char="•"/>
                <a:defRPr/>
              </a:pPr>
              <a:r>
                <a:rPr lang="en-IN" sz="12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Social Media Buzz Analysis</a:t>
              </a:r>
            </a:p>
            <a:p>
              <a:pPr marL="171450" indent="-171450">
                <a:buFont typeface="Arial" panose="020B0604020202020204" pitchFamily="34" charset="0"/>
                <a:buChar char="•"/>
                <a:defRPr/>
              </a:pPr>
              <a:endParaRPr lang="en-IN" sz="1200"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40" name="Snip Single Corner Rectangle 103">
              <a:extLst>
                <a:ext uri="{FF2B5EF4-FFF2-40B4-BE49-F238E27FC236}">
                  <a16:creationId xmlns:a16="http://schemas.microsoft.com/office/drawing/2014/main" id="{70BCB6FC-AAAB-40D0-9B77-A7E860A21D38}"/>
                </a:ext>
              </a:extLst>
            </p:cNvPr>
            <p:cNvSpPr/>
            <p:nvPr/>
          </p:nvSpPr>
          <p:spPr>
            <a:xfrm>
              <a:off x="-350801" y="5323243"/>
              <a:ext cx="1853244" cy="1276364"/>
            </a:xfrm>
            <a:prstGeom prst="snip1Rect">
              <a:avLst/>
            </a:prstGeom>
            <a:solidFill>
              <a:schemeClr val="bg1">
                <a:lumMod val="75000"/>
              </a:schemeClr>
            </a:solidFill>
            <a:ln w="25400" cap="flat" cmpd="sng" algn="ctr">
              <a:solidFill>
                <a:schemeClr val="bg1">
                  <a:lumMod val="50000"/>
                </a:schemeClr>
              </a:solidFill>
              <a:prstDash val="solid"/>
            </a:ln>
            <a:effectLst/>
          </p:spPr>
          <p:txBody>
            <a:bodyPr rtlCol="0" anchor="ctr"/>
            <a:lstStyle/>
            <a:p>
              <a:pPr algn="ctr">
                <a:defRPr/>
              </a:pPr>
              <a:endParaRPr lang="en-IN" sz="2000"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F08C5613-5D78-4BD0-8B43-174FC7C3C256}"/>
                </a:ext>
              </a:extLst>
            </p:cNvPr>
            <p:cNvSpPr txBox="1"/>
            <p:nvPr/>
          </p:nvSpPr>
          <p:spPr>
            <a:xfrm>
              <a:off x="-303528" y="5405965"/>
              <a:ext cx="2013483" cy="830997"/>
            </a:xfrm>
            <a:prstGeom prst="rect">
              <a:avLst/>
            </a:prstGeom>
            <a:noFill/>
          </p:spPr>
          <p:txBody>
            <a:bodyPr wrap="square" rtlCol="0">
              <a:spAutoFit/>
            </a:bodyPr>
            <a:lstStyle/>
            <a:p>
              <a:pPr marL="171450" indent="-171450">
                <a:buFont typeface="Arial" panose="020B0604020202020204" pitchFamily="34" charset="0"/>
                <a:buChar char="•"/>
                <a:defRPr/>
              </a:pPr>
              <a:r>
                <a:rPr lang="en-IN" sz="1200" kern="0" dirty="0">
                  <a:solidFill>
                    <a:srgbClr val="000000"/>
                  </a:solidFill>
                  <a:latin typeface="Segoe UI" panose="020B0502040204020203" pitchFamily="34" charset="0"/>
                  <a:ea typeface="Segoe UI" panose="020B0502040204020203" pitchFamily="34" charset="0"/>
                  <a:cs typeface="Segoe UI" panose="020B0502040204020203" pitchFamily="34" charset="0"/>
                </a:rPr>
                <a:t>Holt-Winter’s Algorithm</a:t>
              </a:r>
            </a:p>
            <a:p>
              <a:pPr marL="171450" indent="-171450">
                <a:buFont typeface="Arial" panose="020B0604020202020204" pitchFamily="34" charset="0"/>
                <a:buChar char="•"/>
              </a:pPr>
              <a:r>
                <a:rPr lang="en-IN" sz="1200" kern="0" dirty="0">
                  <a:solidFill>
                    <a:srgbClr val="000000"/>
                  </a:solidFill>
                  <a:latin typeface="Segoe UI" panose="020B0502040204020203" pitchFamily="34" charset="0"/>
                  <a:ea typeface="Segoe UI" panose="020B0502040204020203" pitchFamily="34" charset="0"/>
                  <a:cs typeface="Segoe UI" panose="020B0502040204020203" pitchFamily="34" charset="0"/>
                </a:rPr>
                <a:t>Benchmarking</a:t>
              </a:r>
            </a:p>
            <a:p>
              <a:pPr marL="171450" indent="-171450">
                <a:buFont typeface="Arial" panose="020B0604020202020204" pitchFamily="34" charset="0"/>
                <a:buChar char="•"/>
              </a:pPr>
              <a:r>
                <a:rPr lang="en-IN" sz="1200" kern="0" dirty="0">
                  <a:solidFill>
                    <a:srgbClr val="000000"/>
                  </a:solidFill>
                  <a:latin typeface="Segoe UI" panose="020B0502040204020203" pitchFamily="34" charset="0"/>
                  <a:ea typeface="Segoe UI" panose="020B0502040204020203" pitchFamily="34" charset="0"/>
                  <a:cs typeface="Segoe UI" panose="020B0502040204020203" pitchFamily="34" charset="0"/>
                </a:rPr>
                <a:t>Bucketing into Different Categories</a:t>
              </a:r>
            </a:p>
          </p:txBody>
        </p:sp>
        <p:sp>
          <p:nvSpPr>
            <p:cNvPr id="42" name="TextBox 41">
              <a:extLst>
                <a:ext uri="{FF2B5EF4-FFF2-40B4-BE49-F238E27FC236}">
                  <a16:creationId xmlns:a16="http://schemas.microsoft.com/office/drawing/2014/main" id="{24ED87B7-2FD4-420B-A344-55B3E4260E36}"/>
                </a:ext>
              </a:extLst>
            </p:cNvPr>
            <p:cNvSpPr txBox="1"/>
            <p:nvPr/>
          </p:nvSpPr>
          <p:spPr>
            <a:xfrm>
              <a:off x="-257814" y="4828804"/>
              <a:ext cx="1679793" cy="461665"/>
            </a:xfrm>
            <a:prstGeom prst="rect">
              <a:avLst/>
            </a:prstGeom>
            <a:noFill/>
          </p:spPr>
          <p:txBody>
            <a:bodyPr wrap="square" rtlCol="0">
              <a:spAutoFit/>
            </a:bodyPr>
            <a:lstStyle/>
            <a:p>
              <a:pPr algn="ctr">
                <a:defRPr/>
              </a:pPr>
              <a:r>
                <a:rPr lang="en-IN" sz="1200" b="1" kern="0" dirty="0">
                  <a:solidFill>
                    <a:srgbClr val="000000"/>
                  </a:solidFill>
                  <a:latin typeface="Segoe UI" panose="020B0502040204020203" pitchFamily="34" charset="0"/>
                  <a:ea typeface="Segoe UI" panose="020B0502040204020203" pitchFamily="34" charset="0"/>
                  <a:cs typeface="Segoe UI" panose="020B0502040204020203" pitchFamily="34" charset="0"/>
                </a:rPr>
                <a:t>Emerging and Seasonal Flavours</a:t>
              </a:r>
            </a:p>
          </p:txBody>
        </p:sp>
        <p:sp>
          <p:nvSpPr>
            <p:cNvPr id="43" name="TextBox 42">
              <a:extLst>
                <a:ext uri="{FF2B5EF4-FFF2-40B4-BE49-F238E27FC236}">
                  <a16:creationId xmlns:a16="http://schemas.microsoft.com/office/drawing/2014/main" id="{21111124-26EF-4F74-AF9B-7071C55E66FE}"/>
                </a:ext>
              </a:extLst>
            </p:cNvPr>
            <p:cNvSpPr txBox="1"/>
            <p:nvPr/>
          </p:nvSpPr>
          <p:spPr>
            <a:xfrm>
              <a:off x="1686612" y="5524305"/>
              <a:ext cx="1760256" cy="646331"/>
            </a:xfrm>
            <a:prstGeom prst="rect">
              <a:avLst/>
            </a:prstGeom>
            <a:noFill/>
          </p:spPr>
          <p:txBody>
            <a:bodyPr wrap="square" rtlCol="0">
              <a:spAutoFit/>
            </a:bodyPr>
            <a:lstStyle/>
            <a:p>
              <a:pPr marL="171450" indent="-171450">
                <a:buFont typeface="Arial" panose="020B0604020202020204" pitchFamily="34" charset="0"/>
                <a:buChar char="•"/>
                <a:defRPr/>
              </a:pPr>
              <a:r>
                <a:rPr lang="en-IN" sz="12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Perception Analysis </a:t>
              </a:r>
            </a:p>
            <a:p>
              <a:pPr marL="171450" indent="-171450">
                <a:buFont typeface="Arial" panose="020B0604020202020204" pitchFamily="34" charset="0"/>
                <a:buChar char="•"/>
                <a:defRPr/>
              </a:pPr>
              <a:r>
                <a:rPr lang="en-IN" sz="12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Cross-Dimension Analysis</a:t>
              </a:r>
            </a:p>
            <a:p>
              <a:pPr marL="171450" indent="-171450">
                <a:buFont typeface="Arial" panose="020B0604020202020204" pitchFamily="34" charset="0"/>
                <a:buChar char="•"/>
                <a:defRPr/>
              </a:pPr>
              <a:r>
                <a:rPr lang="en-IN" sz="12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Intra-Dimension Analysis</a:t>
              </a:r>
            </a:p>
          </p:txBody>
        </p:sp>
        <p:sp>
          <p:nvSpPr>
            <p:cNvPr id="44" name="TextBox 43">
              <a:extLst>
                <a:ext uri="{FF2B5EF4-FFF2-40B4-BE49-F238E27FC236}">
                  <a16:creationId xmlns:a16="http://schemas.microsoft.com/office/drawing/2014/main" id="{832492A8-FAD7-4597-AE90-7F4738A9E673}"/>
                </a:ext>
              </a:extLst>
            </p:cNvPr>
            <p:cNvSpPr txBox="1"/>
            <p:nvPr/>
          </p:nvSpPr>
          <p:spPr>
            <a:xfrm>
              <a:off x="1610310" y="4982984"/>
              <a:ext cx="1756095" cy="276999"/>
            </a:xfrm>
            <a:prstGeom prst="rect">
              <a:avLst/>
            </a:prstGeom>
            <a:noFill/>
          </p:spPr>
          <p:txBody>
            <a:bodyPr wrap="square" rtlCol="0">
              <a:spAutoFit/>
            </a:bodyPr>
            <a:lstStyle/>
            <a:p>
              <a:pPr algn="ctr">
                <a:defRPr/>
              </a:pPr>
              <a:r>
                <a:rPr lang="en-IN" sz="1200" b="1" kern="0" dirty="0">
                  <a:solidFill>
                    <a:srgbClr val="000000"/>
                  </a:solidFill>
                  <a:latin typeface="Segoe UI" panose="020B0502040204020203" pitchFamily="34" charset="0"/>
                  <a:ea typeface="Segoe UI" panose="020B0502040204020203" pitchFamily="34" charset="0"/>
                  <a:cs typeface="Segoe UI" panose="020B0502040204020203" pitchFamily="34" charset="0"/>
                </a:rPr>
                <a:t>Drivers Association</a:t>
              </a:r>
            </a:p>
          </p:txBody>
        </p:sp>
      </p:grpSp>
      <p:grpSp>
        <p:nvGrpSpPr>
          <p:cNvPr id="47" name="Group 46">
            <a:extLst>
              <a:ext uri="{FF2B5EF4-FFF2-40B4-BE49-F238E27FC236}">
                <a16:creationId xmlns:a16="http://schemas.microsoft.com/office/drawing/2014/main" id="{258F1E64-E5C5-447E-A261-A4C03CA03976}"/>
              </a:ext>
            </a:extLst>
          </p:cNvPr>
          <p:cNvGrpSpPr/>
          <p:nvPr/>
        </p:nvGrpSpPr>
        <p:grpSpPr>
          <a:xfrm>
            <a:off x="8297111" y="3510515"/>
            <a:ext cx="3553698" cy="3260608"/>
            <a:chOff x="8388093" y="1115090"/>
            <a:chExt cx="3553698" cy="2372276"/>
          </a:xfrm>
        </p:grpSpPr>
        <p:graphicFrame>
          <p:nvGraphicFramePr>
            <p:cNvPr id="48" name="Diagram 47">
              <a:extLst>
                <a:ext uri="{FF2B5EF4-FFF2-40B4-BE49-F238E27FC236}">
                  <a16:creationId xmlns:a16="http://schemas.microsoft.com/office/drawing/2014/main" id="{10D86652-8736-400E-AD48-10CAEC4054C7}"/>
                </a:ext>
              </a:extLst>
            </p:cNvPr>
            <p:cNvGraphicFramePr/>
            <p:nvPr>
              <p:extLst/>
            </p:nvPr>
          </p:nvGraphicFramePr>
          <p:xfrm>
            <a:off x="8388093" y="1484444"/>
            <a:ext cx="3553698" cy="2002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9" name="TextBox 48">
              <a:extLst>
                <a:ext uri="{FF2B5EF4-FFF2-40B4-BE49-F238E27FC236}">
                  <a16:creationId xmlns:a16="http://schemas.microsoft.com/office/drawing/2014/main" id="{A0BF3005-8CED-4079-8709-89F1FC1853C2}"/>
                </a:ext>
              </a:extLst>
            </p:cNvPr>
            <p:cNvSpPr txBox="1"/>
            <p:nvPr/>
          </p:nvSpPr>
          <p:spPr>
            <a:xfrm>
              <a:off x="8388093" y="1115090"/>
              <a:ext cx="3553698" cy="298145"/>
            </a:xfrm>
            <a:prstGeom prst="rect">
              <a:avLst/>
            </a:prstGeom>
            <a:solidFill>
              <a:srgbClr val="FFFFFF">
                <a:lumMod val="65000"/>
              </a:srgbClr>
            </a:solidFill>
            <a:ln w="12700" cap="flat" cmpd="sng" algn="ctr">
              <a:noFill/>
              <a:prstDash val="solid"/>
              <a:miter lim="800000"/>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defPPr>
                <a:defRPr lang="en-US"/>
              </a:defPPr>
              <a:lvl1pPr>
                <a:defRPr sz="1050">
                  <a:solidFill>
                    <a:schemeClr val="tx1">
                      <a:lumMod val="75000"/>
                      <a:lumOff val="25000"/>
                    </a:schemeClr>
                  </a:soli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defRPr/>
              </a:pPr>
              <a:r>
                <a:rPr lang="en-US" sz="1600" b="1" kern="0" dirty="0">
                  <a:solidFill>
                    <a:prstClr val="black">
                      <a:lumMod val="75000"/>
                      <a:lumOff val="25000"/>
                    </a:prstClr>
                  </a:solidFill>
                  <a:ea typeface="Segoe UI" panose="020B0502040204020203" pitchFamily="34" charset="0"/>
                </a:rPr>
                <a:t>Levels of Granularity </a:t>
              </a:r>
              <a:endParaRPr lang="en-US" b="1" kern="0" dirty="0">
                <a:solidFill>
                  <a:prstClr val="black">
                    <a:lumMod val="75000"/>
                    <a:lumOff val="25000"/>
                  </a:prstClr>
                </a:solidFill>
                <a:ea typeface="Segoe UI" panose="020B0502040204020203" pitchFamily="34" charset="0"/>
              </a:endParaRPr>
            </a:p>
          </p:txBody>
        </p:sp>
        <p:pic>
          <p:nvPicPr>
            <p:cNvPr id="50" name="Picture 49">
              <a:extLst>
                <a:ext uri="{FF2B5EF4-FFF2-40B4-BE49-F238E27FC236}">
                  <a16:creationId xmlns:a16="http://schemas.microsoft.com/office/drawing/2014/main" id="{8AECC2C8-F8DC-4DB1-8E1D-4035C46806E9}"/>
                </a:ext>
              </a:extLst>
            </p:cNvPr>
            <p:cNvPicPr>
              <a:picLocks noChangeAspect="1"/>
            </p:cNvPicPr>
            <p:nvPr/>
          </p:nvPicPr>
          <p:blipFill>
            <a:blip r:embed="rId8" cstate="email">
              <a:biLevel thresh="50000"/>
              <a:extLst>
                <a:ext uri="{28A0092B-C50C-407E-A947-70E740481C1C}">
                  <a14:useLocalDpi xmlns:a14="http://schemas.microsoft.com/office/drawing/2010/main" val="0"/>
                </a:ext>
              </a:extLst>
            </a:blip>
            <a:stretch>
              <a:fillRect/>
            </a:stretch>
          </p:blipFill>
          <p:spPr>
            <a:xfrm>
              <a:off x="8822669" y="2658038"/>
              <a:ext cx="474500" cy="277569"/>
            </a:xfrm>
            <a:prstGeom prst="rect">
              <a:avLst/>
            </a:prstGeom>
          </p:spPr>
        </p:pic>
        <p:pic>
          <p:nvPicPr>
            <p:cNvPr id="51" name="Picture 50">
              <a:extLst>
                <a:ext uri="{FF2B5EF4-FFF2-40B4-BE49-F238E27FC236}">
                  <a16:creationId xmlns:a16="http://schemas.microsoft.com/office/drawing/2014/main" id="{09D4675D-87B6-40C8-B997-9932432C12EA}"/>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1042020" y="2610399"/>
              <a:ext cx="483660" cy="282929"/>
            </a:xfrm>
            <a:prstGeom prst="rect">
              <a:avLst/>
            </a:prstGeom>
          </p:spPr>
        </p:pic>
        <p:sp>
          <p:nvSpPr>
            <p:cNvPr id="52" name="TextBox 51">
              <a:extLst>
                <a:ext uri="{FF2B5EF4-FFF2-40B4-BE49-F238E27FC236}">
                  <a16:creationId xmlns:a16="http://schemas.microsoft.com/office/drawing/2014/main" id="{47C978EB-DF34-4FC1-91F4-3CAF9726F49B}"/>
                </a:ext>
              </a:extLst>
            </p:cNvPr>
            <p:cNvSpPr txBox="1"/>
            <p:nvPr/>
          </p:nvSpPr>
          <p:spPr>
            <a:xfrm>
              <a:off x="8737774" y="2935607"/>
              <a:ext cx="821257" cy="201532"/>
            </a:xfrm>
            <a:prstGeom prst="rect">
              <a:avLst/>
            </a:prstGeom>
            <a:noFill/>
          </p:spPr>
          <p:txBody>
            <a:bodyPr wrap="square" rtlCol="0">
              <a:spAutoFit/>
            </a:bodyPr>
            <a:lstStyle/>
            <a:p>
              <a:r>
                <a:rPr lang="en-IN" sz="1200" dirty="0">
                  <a:latin typeface="Segoe UI" panose="020B0502040204020203" pitchFamily="34" charset="0"/>
                  <a:ea typeface="Segoe UI" panose="020B0502040204020203" pitchFamily="34" charset="0"/>
                  <a:cs typeface="Segoe UI" panose="020B0502040204020203" pitchFamily="34" charset="0"/>
                </a:rPr>
                <a:t>Breads</a:t>
              </a:r>
            </a:p>
          </p:txBody>
        </p:sp>
        <p:sp>
          <p:nvSpPr>
            <p:cNvPr id="53" name="TextBox 52">
              <a:extLst>
                <a:ext uri="{FF2B5EF4-FFF2-40B4-BE49-F238E27FC236}">
                  <a16:creationId xmlns:a16="http://schemas.microsoft.com/office/drawing/2014/main" id="{567FAB0B-2F74-4635-BA27-7DC7C5A6B543}"/>
                </a:ext>
              </a:extLst>
            </p:cNvPr>
            <p:cNvSpPr txBox="1"/>
            <p:nvPr/>
          </p:nvSpPr>
          <p:spPr>
            <a:xfrm>
              <a:off x="10966005" y="2913347"/>
              <a:ext cx="821257" cy="201532"/>
            </a:xfrm>
            <a:prstGeom prst="rect">
              <a:avLst/>
            </a:prstGeom>
            <a:noFill/>
          </p:spPr>
          <p:txBody>
            <a:bodyPr wrap="square" rtlCol="0">
              <a:spAutoFit/>
            </a:bodyPr>
            <a:lstStyle/>
            <a:p>
              <a:r>
                <a:rPr lang="en-IN" sz="1200" dirty="0">
                  <a:latin typeface="Segoe UI" panose="020B0502040204020203" pitchFamily="34" charset="0"/>
                  <a:ea typeface="Segoe UI" panose="020B0502040204020203" pitchFamily="34" charset="0"/>
                  <a:cs typeface="Segoe UI" panose="020B0502040204020203" pitchFamily="34" charset="0"/>
                </a:rPr>
                <a:t>Muffins</a:t>
              </a:r>
            </a:p>
          </p:txBody>
        </p:sp>
      </p:grpSp>
      <p:sp>
        <p:nvSpPr>
          <p:cNvPr id="54" name="TextBox 53">
            <a:extLst>
              <a:ext uri="{FF2B5EF4-FFF2-40B4-BE49-F238E27FC236}">
                <a16:creationId xmlns:a16="http://schemas.microsoft.com/office/drawing/2014/main" id="{3653C57C-6F5F-47A4-B523-881B1FCDD798}"/>
              </a:ext>
            </a:extLst>
          </p:cNvPr>
          <p:cNvSpPr txBox="1"/>
          <p:nvPr/>
        </p:nvSpPr>
        <p:spPr>
          <a:xfrm>
            <a:off x="2918004" y="5180991"/>
            <a:ext cx="1714939" cy="738664"/>
          </a:xfrm>
          <a:prstGeom prst="rect">
            <a:avLst/>
          </a:prstGeom>
          <a:noFill/>
        </p:spPr>
        <p:txBody>
          <a:bodyPr wrap="square" rtlCol="0" anchor="ctr">
            <a:spAutoFit/>
          </a:bodyPr>
          <a:lstStyle>
            <a:defPPr>
              <a:defRPr lang="en-US"/>
            </a:defPPr>
            <a:lvl1pPr>
              <a:defRPr sz="1400">
                <a:solidFill>
                  <a:schemeClr val="tx1">
                    <a:lumMod val="75000"/>
                    <a:lumOff val="25000"/>
                  </a:schemeClr>
                </a:solidFill>
                <a:latin typeface="+mj-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1" u="none" strike="noStrike" kern="0" cap="none" spc="0" normalizeH="0" baseline="0" noProof="0" dirty="0">
                <a:ln>
                  <a:noFill/>
                </a:ln>
                <a:solidFill>
                  <a:srgbClr val="BF540C"/>
                </a:solidFill>
                <a:effectLst/>
                <a:uLnTx/>
                <a:uFillTx/>
                <a:latin typeface="Segoe UI" panose="020B0502040204020203" pitchFamily="34" charset="0"/>
                <a:ea typeface="Segoe UI" panose="020B0502040204020203" pitchFamily="34" charset="0"/>
                <a:cs typeface="Segoe UI" panose="020B0502040204020203" pitchFamily="34" charset="0"/>
              </a:rPr>
              <a:t>Fruit</a:t>
            </a:r>
            <a:r>
              <a:rPr kumimoji="0" lang="en-US" sz="1050" b="0" i="0" u="none" strike="noStrike" kern="0" cap="none" spc="0" normalizeH="0" baseline="0" noProof="0" dirty="0">
                <a:ln>
                  <a:noFill/>
                </a:ln>
                <a:solidFill>
                  <a:srgbClr val="BF540C"/>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50" b="0" i="1" u="none" strike="noStrike" kern="0" cap="none" spc="0" normalizeH="0" baseline="0" noProof="0" dirty="0">
                <a:ln>
                  <a:noFill/>
                </a:ln>
                <a:solidFill>
                  <a:srgbClr val="BF540C"/>
                </a:solidFill>
                <a:effectLst/>
                <a:uLnTx/>
                <a:uFillTx/>
                <a:latin typeface="Segoe UI" panose="020B0502040204020203" pitchFamily="34" charset="0"/>
                <a:ea typeface="Segoe UI" panose="020B0502040204020203" pitchFamily="34" charset="0"/>
                <a:cs typeface="Segoe UI" panose="020B0502040204020203" pitchFamily="34" charset="0"/>
              </a:rPr>
              <a:t>based</a:t>
            </a:r>
            <a:r>
              <a:rPr kumimoji="0" lang="en-US" sz="1050" b="0" i="0" u="none" strike="noStrike" kern="0" cap="none" spc="0" normalizeH="0" baseline="0" noProof="0" dirty="0">
                <a:ln>
                  <a:noFill/>
                </a:ln>
                <a:solidFill>
                  <a:srgbClr val="BF540C"/>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50" b="0" i="1" u="none" strike="noStrike" kern="0" cap="none" spc="0" normalizeH="0" baseline="0" noProof="0" dirty="0">
                <a:ln>
                  <a:noFill/>
                </a:ln>
                <a:solidFill>
                  <a:srgbClr val="BF540C"/>
                </a:solidFill>
                <a:effectLst/>
                <a:uLnTx/>
                <a:uFillTx/>
                <a:latin typeface="Segoe UI" panose="020B0502040204020203" pitchFamily="34" charset="0"/>
                <a:ea typeface="Segoe UI" panose="020B0502040204020203" pitchFamily="34" charset="0"/>
                <a:cs typeface="Segoe UI" panose="020B0502040204020203" pitchFamily="34" charset="0"/>
              </a:rPr>
              <a:t>breads</a:t>
            </a:r>
            <a:r>
              <a:rPr kumimoji="0" lang="en-US" sz="1050" b="0" i="0" u="none" strike="noStrike" kern="0" cap="none" spc="0" normalizeH="0" baseline="0" noProof="0" dirty="0">
                <a:ln>
                  <a:noFill/>
                </a:ln>
                <a:solidFill>
                  <a:srgbClr val="BF540C"/>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5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are preferred </a:t>
            </a:r>
            <a:r>
              <a:rPr kumimoji="0" lang="en-US" sz="1050" b="0" i="1" u="none" strike="noStrike" kern="0" cap="none" spc="0" normalizeH="0" baseline="0" noProof="0" dirty="0">
                <a:ln>
                  <a:noFill/>
                </a:ln>
                <a:solidFill>
                  <a:srgbClr val="BF540C"/>
                </a:solidFill>
                <a:effectLst/>
                <a:uLnTx/>
                <a:uFillTx/>
                <a:latin typeface="Segoe UI" panose="020B0502040204020203" pitchFamily="34" charset="0"/>
                <a:ea typeface="Segoe UI" panose="020B0502040204020203" pitchFamily="34" charset="0"/>
                <a:cs typeface="Segoe UI" panose="020B0502040204020203" pitchFamily="34" charset="0"/>
              </a:rPr>
              <a:t>twice</a:t>
            </a:r>
            <a:r>
              <a:rPr kumimoji="0" lang="en-US" sz="1050" b="0" i="0" u="none" strike="noStrike" kern="0" cap="none" spc="0" normalizeH="0" baseline="0" noProof="0" dirty="0">
                <a:ln>
                  <a:noFill/>
                </a:ln>
                <a:solidFill>
                  <a:srgbClr val="BF540C"/>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5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as much as any other bread for </a:t>
            </a:r>
            <a:r>
              <a:rPr kumimoji="0" lang="en-US" sz="1050" b="0" i="1" u="none" strike="noStrike" kern="0" cap="none" spc="0" normalizeH="0" baseline="0" noProof="0" dirty="0">
                <a:ln>
                  <a:noFill/>
                </a:ln>
                <a:solidFill>
                  <a:srgbClr val="BF540C"/>
                </a:solidFill>
                <a:effectLst/>
                <a:uLnTx/>
                <a:uFillTx/>
                <a:latin typeface="Segoe UI" panose="020B0502040204020203" pitchFamily="34" charset="0"/>
                <a:ea typeface="Segoe UI" panose="020B0502040204020203" pitchFamily="34" charset="0"/>
                <a:cs typeface="Segoe UI" panose="020B0502040204020203" pitchFamily="34" charset="0"/>
              </a:rPr>
              <a:t>Taste</a:t>
            </a:r>
            <a:endParaRPr kumimoji="0" lang="en-US" sz="105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55" name="Picture 54">
            <a:extLst>
              <a:ext uri="{FF2B5EF4-FFF2-40B4-BE49-F238E27FC236}">
                <a16:creationId xmlns:a16="http://schemas.microsoft.com/office/drawing/2014/main" id="{5F0D799A-1AC4-4113-839C-5E91696F8704}"/>
              </a:ext>
            </a:extLst>
          </p:cNvPr>
          <p:cNvPicPr preferRelativeResize="0">
            <a:picLocks/>
          </p:cNvPicPr>
          <p:nvPr/>
        </p:nvPicPr>
        <p:blipFill rotWithShape="1">
          <a:blip r:embed="rId10" cstate="print">
            <a:extLst>
              <a:ext uri="{28A0092B-C50C-407E-A947-70E740481C1C}">
                <a14:useLocalDpi xmlns:a14="http://schemas.microsoft.com/office/drawing/2010/main" val="0"/>
              </a:ext>
            </a:extLst>
          </a:blip>
          <a:srcRect t="22018"/>
          <a:stretch/>
        </p:blipFill>
        <p:spPr>
          <a:xfrm>
            <a:off x="1201815" y="5242934"/>
            <a:ext cx="1686277" cy="730550"/>
          </a:xfrm>
          <a:prstGeom prst="rect">
            <a:avLst/>
          </a:prstGeom>
        </p:spPr>
      </p:pic>
      <p:grpSp>
        <p:nvGrpSpPr>
          <p:cNvPr id="56" name="Group 55">
            <a:extLst>
              <a:ext uri="{FF2B5EF4-FFF2-40B4-BE49-F238E27FC236}">
                <a16:creationId xmlns:a16="http://schemas.microsoft.com/office/drawing/2014/main" id="{37B805DC-2CD9-48FE-B3C1-FD2D7DE07C4F}"/>
              </a:ext>
            </a:extLst>
          </p:cNvPr>
          <p:cNvGrpSpPr/>
          <p:nvPr/>
        </p:nvGrpSpPr>
        <p:grpSpPr>
          <a:xfrm>
            <a:off x="160830" y="5310632"/>
            <a:ext cx="1332504" cy="496630"/>
            <a:chOff x="628302" y="1460513"/>
            <a:chExt cx="1810453" cy="597606"/>
          </a:xfrm>
        </p:grpSpPr>
        <p:sp>
          <p:nvSpPr>
            <p:cNvPr id="57" name="Rounded Rectangle 160">
              <a:extLst>
                <a:ext uri="{FF2B5EF4-FFF2-40B4-BE49-F238E27FC236}">
                  <a16:creationId xmlns:a16="http://schemas.microsoft.com/office/drawing/2014/main" id="{CDA6BF8C-427F-41A9-A31B-46057DC1E752}"/>
                </a:ext>
              </a:extLst>
            </p:cNvPr>
            <p:cNvSpPr/>
            <p:nvPr/>
          </p:nvSpPr>
          <p:spPr>
            <a:xfrm>
              <a:off x="628302" y="1649285"/>
              <a:ext cx="1810453" cy="408834"/>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BF540C"/>
                  </a:solidFill>
                  <a:effectLst/>
                  <a:uLnTx/>
                  <a:uFillTx/>
                  <a:latin typeface="Segoe UI" panose="020B0502040204020203" pitchFamily="34" charset="0"/>
                  <a:ea typeface="Segoe UI" panose="020B0502040204020203" pitchFamily="34" charset="0"/>
                  <a:cs typeface="Segoe UI" panose="020B0502040204020203" pitchFamily="34" charset="0"/>
                </a:rPr>
                <a:t>    TASTE</a:t>
              </a:r>
            </a:p>
          </p:txBody>
        </p:sp>
        <p:pic>
          <p:nvPicPr>
            <p:cNvPr id="58" name="Picture 57">
              <a:extLst>
                <a:ext uri="{FF2B5EF4-FFF2-40B4-BE49-F238E27FC236}">
                  <a16:creationId xmlns:a16="http://schemas.microsoft.com/office/drawing/2014/main" id="{CA713AF0-60AF-47E7-A896-F55F2BD9361C}"/>
                </a:ext>
              </a:extLst>
            </p:cNvPr>
            <p:cNvPicPr>
              <a:picLocks noChangeAspect="1"/>
            </p:cNvPicPr>
            <p:nvPr/>
          </p:nvPicPr>
          <p:blipFill>
            <a:blip r:embed="rId11" cstate="email">
              <a:clrChange>
                <a:clrFrom>
                  <a:srgbClr val="FFFFFF"/>
                </a:clrFrom>
                <a:clrTo>
                  <a:srgbClr val="FFFFFF">
                    <a:alpha val="0"/>
                  </a:srgbClr>
                </a:clrTo>
              </a:clrChange>
              <a:duotone>
                <a:srgbClr val="ED7D31">
                  <a:shade val="45000"/>
                  <a:satMod val="135000"/>
                </a:srgbClr>
                <a:prstClr val="white"/>
              </a:duotone>
              <a:extLst>
                <a:ext uri="{28A0092B-C50C-407E-A947-70E740481C1C}">
                  <a14:useLocalDpi xmlns:a14="http://schemas.microsoft.com/office/drawing/2010/main" val="0"/>
                </a:ext>
              </a:extLst>
            </a:blip>
            <a:stretch>
              <a:fillRect/>
            </a:stretch>
          </p:blipFill>
          <p:spPr>
            <a:xfrm>
              <a:off x="730013" y="1460513"/>
              <a:ext cx="553497" cy="553498"/>
            </a:xfrm>
            <a:prstGeom prst="rect">
              <a:avLst/>
            </a:prstGeom>
          </p:spPr>
        </p:pic>
      </p:grpSp>
      <p:sp>
        <p:nvSpPr>
          <p:cNvPr id="59" name="TextBox 58">
            <a:extLst>
              <a:ext uri="{FF2B5EF4-FFF2-40B4-BE49-F238E27FC236}">
                <a16:creationId xmlns:a16="http://schemas.microsoft.com/office/drawing/2014/main" id="{59AEEFE7-9B98-4C55-A895-A475453C50BA}"/>
              </a:ext>
            </a:extLst>
          </p:cNvPr>
          <p:cNvSpPr txBox="1"/>
          <p:nvPr/>
        </p:nvSpPr>
        <p:spPr>
          <a:xfrm>
            <a:off x="2935786" y="6000375"/>
            <a:ext cx="1897663" cy="738664"/>
          </a:xfrm>
          <a:prstGeom prst="rect">
            <a:avLst/>
          </a:prstGeom>
          <a:noFill/>
        </p:spPr>
        <p:txBody>
          <a:bodyPr wrap="square" rtlCol="0" anchor="ctr">
            <a:spAutoFit/>
          </a:bodyPr>
          <a:lstStyle>
            <a:defPPr>
              <a:defRPr lang="en-US"/>
            </a:defPPr>
            <a:lvl1pPr>
              <a:defRPr sz="1400">
                <a:solidFill>
                  <a:schemeClr val="tx1">
                    <a:lumMod val="75000"/>
                    <a:lumOff val="25000"/>
                  </a:schemeClr>
                </a:solidFill>
                <a:latin typeface="+mj-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People looking for </a:t>
            </a:r>
            <a:r>
              <a:rPr kumimoji="0" lang="en-US" sz="1050" b="0" i="1" u="none" strike="noStrike" kern="0" cap="none" spc="0" normalizeH="0" baseline="0" noProof="0" dirty="0">
                <a:ln>
                  <a:noFill/>
                </a:ln>
                <a:solidFill>
                  <a:srgbClr val="4E82B2"/>
                </a:solidFill>
                <a:effectLst/>
                <a:uLnTx/>
                <a:uFillTx/>
                <a:latin typeface="Segoe UI" panose="020B0502040204020203" pitchFamily="34" charset="0"/>
                <a:ea typeface="Segoe UI" panose="020B0502040204020203" pitchFamily="34" charset="0"/>
                <a:cs typeface="Segoe UI" panose="020B0502040204020203" pitchFamily="34" charset="0"/>
              </a:rPr>
              <a:t>healthy</a:t>
            </a:r>
            <a:r>
              <a:rPr kumimoji="0" lang="en-US" sz="105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choices of bread types prefer </a:t>
            </a:r>
            <a:r>
              <a:rPr kumimoji="0" lang="en-US" sz="1050" b="0" i="1" u="none" strike="noStrike" kern="0" cap="none" spc="0" normalizeH="0" baseline="0" noProof="0" dirty="0">
                <a:ln>
                  <a:noFill/>
                </a:ln>
                <a:solidFill>
                  <a:srgbClr val="4E82B2"/>
                </a:solidFill>
                <a:effectLst/>
                <a:uLnTx/>
                <a:uFillTx/>
                <a:latin typeface="Segoe UI" panose="020B0502040204020203" pitchFamily="34" charset="0"/>
                <a:ea typeface="Segoe UI" panose="020B0502040204020203" pitchFamily="34" charset="0"/>
                <a:cs typeface="Segoe UI" panose="020B0502040204020203" pitchFamily="34" charset="0"/>
              </a:rPr>
              <a:t>Vegetable</a:t>
            </a:r>
            <a:r>
              <a:rPr kumimoji="0" lang="en-US" sz="1050" b="0" i="1"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50" b="0" i="1" u="none" strike="noStrike" kern="0" cap="none" spc="0" normalizeH="0" baseline="0" noProof="0" dirty="0">
                <a:ln>
                  <a:noFill/>
                </a:ln>
                <a:solidFill>
                  <a:srgbClr val="4E82B2"/>
                </a:solidFill>
                <a:effectLst/>
                <a:uLnTx/>
                <a:uFillTx/>
                <a:latin typeface="Segoe UI" panose="020B0502040204020203" pitchFamily="34" charset="0"/>
                <a:ea typeface="Segoe UI" panose="020B0502040204020203" pitchFamily="34" charset="0"/>
                <a:cs typeface="Segoe UI" panose="020B0502040204020203" pitchFamily="34" charset="0"/>
              </a:rPr>
              <a:t>based</a:t>
            </a:r>
            <a:r>
              <a:rPr kumimoji="0" lang="en-US" sz="1050" b="0" i="1"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50" b="0" i="1" u="none" strike="noStrike" kern="0" cap="none" spc="0" normalizeH="0" baseline="0" noProof="0" dirty="0">
                <a:ln>
                  <a:noFill/>
                </a:ln>
                <a:solidFill>
                  <a:srgbClr val="4E82B2"/>
                </a:solidFill>
                <a:effectLst/>
                <a:uLnTx/>
                <a:uFillTx/>
                <a:latin typeface="Segoe UI" panose="020B0502040204020203" pitchFamily="34" charset="0"/>
                <a:ea typeface="Segoe UI" panose="020B0502040204020203" pitchFamily="34" charset="0"/>
                <a:cs typeface="Segoe UI" panose="020B0502040204020203" pitchFamily="34" charset="0"/>
              </a:rPr>
              <a:t>bread</a:t>
            </a:r>
            <a:r>
              <a:rPr kumimoji="0" lang="en-US" sz="1050" b="0" i="0" u="none" strike="noStrike" kern="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 more than others</a:t>
            </a:r>
          </a:p>
        </p:txBody>
      </p:sp>
      <p:pic>
        <p:nvPicPr>
          <p:cNvPr id="60" name="Picture 59">
            <a:extLst>
              <a:ext uri="{FF2B5EF4-FFF2-40B4-BE49-F238E27FC236}">
                <a16:creationId xmlns:a16="http://schemas.microsoft.com/office/drawing/2014/main" id="{1AB52D3C-134C-4951-9CC0-C6FFEF764EB6}"/>
              </a:ext>
            </a:extLst>
          </p:cNvPr>
          <p:cNvPicPr preferRelativeResize="0">
            <a:picLocks/>
          </p:cNvPicPr>
          <p:nvPr/>
        </p:nvPicPr>
        <p:blipFill rotWithShape="1">
          <a:blip r:embed="rId12" cstate="print">
            <a:extLst>
              <a:ext uri="{28A0092B-C50C-407E-A947-70E740481C1C}">
                <a14:useLocalDpi xmlns:a14="http://schemas.microsoft.com/office/drawing/2010/main" val="0"/>
              </a:ext>
            </a:extLst>
          </a:blip>
          <a:srcRect t="19998"/>
          <a:stretch/>
        </p:blipFill>
        <p:spPr>
          <a:xfrm>
            <a:off x="1228430" y="6039440"/>
            <a:ext cx="1639593" cy="630383"/>
          </a:xfrm>
          <a:prstGeom prst="rect">
            <a:avLst/>
          </a:prstGeom>
        </p:spPr>
      </p:pic>
      <p:grpSp>
        <p:nvGrpSpPr>
          <p:cNvPr id="61" name="Group 60">
            <a:extLst>
              <a:ext uri="{FF2B5EF4-FFF2-40B4-BE49-F238E27FC236}">
                <a16:creationId xmlns:a16="http://schemas.microsoft.com/office/drawing/2014/main" id="{1CCBEC94-408F-47A4-88C5-1A35CE7B4C9E}"/>
              </a:ext>
            </a:extLst>
          </p:cNvPr>
          <p:cNvGrpSpPr/>
          <p:nvPr/>
        </p:nvGrpSpPr>
        <p:grpSpPr>
          <a:xfrm>
            <a:off x="53422" y="6211577"/>
            <a:ext cx="1348474" cy="385046"/>
            <a:chOff x="3105841" y="1828767"/>
            <a:chExt cx="2171730" cy="620120"/>
          </a:xfrm>
        </p:grpSpPr>
        <p:sp>
          <p:nvSpPr>
            <p:cNvPr id="62" name="Rounded Rectangle 153">
              <a:extLst>
                <a:ext uri="{FF2B5EF4-FFF2-40B4-BE49-F238E27FC236}">
                  <a16:creationId xmlns:a16="http://schemas.microsoft.com/office/drawing/2014/main" id="{B837F89D-7F71-42A8-831E-2FCFAA972195}"/>
                </a:ext>
              </a:extLst>
            </p:cNvPr>
            <p:cNvSpPr/>
            <p:nvPr/>
          </p:nvSpPr>
          <p:spPr>
            <a:xfrm>
              <a:off x="3105841" y="2040053"/>
              <a:ext cx="2171730" cy="408834"/>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084B3"/>
                  </a:solidFill>
                  <a:effectLst/>
                  <a:uLnTx/>
                  <a:uFillTx/>
                  <a:latin typeface="Segoe UI" panose="020B0502040204020203" pitchFamily="34" charset="0"/>
                  <a:ea typeface="Segoe UI" panose="020B0502040204020203" pitchFamily="34" charset="0"/>
                  <a:cs typeface="Segoe UI" panose="020B0502040204020203" pitchFamily="34" charset="0"/>
                </a:rPr>
                <a:t>     HEALTHY</a:t>
              </a:r>
            </a:p>
          </p:txBody>
        </p:sp>
        <p:pic>
          <p:nvPicPr>
            <p:cNvPr id="63" name="Picture 62">
              <a:extLst>
                <a:ext uri="{FF2B5EF4-FFF2-40B4-BE49-F238E27FC236}">
                  <a16:creationId xmlns:a16="http://schemas.microsoft.com/office/drawing/2014/main" id="{96250E9A-107A-42FE-8D8A-3ACA6DAC4488}"/>
                </a:ext>
              </a:extLst>
            </p:cNvPr>
            <p:cNvPicPr>
              <a:picLocks noChangeAspect="1"/>
            </p:cNvPicPr>
            <p:nvPr/>
          </p:nvPicPr>
          <p:blipFill>
            <a:blip r:embed="rId13" cstate="email">
              <a:clrChange>
                <a:clrFrom>
                  <a:srgbClr val="FFFFFF"/>
                </a:clrFrom>
                <a:clrTo>
                  <a:srgbClr val="FFFFFF">
                    <a:alpha val="0"/>
                  </a:srgbClr>
                </a:clrTo>
              </a:clrChange>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3500240" y="1828767"/>
              <a:ext cx="535295" cy="489794"/>
            </a:xfrm>
            <a:prstGeom prst="rect">
              <a:avLst/>
            </a:prstGeom>
          </p:spPr>
        </p:pic>
      </p:grpSp>
      <p:pic>
        <p:nvPicPr>
          <p:cNvPr id="64" name="Picture 63">
            <a:extLst>
              <a:ext uri="{FF2B5EF4-FFF2-40B4-BE49-F238E27FC236}">
                <a16:creationId xmlns:a16="http://schemas.microsoft.com/office/drawing/2014/main" id="{E05C41D2-C38D-46D6-A7C3-12A27BEB4D65}"/>
              </a:ext>
            </a:extLst>
          </p:cNvPr>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4666328" y="5259319"/>
            <a:ext cx="1978480" cy="1369388"/>
          </a:xfrm>
          <a:prstGeom prst="rect">
            <a:avLst/>
          </a:prstGeom>
        </p:spPr>
      </p:pic>
      <p:sp>
        <p:nvSpPr>
          <p:cNvPr id="65" name="TextBox 64">
            <a:extLst>
              <a:ext uri="{FF2B5EF4-FFF2-40B4-BE49-F238E27FC236}">
                <a16:creationId xmlns:a16="http://schemas.microsoft.com/office/drawing/2014/main" id="{32D7DB5C-4AE9-4D7C-928E-A7C219CB57FA}"/>
              </a:ext>
            </a:extLst>
          </p:cNvPr>
          <p:cNvSpPr txBox="1"/>
          <p:nvPr/>
        </p:nvSpPr>
        <p:spPr>
          <a:xfrm>
            <a:off x="6636678" y="5180991"/>
            <a:ext cx="1939159" cy="738664"/>
          </a:xfrm>
          <a:prstGeom prst="rect">
            <a:avLst/>
          </a:prstGeom>
          <a:noFill/>
        </p:spPr>
        <p:txBody>
          <a:bodyPr wrap="square" rtlCol="0" anchor="ctr">
            <a:spAutoFit/>
          </a:bodyPr>
          <a:lstStyle>
            <a:defPPr>
              <a:defRPr lang="en-US"/>
            </a:defPPr>
            <a:lvl1pPr>
              <a:defRPr sz="1400">
                <a:solidFill>
                  <a:schemeClr val="tx1">
                    <a:lumMod val="75000"/>
                    <a:lumOff val="25000"/>
                  </a:schemeClr>
                </a:solidFill>
                <a:latin typeface="+mj-lt"/>
                <a:cs typeface="Arial" panose="020B0604020202020204" pitchFamily="34" charset="0"/>
              </a:defRPr>
            </a:lvl1pPr>
          </a:lstStyle>
          <a:p>
            <a:r>
              <a:rPr lang="en-US" sz="1050" i="1" dirty="0">
                <a:solidFill>
                  <a:srgbClr val="4A8522"/>
                </a:solidFill>
                <a:latin typeface="Segoe UI" panose="020B0502040204020203" pitchFamily="34" charset="0"/>
                <a:ea typeface="Segoe UI" panose="020B0502040204020203" pitchFamily="34" charset="0"/>
                <a:cs typeface="Segoe UI" panose="020B0502040204020203" pitchFamily="34" charset="0"/>
              </a:rPr>
              <a:t>Nuts &amp; Seed </a:t>
            </a:r>
            <a:r>
              <a:rPr lang="en-US" sz="1050" dirty="0">
                <a:solidFill>
                  <a:prstClr val="black"/>
                </a:solidFill>
                <a:latin typeface="Segoe UI" panose="020B0502040204020203" pitchFamily="34" charset="0"/>
                <a:ea typeface="Segoe UI" panose="020B0502040204020203" pitchFamily="34" charset="0"/>
                <a:cs typeface="Segoe UI" panose="020B0502040204020203" pitchFamily="34" charset="0"/>
              </a:rPr>
              <a:t>based breads are closely associated with </a:t>
            </a:r>
            <a:r>
              <a:rPr lang="en-US" sz="1050" i="1" dirty="0">
                <a:solidFill>
                  <a:srgbClr val="4A8522"/>
                </a:solidFill>
                <a:latin typeface="Segoe UI" panose="020B0502040204020203" pitchFamily="34" charset="0"/>
                <a:ea typeface="Segoe UI" panose="020B0502040204020203" pitchFamily="34" charset="0"/>
                <a:cs typeface="Segoe UI" panose="020B0502040204020203" pitchFamily="34" charset="0"/>
              </a:rPr>
              <a:t>Vegan &amp; Paleo </a:t>
            </a:r>
            <a:r>
              <a:rPr lang="en-US" sz="1050" dirty="0">
                <a:solidFill>
                  <a:prstClr val="black"/>
                </a:solidFill>
                <a:latin typeface="Segoe UI" panose="020B0502040204020203" pitchFamily="34" charset="0"/>
                <a:ea typeface="Segoe UI" panose="020B0502040204020203" pitchFamily="34" charset="0"/>
                <a:cs typeface="Segoe UI" panose="020B0502040204020203" pitchFamily="34" charset="0"/>
              </a:rPr>
              <a:t>diet. It is also preferred for its </a:t>
            </a:r>
            <a:r>
              <a:rPr lang="en-US" sz="1050" i="1" dirty="0">
                <a:solidFill>
                  <a:srgbClr val="4A8522"/>
                </a:solidFill>
                <a:latin typeface="Segoe UI" panose="020B0502040204020203" pitchFamily="34" charset="0"/>
                <a:ea typeface="Segoe UI" panose="020B0502040204020203" pitchFamily="34" charset="0"/>
                <a:cs typeface="Segoe UI" panose="020B0502040204020203" pitchFamily="34" charset="0"/>
              </a:rPr>
              <a:t>texture</a:t>
            </a:r>
            <a:endParaRPr lang="en-US" sz="105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66" name="TextBox 65">
            <a:extLst>
              <a:ext uri="{FF2B5EF4-FFF2-40B4-BE49-F238E27FC236}">
                <a16:creationId xmlns:a16="http://schemas.microsoft.com/office/drawing/2014/main" id="{3D49C543-F12B-440F-A878-FF99E67830D5}"/>
              </a:ext>
            </a:extLst>
          </p:cNvPr>
          <p:cNvSpPr txBox="1"/>
          <p:nvPr/>
        </p:nvSpPr>
        <p:spPr>
          <a:xfrm>
            <a:off x="6656421" y="6000375"/>
            <a:ext cx="2110834" cy="577081"/>
          </a:xfrm>
          <a:prstGeom prst="rect">
            <a:avLst/>
          </a:prstGeom>
          <a:noFill/>
        </p:spPr>
        <p:txBody>
          <a:bodyPr wrap="square" rtlCol="0" anchor="ctr">
            <a:spAutoFit/>
          </a:bodyPr>
          <a:lstStyle>
            <a:defPPr>
              <a:defRPr lang="en-US"/>
            </a:defPPr>
            <a:lvl1pPr>
              <a:defRPr sz="1400">
                <a:solidFill>
                  <a:schemeClr val="tx1">
                    <a:lumMod val="75000"/>
                    <a:lumOff val="25000"/>
                  </a:schemeClr>
                </a:solidFill>
                <a:latin typeface="+mj-lt"/>
                <a:cs typeface="Arial" panose="020B0604020202020204" pitchFamily="34" charset="0"/>
              </a:defRPr>
            </a:lvl1pPr>
          </a:lstStyle>
          <a:p>
            <a:r>
              <a:rPr lang="en-US" sz="1050" dirty="0">
                <a:solidFill>
                  <a:prstClr val="black"/>
                </a:solidFill>
                <a:latin typeface="Segoe UI" panose="020B0502040204020203" pitchFamily="34" charset="0"/>
                <a:ea typeface="Segoe UI" panose="020B0502040204020203" pitchFamily="34" charset="0"/>
                <a:cs typeface="Segoe UI" panose="020B0502040204020203" pitchFamily="34" charset="0"/>
              </a:rPr>
              <a:t>Close to half the conversations around </a:t>
            </a:r>
            <a:r>
              <a:rPr lang="en-US" sz="1050" i="1" dirty="0">
                <a:solidFill>
                  <a:srgbClr val="D69907"/>
                </a:solidFill>
                <a:latin typeface="Segoe UI" panose="020B0502040204020203" pitchFamily="34" charset="0"/>
                <a:ea typeface="Segoe UI" panose="020B0502040204020203" pitchFamily="34" charset="0"/>
                <a:cs typeface="Segoe UI" panose="020B0502040204020203" pitchFamily="34" charset="0"/>
              </a:rPr>
              <a:t>Texture</a:t>
            </a:r>
            <a:r>
              <a:rPr lang="en-US" sz="1050" dirty="0">
                <a:solidFill>
                  <a:srgbClr val="D69907"/>
                </a:solidFill>
                <a:latin typeface="Segoe UI" panose="020B0502040204020203" pitchFamily="34" charset="0"/>
                <a:ea typeface="Segoe UI" panose="020B0502040204020203" pitchFamily="34" charset="0"/>
                <a:cs typeface="Segoe UI" panose="020B0502040204020203" pitchFamily="34" charset="0"/>
              </a:rPr>
              <a:t> </a:t>
            </a:r>
            <a:r>
              <a:rPr lang="en-US" sz="1050" dirty="0">
                <a:solidFill>
                  <a:prstClr val="black"/>
                </a:solidFill>
                <a:latin typeface="Segoe UI" panose="020B0502040204020203" pitchFamily="34" charset="0"/>
                <a:ea typeface="Segoe UI" panose="020B0502040204020203" pitchFamily="34" charset="0"/>
                <a:cs typeface="Segoe UI" panose="020B0502040204020203" pitchFamily="34" charset="0"/>
              </a:rPr>
              <a:t>are associated with </a:t>
            </a:r>
            <a:r>
              <a:rPr lang="en-US" sz="1050" i="1" dirty="0">
                <a:solidFill>
                  <a:srgbClr val="D69907"/>
                </a:solidFill>
                <a:latin typeface="Segoe UI" panose="020B0502040204020203" pitchFamily="34" charset="0"/>
                <a:ea typeface="Segoe UI" panose="020B0502040204020203" pitchFamily="34" charset="0"/>
                <a:cs typeface="Segoe UI" panose="020B0502040204020203" pitchFamily="34" charset="0"/>
              </a:rPr>
              <a:t>Nut</a:t>
            </a:r>
            <a:r>
              <a:rPr lang="en-US" sz="1050" dirty="0">
                <a:solidFill>
                  <a:srgbClr val="D69907"/>
                </a:solidFill>
                <a:latin typeface="Segoe UI" panose="020B0502040204020203" pitchFamily="34" charset="0"/>
                <a:ea typeface="Segoe UI" panose="020B0502040204020203" pitchFamily="34" charset="0"/>
                <a:cs typeface="Segoe UI" panose="020B0502040204020203" pitchFamily="34" charset="0"/>
              </a:rPr>
              <a:t> </a:t>
            </a:r>
            <a:r>
              <a:rPr lang="en-US" sz="1050" dirty="0">
                <a:solidFill>
                  <a:prstClr val="black"/>
                </a:solidFill>
                <a:latin typeface="Segoe UI" panose="020B0502040204020203" pitchFamily="34" charset="0"/>
                <a:ea typeface="Segoe UI" panose="020B0502040204020203" pitchFamily="34" charset="0"/>
                <a:cs typeface="Segoe UI" panose="020B0502040204020203" pitchFamily="34" charset="0"/>
              </a:rPr>
              <a:t>&amp; </a:t>
            </a:r>
            <a:r>
              <a:rPr lang="en-US" sz="1050" i="1" dirty="0">
                <a:solidFill>
                  <a:srgbClr val="D69907"/>
                </a:solidFill>
                <a:latin typeface="Segoe UI" panose="020B0502040204020203" pitchFamily="34" charset="0"/>
                <a:ea typeface="Segoe UI" panose="020B0502040204020203" pitchFamily="34" charset="0"/>
                <a:cs typeface="Segoe UI" panose="020B0502040204020203" pitchFamily="34" charset="0"/>
              </a:rPr>
              <a:t>Seed</a:t>
            </a:r>
            <a:r>
              <a:rPr lang="en-US" sz="1050" dirty="0">
                <a:solidFill>
                  <a:srgbClr val="D69907"/>
                </a:solidFill>
                <a:latin typeface="Segoe UI" panose="020B0502040204020203" pitchFamily="34" charset="0"/>
                <a:ea typeface="Segoe UI" panose="020B0502040204020203" pitchFamily="34" charset="0"/>
                <a:cs typeface="Segoe UI" panose="020B0502040204020203" pitchFamily="34" charset="0"/>
              </a:rPr>
              <a:t> </a:t>
            </a:r>
            <a:r>
              <a:rPr lang="en-US" sz="1050" dirty="0">
                <a:solidFill>
                  <a:prstClr val="black"/>
                </a:solidFill>
                <a:latin typeface="Segoe UI" panose="020B0502040204020203" pitchFamily="34" charset="0"/>
                <a:ea typeface="Segoe UI" panose="020B0502040204020203" pitchFamily="34" charset="0"/>
                <a:cs typeface="Segoe UI" panose="020B0502040204020203" pitchFamily="34" charset="0"/>
              </a:rPr>
              <a:t>based breads</a:t>
            </a:r>
          </a:p>
        </p:txBody>
      </p:sp>
      <p:cxnSp>
        <p:nvCxnSpPr>
          <p:cNvPr id="4" name="Straight Connector 3">
            <a:extLst>
              <a:ext uri="{FF2B5EF4-FFF2-40B4-BE49-F238E27FC236}">
                <a16:creationId xmlns:a16="http://schemas.microsoft.com/office/drawing/2014/main" id="{12C82BB0-2972-4148-B242-D05AC70C13AA}"/>
              </a:ext>
            </a:extLst>
          </p:cNvPr>
          <p:cNvCxnSpPr/>
          <p:nvPr/>
        </p:nvCxnSpPr>
        <p:spPr>
          <a:xfrm>
            <a:off x="6703838" y="5982155"/>
            <a:ext cx="187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0014BEC-34AD-4A16-AFE5-7F7538ABB19D}"/>
              </a:ext>
            </a:extLst>
          </p:cNvPr>
          <p:cNvCxnSpPr/>
          <p:nvPr/>
        </p:nvCxnSpPr>
        <p:spPr>
          <a:xfrm>
            <a:off x="2918004" y="5982155"/>
            <a:ext cx="1728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8" name="Oval 67">
            <a:hlinkClick r:id="rId15" action="ppaction://hlinksldjump"/>
            <a:extLst>
              <a:ext uri="{FF2B5EF4-FFF2-40B4-BE49-F238E27FC236}">
                <a16:creationId xmlns:a16="http://schemas.microsoft.com/office/drawing/2014/main" id="{C0E717FC-74D8-400E-AF35-1EDD3F9FB5F0}"/>
              </a:ext>
            </a:extLst>
          </p:cNvPr>
          <p:cNvSpPr/>
          <p:nvPr/>
        </p:nvSpPr>
        <p:spPr>
          <a:xfrm>
            <a:off x="11726727" y="5664341"/>
            <a:ext cx="270000" cy="270000"/>
          </a:xfrm>
          <a:prstGeom prst="ellipse">
            <a:avLst/>
          </a:prstGeom>
          <a:solidFill>
            <a:srgbClr val="46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a:t>
            </a:r>
            <a:endParaRPr lang="en-IN"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4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cs typeface="Segoe UI"/>
            </a:endParaRPr>
          </a:p>
        </p:txBody>
      </p:sp>
      <p:pic>
        <p:nvPicPr>
          <p:cNvPr id="172" name="Picture 171" descr="https://upload.wikimedia.org/wikipedia/en/d/d3/LatentView_Analytics_Logo_20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 xmlns:a14="http://schemas.microsoft.com/office/drawing/2010/main">
                <a:solidFill>
                  <a:srgbClr val="FFFFFF"/>
                </a:solidFill>
              </a14:hiddenFill>
            </a:ext>
          </a:extLst>
        </p:spPr>
      </p:pic>
      <p:sp>
        <p:nvSpPr>
          <p:cNvPr id="173" name="Rectangle 172"/>
          <p:cNvSpPr/>
          <p:nvPr/>
        </p:nvSpPr>
        <p:spPr>
          <a:xfrm>
            <a:off x="256518" y="109396"/>
            <a:ext cx="9102911" cy="546632"/>
          </a:xfrm>
          <a:prstGeom prst="rect">
            <a:avLst/>
          </a:prstGeom>
          <a:solidFill>
            <a:schemeClr val="bg1"/>
          </a:solidFill>
        </p:spPr>
        <p:txBody>
          <a:bodyPr vert="horz" lIns="121789" tIns="60895" rIns="121789" bIns="60895" rtlCol="0" anchor="ctr">
            <a:noAutofit/>
          </a:bodyPr>
          <a:lstStyle/>
          <a:p>
            <a:pPr>
              <a:spcBef>
                <a:spcPct val="0"/>
              </a:spcBef>
            </a:pPr>
            <a:r>
              <a:rPr lang="en-IN" sz="2800" b="1" spc="-96" dirty="0">
                <a:ln w="3175">
                  <a:noFill/>
                </a:ln>
                <a:solidFill>
                  <a:srgbClr val="44546A"/>
                </a:solidFill>
                <a:ea typeface="Segoe UI" panose="020B0502040204020203" pitchFamily="34" charset="0"/>
                <a:cs typeface="Segoe UI" panose="020B0502040204020203" pitchFamily="34" charset="0"/>
              </a:rPr>
              <a:t>Innovation Tracking Using Crowd Funding Tool</a:t>
            </a:r>
          </a:p>
        </p:txBody>
      </p:sp>
      <p:sp>
        <p:nvSpPr>
          <p:cNvPr id="45" name="Rectangle 44"/>
          <p:cNvSpPr/>
          <p:nvPr/>
        </p:nvSpPr>
        <p:spPr>
          <a:xfrm>
            <a:off x="1" y="1130290"/>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6" name="Rectangle 45"/>
          <p:cNvSpPr/>
          <p:nvPr/>
        </p:nvSpPr>
        <p:spPr>
          <a:xfrm>
            <a:off x="260343" y="1787636"/>
            <a:ext cx="3302271" cy="950732"/>
          </a:xfrm>
          <a:prstGeom prst="rect">
            <a:avLst/>
          </a:prstGeom>
          <a:noFill/>
          <a:ln w="12700" cap="flat" cmpd="sng" algn="ctr">
            <a:noFill/>
            <a:prstDash val="solid"/>
            <a:miter lim="800000"/>
          </a:ln>
          <a:effectLst/>
        </p:spPr>
        <p:txBody>
          <a:bodyPr rtlCol="0" anchor="t"/>
          <a:lstStyle/>
          <a:p>
            <a:pPr>
              <a:defRPr/>
            </a:pPr>
            <a:endParaRPr lang="en-US" sz="1400" kern="0" dirty="0">
              <a:solidFill>
                <a:srgbClr val="000000"/>
              </a:solidFill>
            </a:endParaRPr>
          </a:p>
        </p:txBody>
      </p:sp>
      <p:sp>
        <p:nvSpPr>
          <p:cNvPr id="47" name="Rectangle 46"/>
          <p:cNvSpPr/>
          <p:nvPr/>
        </p:nvSpPr>
        <p:spPr>
          <a:xfrm>
            <a:off x="260343" y="1718216"/>
            <a:ext cx="3588326" cy="1431480"/>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a:defRPr/>
            </a:pPr>
            <a:endParaRPr lang="en-US" kern="0">
              <a:solidFill>
                <a:srgbClr val="FFFFFF"/>
              </a:solidFill>
            </a:endParaRPr>
          </a:p>
        </p:txBody>
      </p:sp>
      <p:sp>
        <p:nvSpPr>
          <p:cNvPr id="48" name="Rectangle 47"/>
          <p:cNvSpPr/>
          <p:nvPr/>
        </p:nvSpPr>
        <p:spPr>
          <a:xfrm>
            <a:off x="208121" y="1811665"/>
            <a:ext cx="3640548" cy="1109214"/>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Potential innovations from new agile startups are noticed only after they have gained significant mainstream acceptance, at which time acquisition / partnership costs are higher</a:t>
            </a:r>
          </a:p>
        </p:txBody>
      </p:sp>
      <p:sp>
        <p:nvSpPr>
          <p:cNvPr id="49" name="Rectangle 48"/>
          <p:cNvSpPr/>
          <p:nvPr/>
        </p:nvSpPr>
        <p:spPr>
          <a:xfrm>
            <a:off x="284654" y="1643690"/>
            <a:ext cx="2534636" cy="338554"/>
          </a:xfrm>
          <a:prstGeom prst="rect">
            <a:avLst/>
          </a:prstGeom>
        </p:spPr>
        <p:txBody>
          <a:bodyPr wrap="square">
            <a:spAutoFit/>
          </a:bodyPr>
          <a:lstStyle/>
          <a:p>
            <a:pPr>
              <a:defRPr/>
            </a:pPr>
            <a:r>
              <a:rPr lang="en-US" sz="1600" b="1" kern="0" dirty="0">
                <a:solidFill>
                  <a:srgbClr val="44546A"/>
                </a:solidFill>
              </a:rPr>
              <a:t>The “Before” State</a:t>
            </a:r>
          </a:p>
        </p:txBody>
      </p:sp>
      <p:sp>
        <p:nvSpPr>
          <p:cNvPr id="50" name="Rectangle 49"/>
          <p:cNvSpPr/>
          <p:nvPr/>
        </p:nvSpPr>
        <p:spPr>
          <a:xfrm>
            <a:off x="8301385" y="1667932"/>
            <a:ext cx="3592151" cy="1476744"/>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lvl="1">
              <a:buSzPct val="120000"/>
              <a:defRPr/>
            </a:pPr>
            <a:endParaRPr lang="en-US" sz="1300" kern="0" dirty="0">
              <a:solidFill>
                <a:srgbClr val="000000"/>
              </a:solidFill>
            </a:endParaRPr>
          </a:p>
        </p:txBody>
      </p:sp>
      <p:sp>
        <p:nvSpPr>
          <p:cNvPr id="51" name="Rectangle 50"/>
          <p:cNvSpPr/>
          <p:nvPr/>
        </p:nvSpPr>
        <p:spPr>
          <a:xfrm>
            <a:off x="8307102" y="1811665"/>
            <a:ext cx="3651619" cy="1384995"/>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An actionable list of early stage startups with periodic monitoring enabled the M&amp;A team to evaluate the startups and begin partnership or acquisition talks 1-2 years before mainstream acceptance</a:t>
            </a:r>
          </a:p>
        </p:txBody>
      </p:sp>
      <p:sp>
        <p:nvSpPr>
          <p:cNvPr id="52" name="Rectangle 51"/>
          <p:cNvSpPr/>
          <p:nvPr/>
        </p:nvSpPr>
        <p:spPr>
          <a:xfrm>
            <a:off x="208121" y="1017292"/>
            <a:ext cx="11744883" cy="582423"/>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defRPr/>
            </a:pPr>
            <a:r>
              <a:rPr lang="en-US" b="1" kern="0" dirty="0">
                <a:solidFill>
                  <a:srgbClr val="44546A"/>
                </a:solidFill>
              </a:rPr>
              <a:t>The Problem: </a:t>
            </a:r>
            <a:r>
              <a:rPr lang="en-US" sz="1600" kern="0" dirty="0">
                <a:solidFill>
                  <a:srgbClr val="44546A"/>
                </a:solidFill>
              </a:rPr>
              <a:t>Digital disruption is revolutionizing industries and poses a significant threat who do not adapt quickly</a:t>
            </a:r>
          </a:p>
        </p:txBody>
      </p:sp>
      <p:sp>
        <p:nvSpPr>
          <p:cNvPr id="54" name="Rectangle 53"/>
          <p:cNvSpPr/>
          <p:nvPr/>
        </p:nvSpPr>
        <p:spPr>
          <a:xfrm>
            <a:off x="4255290" y="1787636"/>
            <a:ext cx="3302271" cy="950732"/>
          </a:xfrm>
          <a:prstGeom prst="rect">
            <a:avLst/>
          </a:prstGeom>
          <a:noFill/>
          <a:ln w="12700" cap="flat" cmpd="sng" algn="ctr">
            <a:noFill/>
            <a:prstDash val="solid"/>
            <a:miter lim="800000"/>
          </a:ln>
          <a:effectLst/>
        </p:spPr>
        <p:txBody>
          <a:bodyPr rtlCol="0" anchor="t"/>
          <a:lstStyle/>
          <a:p>
            <a:pPr>
              <a:defRPr/>
            </a:pPr>
            <a:endParaRPr lang="en-US" sz="1400" kern="0" dirty="0">
              <a:solidFill>
                <a:srgbClr val="000000"/>
              </a:solidFill>
            </a:endParaRPr>
          </a:p>
        </p:txBody>
      </p:sp>
      <p:sp>
        <p:nvSpPr>
          <p:cNvPr id="55" name="Rectangle 54"/>
          <p:cNvSpPr/>
          <p:nvPr/>
        </p:nvSpPr>
        <p:spPr>
          <a:xfrm>
            <a:off x="4296083" y="1666335"/>
            <a:ext cx="3588326" cy="1478341"/>
          </a:xfrm>
          <a:prstGeom prst="rect">
            <a:avLst/>
          </a:prstGeom>
          <a:solidFill>
            <a:sysClr val="window" lastClr="FFFFFF"/>
          </a:solidFill>
          <a:ln w="12700" cap="flat" cmpd="sng" algn="ctr">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defRPr/>
            </a:pPr>
            <a:r>
              <a:rPr lang="en-US" kern="0" dirty="0" err="1">
                <a:solidFill>
                  <a:prstClr val="white"/>
                </a:solidFill>
              </a:rPr>
              <a:t>i</a:t>
            </a:r>
            <a:endParaRPr lang="en-US" kern="0" dirty="0">
              <a:solidFill>
                <a:prstClr val="white"/>
              </a:solidFill>
            </a:endParaRPr>
          </a:p>
        </p:txBody>
      </p:sp>
      <p:sp>
        <p:nvSpPr>
          <p:cNvPr id="56" name="Rectangle 55"/>
          <p:cNvSpPr/>
          <p:nvPr/>
        </p:nvSpPr>
        <p:spPr>
          <a:xfrm>
            <a:off x="4359064" y="1811665"/>
            <a:ext cx="3486708" cy="1384995"/>
          </a:xfrm>
          <a:prstGeom prst="rect">
            <a:avLst/>
          </a:prstGeom>
        </p:spPr>
        <p:txBody>
          <a:bodyPr wrap="square">
            <a:spAutoFit/>
          </a:bodyPr>
          <a:lstStyle/>
          <a:p>
            <a:pPr>
              <a:lnSpc>
                <a:spcPct val="120000"/>
              </a:lnSpc>
            </a:pPr>
            <a:r>
              <a:rPr lang="en-US" sz="1400" dirty="0">
                <a:solidFill>
                  <a:prstClr val="black"/>
                </a:solidFill>
                <a:ea typeface="Verdana" panose="020B0604030504040204" pitchFamily="34" charset="0"/>
                <a:cs typeface="Verdana" panose="020B0604030504040204" pitchFamily="34" charset="0"/>
              </a:rPr>
              <a:t>Built a web based data scraping, NLP and visualization platform using Octoparse, Python and MEAN stack on AWS technology to collect and visualize funding, user comments data from crowdfunding sites</a:t>
            </a:r>
          </a:p>
        </p:txBody>
      </p:sp>
      <p:sp>
        <p:nvSpPr>
          <p:cNvPr id="72" name="Rectangle 71"/>
          <p:cNvSpPr/>
          <p:nvPr/>
        </p:nvSpPr>
        <p:spPr>
          <a:xfrm>
            <a:off x="4371356" y="1603166"/>
            <a:ext cx="2131840" cy="338554"/>
          </a:xfrm>
          <a:prstGeom prst="rect">
            <a:avLst/>
          </a:prstGeom>
        </p:spPr>
        <p:txBody>
          <a:bodyPr wrap="square">
            <a:spAutoFit/>
          </a:bodyPr>
          <a:lstStyle/>
          <a:p>
            <a:pPr>
              <a:defRPr/>
            </a:pPr>
            <a:r>
              <a:rPr lang="en-US" sz="1600" b="1" kern="0" dirty="0" err="1">
                <a:solidFill>
                  <a:srgbClr val="44546A"/>
                </a:solidFill>
              </a:rPr>
              <a:t>LatentView</a:t>
            </a:r>
            <a:r>
              <a:rPr lang="en-US" sz="1600" b="1" kern="0" dirty="0">
                <a:solidFill>
                  <a:srgbClr val="44546A"/>
                </a:solidFill>
              </a:rPr>
              <a:t> Solution</a:t>
            </a:r>
          </a:p>
        </p:txBody>
      </p:sp>
      <p:sp>
        <p:nvSpPr>
          <p:cNvPr id="73" name="Rectangle 72"/>
          <p:cNvSpPr/>
          <p:nvPr/>
        </p:nvSpPr>
        <p:spPr>
          <a:xfrm>
            <a:off x="8307578" y="1590502"/>
            <a:ext cx="2534636" cy="338554"/>
          </a:xfrm>
          <a:prstGeom prst="rect">
            <a:avLst/>
          </a:prstGeom>
        </p:spPr>
        <p:txBody>
          <a:bodyPr wrap="square">
            <a:spAutoFit/>
          </a:bodyPr>
          <a:lstStyle/>
          <a:p>
            <a:pPr>
              <a:defRPr/>
            </a:pPr>
            <a:r>
              <a:rPr lang="en-US" sz="1600" b="1" kern="0" dirty="0">
                <a:solidFill>
                  <a:srgbClr val="44546A"/>
                </a:solidFill>
              </a:rPr>
              <a:t>The “After” State</a:t>
            </a:r>
          </a:p>
        </p:txBody>
      </p:sp>
      <p:sp>
        <p:nvSpPr>
          <p:cNvPr id="74" name="Rectangle 73"/>
          <p:cNvSpPr/>
          <p:nvPr/>
        </p:nvSpPr>
        <p:spPr>
          <a:xfrm>
            <a:off x="174286" y="656939"/>
            <a:ext cx="5926450" cy="607190"/>
          </a:xfrm>
          <a:prstGeom prst="rect">
            <a:avLst/>
          </a:prstGeom>
          <a:noFill/>
          <a:ln w="12700" cap="flat" cmpd="sng" algn="ctr">
            <a:noFill/>
            <a:prstDash val="solid"/>
            <a:miter lim="800000"/>
          </a:ln>
          <a:effectLst/>
          <a:scene3d>
            <a:camera prst="orthographicFront">
              <a:rot lat="0" lon="0" rev="0"/>
            </a:camera>
            <a:lightRig rig="brightRoom" dir="t">
              <a:rot lat="0" lon="0" rev="600000"/>
            </a:lightRig>
          </a:scene3d>
          <a:sp3d prstMaterial="metal">
            <a:bevelT w="38100" h="57150" prst="angle"/>
          </a:sp3d>
        </p:spPr>
        <p:txBody>
          <a:bodyPr rtlCol="0" anchor="ctr"/>
          <a:lstStyle/>
          <a:p>
            <a:pPr>
              <a:defRPr/>
            </a:pPr>
            <a:r>
              <a:rPr lang="en-US" b="1" kern="0" dirty="0">
                <a:solidFill>
                  <a:srgbClr val="44546A"/>
                </a:solidFill>
              </a:rPr>
              <a:t>Largest Home Appliances Manufacturer in US</a:t>
            </a:r>
          </a:p>
        </p:txBody>
      </p:sp>
      <p:grpSp>
        <p:nvGrpSpPr>
          <p:cNvPr id="4" name="Group 3">
            <a:extLst>
              <a:ext uri="{FF2B5EF4-FFF2-40B4-BE49-F238E27FC236}">
                <a16:creationId xmlns:a16="http://schemas.microsoft.com/office/drawing/2014/main" id="{9B4AFC2E-2DBF-4358-98B6-B8B6CEBEE4C2}"/>
              </a:ext>
            </a:extLst>
          </p:cNvPr>
          <p:cNvGrpSpPr/>
          <p:nvPr/>
        </p:nvGrpSpPr>
        <p:grpSpPr>
          <a:xfrm>
            <a:off x="3300592" y="3419743"/>
            <a:ext cx="5863849" cy="3377821"/>
            <a:chOff x="691228" y="3668100"/>
            <a:chExt cx="4892565" cy="2749675"/>
          </a:xfrm>
        </p:grpSpPr>
        <p:grpSp>
          <p:nvGrpSpPr>
            <p:cNvPr id="3" name="Group 2">
              <a:extLst>
                <a:ext uri="{FF2B5EF4-FFF2-40B4-BE49-F238E27FC236}">
                  <a16:creationId xmlns:a16="http://schemas.microsoft.com/office/drawing/2014/main" id="{435A8489-EC7F-423E-BDD4-9CC57C869B5C}"/>
                </a:ext>
              </a:extLst>
            </p:cNvPr>
            <p:cNvGrpSpPr/>
            <p:nvPr/>
          </p:nvGrpSpPr>
          <p:grpSpPr>
            <a:xfrm>
              <a:off x="691228" y="3668100"/>
              <a:ext cx="4892565" cy="2749675"/>
              <a:chOff x="1208171" y="3668100"/>
              <a:chExt cx="4892565" cy="2749675"/>
            </a:xfrm>
          </p:grpSpPr>
          <p:pic>
            <p:nvPicPr>
              <p:cNvPr id="53" name="Picture 52">
                <a:extLst>
                  <a:ext uri="{FF2B5EF4-FFF2-40B4-BE49-F238E27FC236}">
                    <a16:creationId xmlns:a16="http://schemas.microsoft.com/office/drawing/2014/main" id="{6A5BA10F-A998-4CCC-A018-485F42058E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8171" y="3668100"/>
                <a:ext cx="4892565" cy="2749675"/>
              </a:xfrm>
              <a:prstGeom prst="rect">
                <a:avLst/>
              </a:prstGeom>
            </p:spPr>
          </p:pic>
          <p:sp>
            <p:nvSpPr>
              <p:cNvPr id="2" name="Rectangle 1">
                <a:extLst>
                  <a:ext uri="{FF2B5EF4-FFF2-40B4-BE49-F238E27FC236}">
                    <a16:creationId xmlns:a16="http://schemas.microsoft.com/office/drawing/2014/main" id="{657328A5-6E28-481C-ADA9-9E6A9D119D9C}"/>
                  </a:ext>
                </a:extLst>
              </p:cNvPr>
              <p:cNvSpPr/>
              <p:nvPr/>
            </p:nvSpPr>
            <p:spPr>
              <a:xfrm>
                <a:off x="1229437" y="3703635"/>
                <a:ext cx="1290480" cy="14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sp>
          <p:nvSpPr>
            <p:cNvPr id="58" name="Rectangle 57">
              <a:extLst>
                <a:ext uri="{FF2B5EF4-FFF2-40B4-BE49-F238E27FC236}">
                  <a16:creationId xmlns:a16="http://schemas.microsoft.com/office/drawing/2014/main" id="{385093AE-11FA-4250-B862-8A3ABA3CE842}"/>
                </a:ext>
              </a:extLst>
            </p:cNvPr>
            <p:cNvSpPr/>
            <p:nvPr/>
          </p:nvSpPr>
          <p:spPr>
            <a:xfrm>
              <a:off x="1503667" y="4092816"/>
              <a:ext cx="684000" cy="144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50" dirty="0">
                  <a:solidFill>
                    <a:prstClr val="white"/>
                  </a:solidFill>
                  <a:latin typeface="Segoe UI" panose="020B0502040204020203" pitchFamily="34" charset="0"/>
                  <a:ea typeface="Segoe UI" panose="020B0502040204020203" pitchFamily="34" charset="0"/>
                  <a:cs typeface="Segoe UI" panose="020B0502040204020203" pitchFamily="34" charset="0"/>
                </a:rPr>
                <a:t>Company View</a:t>
              </a:r>
            </a:p>
          </p:txBody>
        </p:sp>
      </p:grpSp>
      <p:sp>
        <p:nvSpPr>
          <p:cNvPr id="24" name="Oval 23">
            <a:hlinkClick r:id="rId5" action="ppaction://hlinksldjump"/>
            <a:extLst>
              <a:ext uri="{FF2B5EF4-FFF2-40B4-BE49-F238E27FC236}">
                <a16:creationId xmlns:a16="http://schemas.microsoft.com/office/drawing/2014/main" id="{107BEB0F-498B-46A7-935D-46520803FF7B}"/>
              </a:ext>
            </a:extLst>
          </p:cNvPr>
          <p:cNvSpPr/>
          <p:nvPr/>
        </p:nvSpPr>
        <p:spPr>
          <a:xfrm>
            <a:off x="11726727" y="5664341"/>
            <a:ext cx="270000" cy="270000"/>
          </a:xfrm>
          <a:prstGeom prst="ellipse">
            <a:avLst/>
          </a:prstGeom>
          <a:solidFill>
            <a:srgbClr val="46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a:t>
            </a:r>
            <a:endParaRPr lang="en-IN"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8962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A73CE-A03A-4514-B721-9F297AC9DCD5}"/>
              </a:ext>
            </a:extLst>
          </p:cNvPr>
          <p:cNvSpPr>
            <a:spLocks noGrp="1"/>
          </p:cNvSpPr>
          <p:nvPr>
            <p:ph type="title"/>
          </p:nvPr>
        </p:nvSpPr>
        <p:spPr/>
        <p:txBody>
          <a:bodyPr>
            <a:normAutofit/>
          </a:bodyPr>
          <a:lstStyle/>
          <a:p>
            <a:r>
              <a:rPr lang="en-IN" dirty="0"/>
              <a:t>Ideal Data Platform – Design Considerations</a:t>
            </a:r>
          </a:p>
        </p:txBody>
      </p:sp>
      <p:grpSp>
        <p:nvGrpSpPr>
          <p:cNvPr id="6" name="Group 5"/>
          <p:cNvGrpSpPr/>
          <p:nvPr/>
        </p:nvGrpSpPr>
        <p:grpSpPr>
          <a:xfrm>
            <a:off x="549319" y="4722196"/>
            <a:ext cx="11016260" cy="1482892"/>
            <a:chOff x="706485" y="4450730"/>
            <a:chExt cx="11016260" cy="1482892"/>
          </a:xfrm>
        </p:grpSpPr>
        <p:grpSp>
          <p:nvGrpSpPr>
            <p:cNvPr id="5" name="Group 4"/>
            <p:cNvGrpSpPr/>
            <p:nvPr/>
          </p:nvGrpSpPr>
          <p:grpSpPr>
            <a:xfrm>
              <a:off x="706485" y="4450730"/>
              <a:ext cx="11016260" cy="1482892"/>
              <a:chOff x="706485" y="4450730"/>
              <a:chExt cx="11016260" cy="1482892"/>
            </a:xfrm>
          </p:grpSpPr>
          <p:sp>
            <p:nvSpPr>
              <p:cNvPr id="134" name="Rectangle 133"/>
              <p:cNvSpPr/>
              <p:nvPr/>
            </p:nvSpPr>
            <p:spPr bwMode="auto">
              <a:xfrm>
                <a:off x="706485" y="5102476"/>
                <a:ext cx="11016260" cy="831146"/>
              </a:xfrm>
              <a:prstGeom prst="rect">
                <a:avLst/>
              </a:prstGeom>
              <a:solidFill>
                <a:srgbClr val="D5D894"/>
              </a:solidFill>
              <a:ln w="6350"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389626" lvl="1" algn="ctr" fontAlgn="base">
                  <a:spcBef>
                    <a:spcPct val="0"/>
                  </a:spcBef>
                  <a:spcAft>
                    <a:spcPct val="0"/>
                  </a:spcAft>
                </a:pPr>
                <a:endParaRPr lang="en-US" sz="1600" b="1" dirty="0">
                  <a:solidFill>
                    <a:schemeClr val="tx2"/>
                  </a:solidFill>
                  <a:latin typeface="Segoe UI" panose="020B0502040204020203" pitchFamily="34" charset="0"/>
                  <a:cs typeface="Segoe UI" panose="020B0502040204020203" pitchFamily="34" charset="0"/>
                </a:endParaRPr>
              </a:p>
            </p:txBody>
          </p:sp>
          <p:sp>
            <p:nvSpPr>
              <p:cNvPr id="135" name="Down Arrow 134"/>
              <p:cNvSpPr/>
              <p:nvPr/>
            </p:nvSpPr>
            <p:spPr bwMode="auto">
              <a:xfrm flipV="1">
                <a:off x="2102597" y="4466772"/>
                <a:ext cx="520700" cy="511342"/>
              </a:xfrm>
              <a:prstGeom prst="downArrow">
                <a:avLst/>
              </a:prstGeom>
              <a:solidFill>
                <a:srgbClr val="D5D894"/>
              </a:solidFill>
              <a:ln w="12700">
                <a:noFill/>
                <a:round/>
                <a:headEnd/>
                <a:tailEnd/>
              </a:ln>
            </p:spPr>
            <p:txBody>
              <a:bodyPr rtlCol="0" anchor="ctr"/>
              <a:lstStyle/>
              <a:p>
                <a:pPr algn="ctr"/>
                <a:endParaRPr lang="en-IN" dirty="0">
                  <a:solidFill>
                    <a:schemeClr val="tx2"/>
                  </a:solidFill>
                </a:endParaRPr>
              </a:p>
            </p:txBody>
          </p:sp>
          <p:sp>
            <p:nvSpPr>
              <p:cNvPr id="136" name="Down Arrow 135"/>
              <p:cNvSpPr/>
              <p:nvPr/>
            </p:nvSpPr>
            <p:spPr bwMode="auto">
              <a:xfrm flipV="1">
                <a:off x="6184188" y="4450730"/>
                <a:ext cx="520700" cy="511342"/>
              </a:xfrm>
              <a:prstGeom prst="downArrow">
                <a:avLst/>
              </a:prstGeom>
              <a:solidFill>
                <a:srgbClr val="D5D894"/>
              </a:solidFill>
              <a:ln w="12700">
                <a:noFill/>
                <a:round/>
                <a:headEnd/>
                <a:tailEnd/>
              </a:ln>
            </p:spPr>
            <p:txBody>
              <a:bodyPr rtlCol="0" anchor="ctr"/>
              <a:lstStyle/>
              <a:p>
                <a:pPr algn="ctr"/>
                <a:endParaRPr lang="en-IN" dirty="0">
                  <a:solidFill>
                    <a:schemeClr val="tx2"/>
                  </a:solidFill>
                </a:endParaRPr>
              </a:p>
            </p:txBody>
          </p:sp>
          <p:sp>
            <p:nvSpPr>
              <p:cNvPr id="137" name="Down Arrow 136"/>
              <p:cNvSpPr/>
              <p:nvPr/>
            </p:nvSpPr>
            <p:spPr bwMode="auto">
              <a:xfrm flipV="1">
                <a:off x="10236200" y="4450730"/>
                <a:ext cx="520700" cy="511342"/>
              </a:xfrm>
              <a:prstGeom prst="downArrow">
                <a:avLst/>
              </a:prstGeom>
              <a:solidFill>
                <a:srgbClr val="D5D894"/>
              </a:solidFill>
              <a:ln w="12700">
                <a:noFill/>
                <a:round/>
                <a:headEnd/>
                <a:tailEnd/>
              </a:ln>
            </p:spPr>
            <p:txBody>
              <a:bodyPr rtlCol="0" anchor="ctr"/>
              <a:lstStyle/>
              <a:p>
                <a:pPr algn="ctr"/>
                <a:endParaRPr lang="en-IN" dirty="0">
                  <a:solidFill>
                    <a:schemeClr val="tx2"/>
                  </a:solidFill>
                </a:endParaRPr>
              </a:p>
            </p:txBody>
          </p:sp>
        </p:grpSp>
        <p:sp>
          <p:nvSpPr>
            <p:cNvPr id="139" name="TextBox 138"/>
            <p:cNvSpPr txBox="1"/>
            <p:nvPr/>
          </p:nvSpPr>
          <p:spPr>
            <a:xfrm>
              <a:off x="868226" y="5375230"/>
              <a:ext cx="3168881" cy="498598"/>
            </a:xfrm>
            <a:prstGeom prst="rect">
              <a:avLst/>
            </a:prstGeom>
            <a:noFill/>
          </p:spPr>
          <p:txBody>
            <a:bodyPr wrap="none" rtlCol="0">
              <a:spAutoFit/>
            </a:bodyPr>
            <a:lstStyle/>
            <a:p>
              <a:pPr eaLnBrk="0" hangingPunct="0">
                <a:spcBef>
                  <a:spcPct val="20000"/>
                </a:spcBef>
                <a:buClr>
                  <a:srgbClr val="500093"/>
                </a:buClr>
                <a:buSzPct val="80000"/>
              </a:pPr>
              <a:r>
                <a:rPr lang="en-US" sz="1200" b="1" dirty="0">
                  <a:solidFill>
                    <a:schemeClr val="tx2"/>
                  </a:solidFill>
                  <a:latin typeface="Segoe UI" panose="020B0502040204020203" pitchFamily="34" charset="0"/>
                  <a:cs typeface="Segoe UI" panose="020B0502040204020203" pitchFamily="34" charset="0"/>
                </a:rPr>
                <a:t>Process – SLAs</a:t>
              </a:r>
            </a:p>
            <a:p>
              <a:pPr eaLnBrk="0" hangingPunct="0">
                <a:spcBef>
                  <a:spcPct val="20000"/>
                </a:spcBef>
                <a:buClr>
                  <a:srgbClr val="500093"/>
                </a:buClr>
                <a:buSzPct val="80000"/>
              </a:pPr>
              <a:r>
                <a:rPr lang="en-IN" sz="1200" b="1" dirty="0">
                  <a:solidFill>
                    <a:schemeClr val="tx2"/>
                  </a:solidFill>
                  <a:latin typeface="Segoe UI" panose="020B0502040204020203" pitchFamily="34" charset="0"/>
                  <a:cs typeface="Segoe UI" panose="020B0502040204020203" pitchFamily="34" charset="0"/>
                </a:rPr>
                <a:t>Technology </a:t>
              </a:r>
              <a:r>
                <a:rPr lang="mr-IN" sz="1200" b="1" dirty="0">
                  <a:solidFill>
                    <a:schemeClr val="tx2"/>
                  </a:solidFill>
                  <a:latin typeface="Segoe UI" panose="020B0502040204020203" pitchFamily="34" charset="0"/>
                  <a:cs typeface="Segoe UI" panose="020B0502040204020203" pitchFamily="34" charset="0"/>
                </a:rPr>
                <a:t>–</a:t>
              </a:r>
              <a:r>
                <a:rPr lang="en-IN" sz="1200" b="1" dirty="0">
                  <a:solidFill>
                    <a:schemeClr val="tx2"/>
                  </a:solidFill>
                  <a:latin typeface="Segoe UI" panose="020B0502040204020203" pitchFamily="34" charset="0"/>
                  <a:cs typeface="Segoe UI" panose="020B0502040204020203" pitchFamily="34" charset="0"/>
                </a:rPr>
                <a:t> On-premise, Cloud, Hybrid</a:t>
              </a:r>
            </a:p>
          </p:txBody>
        </p:sp>
        <p:sp>
          <p:nvSpPr>
            <p:cNvPr id="140" name="TextBox 139"/>
            <p:cNvSpPr txBox="1"/>
            <p:nvPr/>
          </p:nvSpPr>
          <p:spPr>
            <a:xfrm>
              <a:off x="4973356" y="5386582"/>
              <a:ext cx="3463064" cy="498598"/>
            </a:xfrm>
            <a:prstGeom prst="rect">
              <a:avLst/>
            </a:prstGeom>
            <a:noFill/>
          </p:spPr>
          <p:txBody>
            <a:bodyPr wrap="none" rtlCol="0">
              <a:spAutoFit/>
            </a:bodyPr>
            <a:lstStyle/>
            <a:p>
              <a:pPr eaLnBrk="0" hangingPunct="0">
                <a:spcBef>
                  <a:spcPct val="20000"/>
                </a:spcBef>
                <a:buClr>
                  <a:srgbClr val="500093"/>
                </a:buClr>
                <a:buSzPct val="80000"/>
              </a:pPr>
              <a:r>
                <a:rPr lang="en-IN" altLang="en-US" sz="1200" b="1" dirty="0">
                  <a:solidFill>
                    <a:schemeClr val="tx2"/>
                  </a:solidFill>
                  <a:latin typeface="Segoe UI" panose="020B0502040204020203" pitchFamily="34" charset="0"/>
                  <a:cs typeface="Segoe UI" panose="020B0502040204020203" pitchFamily="34" charset="0"/>
                </a:rPr>
                <a:t>Cost – Accountability &amp; Process Transparency</a:t>
              </a:r>
            </a:p>
            <a:p>
              <a:pPr eaLnBrk="0" hangingPunct="0">
                <a:spcBef>
                  <a:spcPct val="20000"/>
                </a:spcBef>
                <a:buClr>
                  <a:srgbClr val="500093"/>
                </a:buClr>
                <a:buSzPct val="80000"/>
              </a:pPr>
              <a:r>
                <a:rPr lang="en-IN" altLang="en-US" sz="1200" b="1" dirty="0">
                  <a:solidFill>
                    <a:schemeClr val="tx2"/>
                  </a:solidFill>
                  <a:latin typeface="Segoe UI" panose="020B0502040204020203" pitchFamily="34" charset="0"/>
                  <a:cs typeface="Segoe UI" panose="020B0502040204020203" pitchFamily="34" charset="0"/>
                </a:rPr>
                <a:t>Deployment </a:t>
              </a:r>
              <a:r>
                <a:rPr lang="mr-IN" altLang="en-US" sz="1200" b="1" dirty="0">
                  <a:solidFill>
                    <a:schemeClr val="tx2"/>
                  </a:solidFill>
                  <a:latin typeface="Segoe UI" panose="020B0502040204020203" pitchFamily="34" charset="0"/>
                  <a:cs typeface="Segoe UI" panose="020B0502040204020203" pitchFamily="34" charset="0"/>
                </a:rPr>
                <a:t>–</a:t>
              </a:r>
              <a:r>
                <a:rPr lang="en-IN" altLang="en-US" sz="1200" b="1" dirty="0">
                  <a:solidFill>
                    <a:schemeClr val="tx2"/>
                  </a:solidFill>
                  <a:latin typeface="Segoe UI" panose="020B0502040204020203" pitchFamily="34" charset="0"/>
                  <a:cs typeface="Segoe UI" panose="020B0502040204020203" pitchFamily="34" charset="0"/>
                </a:rPr>
                <a:t> Prototype to Production</a:t>
              </a:r>
              <a:endParaRPr lang="en-US" altLang="en-US" sz="1200" b="1" dirty="0">
                <a:solidFill>
                  <a:schemeClr val="tx2"/>
                </a:solidFill>
                <a:latin typeface="Segoe UI" panose="020B0502040204020203" pitchFamily="34" charset="0"/>
                <a:cs typeface="Segoe UI" panose="020B0502040204020203" pitchFamily="34" charset="0"/>
              </a:endParaRPr>
            </a:p>
          </p:txBody>
        </p:sp>
        <p:sp>
          <p:nvSpPr>
            <p:cNvPr id="141" name="TextBox 140"/>
            <p:cNvSpPr txBox="1"/>
            <p:nvPr/>
          </p:nvSpPr>
          <p:spPr>
            <a:xfrm>
              <a:off x="9160556" y="5309922"/>
              <a:ext cx="2263312" cy="498598"/>
            </a:xfrm>
            <a:prstGeom prst="rect">
              <a:avLst/>
            </a:prstGeom>
            <a:noFill/>
          </p:spPr>
          <p:txBody>
            <a:bodyPr wrap="none" rtlCol="0">
              <a:spAutoFit/>
            </a:bodyPr>
            <a:lstStyle/>
            <a:p>
              <a:pPr eaLnBrk="0" hangingPunct="0">
                <a:spcBef>
                  <a:spcPct val="20000"/>
                </a:spcBef>
                <a:buClr>
                  <a:srgbClr val="500093"/>
                </a:buClr>
                <a:buSzPct val="80000"/>
              </a:pPr>
              <a:r>
                <a:rPr lang="en-IN" altLang="en-US" sz="1200" b="1" dirty="0">
                  <a:solidFill>
                    <a:schemeClr val="tx2"/>
                  </a:solidFill>
                  <a:latin typeface="Segoe UI" panose="020B0502040204020203" pitchFamily="34" charset="0"/>
                  <a:cs typeface="Segoe UI" panose="020B0502040204020203" pitchFamily="34" charset="0"/>
                </a:rPr>
                <a:t> Data Governance &amp; Security</a:t>
              </a:r>
            </a:p>
            <a:p>
              <a:pPr eaLnBrk="0" hangingPunct="0">
                <a:spcBef>
                  <a:spcPct val="20000"/>
                </a:spcBef>
                <a:buClr>
                  <a:srgbClr val="500093"/>
                </a:buClr>
                <a:buSzPct val="80000"/>
              </a:pPr>
              <a:r>
                <a:rPr lang="en-IN" altLang="en-US" sz="1200" b="1" dirty="0">
                  <a:solidFill>
                    <a:schemeClr val="tx2"/>
                  </a:solidFill>
                  <a:latin typeface="Segoe UI" panose="020B0502040204020203" pitchFamily="34" charset="0"/>
                  <a:cs typeface="Segoe UI" panose="020B0502040204020203" pitchFamily="34" charset="0"/>
                </a:rPr>
                <a:t>ACLs</a:t>
              </a:r>
              <a:endParaRPr lang="en-US" altLang="en-US" sz="1200" b="1" dirty="0">
                <a:solidFill>
                  <a:schemeClr val="tx2"/>
                </a:solidFill>
                <a:latin typeface="Segoe UI" panose="020B0502040204020203" pitchFamily="34" charset="0"/>
                <a:cs typeface="Segoe UI" panose="020B0502040204020203" pitchFamily="34" charset="0"/>
              </a:endParaRPr>
            </a:p>
          </p:txBody>
        </p:sp>
        <p:sp>
          <p:nvSpPr>
            <p:cNvPr id="142" name="TextBox 141"/>
            <p:cNvSpPr txBox="1"/>
            <p:nvPr/>
          </p:nvSpPr>
          <p:spPr>
            <a:xfrm>
              <a:off x="5913630" y="5066224"/>
              <a:ext cx="995402" cy="338554"/>
            </a:xfrm>
            <a:prstGeom prst="rect">
              <a:avLst/>
            </a:prstGeom>
            <a:noFill/>
          </p:spPr>
          <p:txBody>
            <a:bodyPr wrap="none" rtlCol="0">
              <a:spAutoFit/>
            </a:bodyPr>
            <a:lstStyle/>
            <a:p>
              <a:pPr algn="ctr" eaLnBrk="0" hangingPunct="0">
                <a:spcBef>
                  <a:spcPct val="20000"/>
                </a:spcBef>
                <a:buClr>
                  <a:srgbClr val="500093"/>
                </a:buClr>
                <a:buSzPct val="80000"/>
              </a:pPr>
              <a:r>
                <a:rPr lang="en-US" altLang="en-US" sz="1600" b="1" u="sng" dirty="0">
                  <a:solidFill>
                    <a:schemeClr val="tx2"/>
                  </a:solidFill>
                  <a:latin typeface="Segoe UI" panose="020B0502040204020203" pitchFamily="34" charset="0"/>
                  <a:cs typeface="Segoe UI" panose="020B0502040204020203" pitchFamily="34" charset="0"/>
                </a:rPr>
                <a:t>Enablers</a:t>
              </a:r>
            </a:p>
          </p:txBody>
        </p:sp>
      </p:grpSp>
      <p:sp>
        <p:nvSpPr>
          <p:cNvPr id="3" name="Slide Number Placeholder 2">
            <a:extLst>
              <a:ext uri="{FF2B5EF4-FFF2-40B4-BE49-F238E27FC236}">
                <a16:creationId xmlns:a16="http://schemas.microsoft.com/office/drawing/2014/main" id="{CD492804-486C-4E4E-8BE6-7994A6972FD5}"/>
              </a:ext>
            </a:extLst>
          </p:cNvPr>
          <p:cNvSpPr>
            <a:spLocks noGrp="1"/>
          </p:cNvSpPr>
          <p:nvPr>
            <p:ph type="sldNum" sz="quarter" idx="12"/>
          </p:nvPr>
        </p:nvSpPr>
        <p:spPr/>
        <p:txBody>
          <a:bodyPr/>
          <a:lstStyle/>
          <a:p>
            <a:fld id="{70B2C2F8-CC18-47EA-B40B-1FF889930AA6}" type="slidenum">
              <a:rPr lang="en-US" smtClean="0">
                <a:solidFill>
                  <a:prstClr val="black">
                    <a:tint val="75000"/>
                  </a:prstClr>
                </a:solidFill>
              </a:rPr>
              <a:pPr/>
              <a:t>9</a:t>
            </a:fld>
            <a:endParaRPr lang="en-US" dirty="0">
              <a:solidFill>
                <a:prstClr val="black">
                  <a:tint val="75000"/>
                </a:prstClr>
              </a:solidFill>
            </a:endParaRPr>
          </a:p>
        </p:txBody>
      </p:sp>
      <p:sp>
        <p:nvSpPr>
          <p:cNvPr id="22" name="Text Box 1052">
            <a:extLst>
              <a:ext uri="{FF2B5EF4-FFF2-40B4-BE49-F238E27FC236}">
                <a16:creationId xmlns:a16="http://schemas.microsoft.com/office/drawing/2014/main" id="{D464D404-3C55-447B-A491-B5ADD63F2A2C}"/>
              </a:ext>
            </a:extLst>
          </p:cNvPr>
          <p:cNvSpPr txBox="1">
            <a:spLocks noChangeArrowheads="1"/>
          </p:cNvSpPr>
          <p:nvPr/>
        </p:nvSpPr>
        <p:spPr bwMode="auto">
          <a:xfrm>
            <a:off x="676057" y="1691644"/>
            <a:ext cx="3279729" cy="2937505"/>
          </a:xfrm>
          <a:prstGeom prst="rect">
            <a:avLst/>
          </a:prstGeom>
          <a:solidFill>
            <a:schemeClr val="accent1">
              <a:lumMod val="20000"/>
              <a:lumOff val="80000"/>
            </a:schemeClr>
          </a:solidFill>
          <a:ln w="12700">
            <a:noFill/>
            <a:miter lim="800000"/>
            <a:headEnd type="none" w="sm" len="sm"/>
            <a:tailEnd type="none" w="sm" len="sm"/>
          </a:ln>
          <a:effectLst/>
          <a:extLst/>
        </p:spPr>
        <p:txBody>
          <a:bodyPr/>
          <a:lstStyle/>
          <a:p>
            <a:pPr algn="ctr" eaLnBrk="0" hangingPunct="0">
              <a:spcBef>
                <a:spcPct val="20000"/>
              </a:spcBef>
              <a:buClr>
                <a:srgbClr val="500093"/>
              </a:buClr>
              <a:buSzPct val="80000"/>
              <a:buFont typeface="Monotype Sorts" pitchFamily="2" charset="2"/>
              <a:buNone/>
            </a:pPr>
            <a:r>
              <a:rPr lang="en-US" altLang="en-US" b="1" dirty="0">
                <a:solidFill>
                  <a:schemeClr val="tx2"/>
                </a:solidFill>
                <a:latin typeface="Segoe UI" panose="020B0502040204020203" pitchFamily="34" charset="0"/>
                <a:ea typeface="Segoe UI" panose="020B0502040204020203" pitchFamily="34" charset="0"/>
                <a:cs typeface="Segoe UI" panose="020B0502040204020203" pitchFamily="34" charset="0"/>
              </a:rPr>
              <a:t>Ingestion &amp; Storage</a:t>
            </a:r>
          </a:p>
          <a:p>
            <a:pPr algn="ctr" eaLnBrk="0" hangingPunct="0">
              <a:spcBef>
                <a:spcPct val="20000"/>
              </a:spcBef>
              <a:buClr>
                <a:srgbClr val="500093"/>
              </a:buClr>
              <a:buSzPct val="80000"/>
              <a:buFont typeface="Monotype Sorts" pitchFamily="2" charset="2"/>
              <a:buNone/>
            </a:pPr>
            <a:endParaRPr lang="en-US" alt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eaLnBrk="0" hangingPunct="0">
              <a:spcBef>
                <a:spcPct val="20000"/>
              </a:spcBef>
              <a:buClr>
                <a:srgbClr val="500093"/>
              </a:buClr>
              <a:buSzPct val="80000"/>
              <a:buFont typeface="Monotype Sorts" pitchFamily="2" charset="2"/>
              <a:buNone/>
            </a:pPr>
            <a:r>
              <a:rPr lang="en-IN" alt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Variety</a:t>
            </a:r>
          </a:p>
          <a:p>
            <a:pPr marL="171450" indent="-171450" eaLnBrk="0" hangingPunct="0">
              <a:spcBef>
                <a:spcPct val="20000"/>
              </a:spcBef>
              <a:buClr>
                <a:schemeClr val="bg1"/>
              </a:buClr>
              <a:buSzPct val="80000"/>
              <a:buFont typeface="Wingdings" charset="2"/>
              <a:buChar char="§"/>
            </a:pPr>
            <a:r>
              <a:rPr lang="en-IN"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Mostly Structured</a:t>
            </a:r>
          </a:p>
          <a:p>
            <a:pPr marL="171450" indent="-171450" eaLnBrk="0" hangingPunct="0">
              <a:spcBef>
                <a:spcPct val="20000"/>
              </a:spcBef>
              <a:buClr>
                <a:schemeClr val="bg1"/>
              </a:buClr>
              <a:buSzPct val="80000"/>
              <a:buFont typeface="Wingdings" charset="2"/>
              <a:buChar char="§"/>
            </a:pPr>
            <a:r>
              <a:rPr lang="en-IN"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Disparate systems for Unstructured</a:t>
            </a:r>
          </a:p>
          <a:p>
            <a:pPr marL="171450" indent="-171450" eaLnBrk="0" hangingPunct="0">
              <a:spcBef>
                <a:spcPct val="20000"/>
              </a:spcBef>
              <a:buClr>
                <a:schemeClr val="bg1"/>
              </a:buClr>
              <a:buSzPct val="80000"/>
              <a:buFont typeface="Wingdings" charset="2"/>
              <a:buChar char="§"/>
            </a:pPr>
            <a:r>
              <a:rPr lang="en-IN"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Traditional ETL</a:t>
            </a:r>
          </a:p>
          <a:p>
            <a:pPr lvl="1" eaLnBrk="0" hangingPunct="0">
              <a:spcBef>
                <a:spcPct val="20000"/>
              </a:spcBef>
              <a:buClr>
                <a:srgbClr val="500093"/>
              </a:buClr>
              <a:buSzPct val="80000"/>
            </a:pPr>
            <a:endParaRPr lang="en-US" alt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eaLnBrk="0" hangingPunct="0">
              <a:spcBef>
                <a:spcPct val="20000"/>
              </a:spcBef>
              <a:buClr>
                <a:srgbClr val="500093"/>
              </a:buClr>
              <a:buSzPct val="80000"/>
            </a:pPr>
            <a:r>
              <a:rPr lang="en-US" alt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Volume</a:t>
            </a:r>
          </a:p>
          <a:p>
            <a:pPr marL="171450" indent="-171450" eaLnBrk="0" hangingPunct="0">
              <a:spcBef>
                <a:spcPct val="20000"/>
              </a:spcBef>
              <a:buClr>
                <a:schemeClr val="bg1"/>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Limited Capacity</a:t>
            </a:r>
          </a:p>
          <a:p>
            <a:pPr marL="171450" indent="-171450" eaLnBrk="0" hangingPunct="0">
              <a:spcBef>
                <a:spcPct val="20000"/>
              </a:spcBef>
              <a:buClr>
                <a:schemeClr val="bg1"/>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On Premise Considerations</a:t>
            </a:r>
          </a:p>
          <a:p>
            <a:pPr marL="171450" indent="-171450" eaLnBrk="0" hangingPunct="0">
              <a:spcBef>
                <a:spcPct val="20000"/>
              </a:spcBef>
              <a:buClr>
                <a:schemeClr val="bg1"/>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Scheduled Archival &amp; Restoration</a:t>
            </a:r>
          </a:p>
          <a:p>
            <a:pPr marL="171450" indent="-171450" eaLnBrk="0" hangingPunct="0">
              <a:spcBef>
                <a:spcPct val="20000"/>
              </a:spcBef>
              <a:buClr>
                <a:srgbClr val="500093"/>
              </a:buClr>
              <a:buSzPct val="80000"/>
              <a:buFont typeface="Wingdings" charset="2"/>
              <a:buChar char="§"/>
            </a:pPr>
            <a:endPar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26" name="Text Box 1053">
            <a:extLst>
              <a:ext uri="{FF2B5EF4-FFF2-40B4-BE49-F238E27FC236}">
                <a16:creationId xmlns:a16="http://schemas.microsoft.com/office/drawing/2014/main" id="{8A2B4E2E-1CDA-4898-873D-898D1A1FE877}"/>
              </a:ext>
            </a:extLst>
          </p:cNvPr>
          <p:cNvSpPr txBox="1">
            <a:spLocks noChangeArrowheads="1"/>
          </p:cNvSpPr>
          <p:nvPr/>
        </p:nvSpPr>
        <p:spPr bwMode="auto">
          <a:xfrm>
            <a:off x="4545273" y="1697960"/>
            <a:ext cx="3277829" cy="2937505"/>
          </a:xfrm>
          <a:prstGeom prst="rect">
            <a:avLst/>
          </a:prstGeom>
          <a:solidFill>
            <a:schemeClr val="bg1">
              <a:lumMod val="75000"/>
            </a:schemeClr>
          </a:solidFill>
          <a:ln w="12700">
            <a:noFill/>
            <a:miter lim="800000"/>
            <a:headEnd type="none" w="sm" len="sm"/>
            <a:tailEnd type="none" w="sm" len="sm"/>
          </a:ln>
          <a:effectLst/>
          <a:extLst/>
        </p:spPr>
        <p:txBody>
          <a:bodyPr/>
          <a:lstStyle/>
          <a:p>
            <a:pPr algn="ctr" eaLnBrk="0" hangingPunct="0">
              <a:spcBef>
                <a:spcPct val="20000"/>
              </a:spcBef>
              <a:buClr>
                <a:srgbClr val="500093"/>
              </a:buClr>
              <a:buSzPct val="80000"/>
              <a:buFont typeface="Monotype Sorts" pitchFamily="2" charset="2"/>
              <a:buNone/>
            </a:pPr>
            <a:r>
              <a:rPr lang="en-US" altLang="en-US" b="1" dirty="0">
                <a:solidFill>
                  <a:schemeClr val="tx2"/>
                </a:solidFill>
                <a:latin typeface="Segoe UI" panose="020B0502040204020203" pitchFamily="34" charset="0"/>
                <a:ea typeface="Segoe UI" panose="020B0502040204020203" pitchFamily="34" charset="0"/>
                <a:cs typeface="Segoe UI" panose="020B0502040204020203" pitchFamily="34" charset="0"/>
              </a:rPr>
              <a:t>Transformation</a:t>
            </a:r>
          </a:p>
          <a:p>
            <a:pPr algn="ctr" eaLnBrk="0" hangingPunct="0">
              <a:spcBef>
                <a:spcPct val="20000"/>
              </a:spcBef>
              <a:buClr>
                <a:srgbClr val="500093"/>
              </a:buClr>
              <a:buSzPct val="80000"/>
              <a:buFont typeface="Monotype Sorts" pitchFamily="2" charset="2"/>
              <a:buNone/>
            </a:pPr>
            <a:endParaRPr lang="en-US" alt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eaLnBrk="0" hangingPunct="0">
              <a:spcBef>
                <a:spcPct val="20000"/>
              </a:spcBef>
              <a:buClr>
                <a:prstClr val="white"/>
              </a:buClr>
              <a:buSzPct val="80000"/>
            </a:pPr>
            <a:r>
              <a:rPr lang="en-US" alt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Veracity</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Data Silos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No central view of metrics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Lack of metadata and lineage</a:t>
            </a:r>
          </a:p>
          <a:p>
            <a:pPr lvl="1" eaLnBrk="0" hangingPunct="0">
              <a:spcBef>
                <a:spcPct val="20000"/>
              </a:spcBef>
              <a:buClr>
                <a:prstClr val="white"/>
              </a:buClr>
              <a:buSzPct val="80000"/>
            </a:pPr>
            <a:endPar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eaLnBrk="0" hangingPunct="0">
              <a:spcBef>
                <a:spcPct val="20000"/>
              </a:spcBef>
              <a:buClr>
                <a:prstClr val="white"/>
              </a:buClr>
              <a:buSzPct val="80000"/>
            </a:pPr>
            <a:r>
              <a:rPr lang="en-US" alt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Data Velocity</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Tightly coupled dependencies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Cascading failures</a:t>
            </a:r>
          </a:p>
          <a:p>
            <a:pPr marL="171450" indent="-171450" eaLnBrk="0" hangingPunct="0">
              <a:spcBef>
                <a:spcPct val="20000"/>
              </a:spcBef>
              <a:buClr>
                <a:prstClr val="white"/>
              </a:buClr>
              <a:buSzPct val="80000"/>
              <a:buFont typeface="Wingdings" charset="2"/>
              <a:buChar char="§"/>
            </a:pPr>
            <a:endPar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Text Box 1052">
            <a:extLst>
              <a:ext uri="{FF2B5EF4-FFF2-40B4-BE49-F238E27FC236}">
                <a16:creationId xmlns:a16="http://schemas.microsoft.com/office/drawing/2014/main" id="{ABE87CDD-406F-45ED-957A-575626D59210}"/>
              </a:ext>
            </a:extLst>
          </p:cNvPr>
          <p:cNvSpPr txBox="1">
            <a:spLocks noChangeArrowheads="1"/>
          </p:cNvSpPr>
          <p:nvPr/>
        </p:nvSpPr>
        <p:spPr bwMode="auto">
          <a:xfrm>
            <a:off x="8412589" y="1691644"/>
            <a:ext cx="3279729" cy="2938474"/>
          </a:xfrm>
          <a:prstGeom prst="rect">
            <a:avLst/>
          </a:prstGeom>
          <a:solidFill>
            <a:schemeClr val="accent2">
              <a:lumMod val="60000"/>
              <a:lumOff val="40000"/>
            </a:schemeClr>
          </a:solidFill>
          <a:ln w="12700">
            <a:noFill/>
            <a:miter lim="800000"/>
            <a:headEnd type="none" w="sm" len="sm"/>
            <a:tailEnd type="none" w="sm" len="sm"/>
          </a:ln>
          <a:effectLst/>
          <a:extLst/>
        </p:spPr>
        <p:txBody>
          <a:bodyPr/>
          <a:lstStyle/>
          <a:p>
            <a:pPr algn="ctr" eaLnBrk="0" hangingPunct="0">
              <a:spcBef>
                <a:spcPct val="20000"/>
              </a:spcBef>
              <a:buClr>
                <a:srgbClr val="500093"/>
              </a:buClr>
              <a:buSzPct val="80000"/>
              <a:buFont typeface="Monotype Sorts" pitchFamily="2" charset="2"/>
              <a:buNone/>
            </a:pPr>
            <a:r>
              <a:rPr lang="en-US" altLang="en-US" b="1" dirty="0">
                <a:solidFill>
                  <a:schemeClr val="tx2"/>
                </a:solidFill>
                <a:latin typeface="Segoe UI" panose="020B0502040204020203" pitchFamily="34" charset="0"/>
                <a:ea typeface="Segoe UI" panose="020B0502040204020203" pitchFamily="34" charset="0"/>
                <a:cs typeface="Segoe UI" panose="020B0502040204020203" pitchFamily="34" charset="0"/>
              </a:rPr>
              <a:t>Information Delivery</a:t>
            </a:r>
          </a:p>
          <a:p>
            <a:pPr eaLnBrk="0" hangingPunct="0">
              <a:spcBef>
                <a:spcPct val="20000"/>
              </a:spcBef>
              <a:buClr>
                <a:srgbClr val="500093"/>
              </a:buClr>
              <a:buSzPct val="80000"/>
              <a:buFont typeface="Monotype Sorts" pitchFamily="2" charset="2"/>
              <a:buNone/>
            </a:pPr>
            <a:endParaRPr lang="en-US" alt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eaLnBrk="0" hangingPunct="0">
              <a:spcBef>
                <a:spcPct val="20000"/>
              </a:spcBef>
              <a:buClr>
                <a:prstClr val="white"/>
              </a:buClr>
              <a:buSzPct val="80000"/>
            </a:pPr>
            <a:r>
              <a:rPr lang="en-US" alt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Analytics Workloads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Data Warehouse for all use cases</a:t>
            </a:r>
          </a:p>
          <a:p>
            <a:pPr marL="628650" lvl="1"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Reporting</a:t>
            </a:r>
          </a:p>
          <a:p>
            <a:pPr marL="628650" lvl="1"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Advanced Analytics by Business</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Throttling usage</a:t>
            </a:r>
          </a:p>
          <a:p>
            <a:pPr marL="171450" indent="-171450" eaLnBrk="0" hangingPunct="0">
              <a:spcBef>
                <a:spcPct val="20000"/>
              </a:spcBef>
              <a:buClr>
                <a:prstClr val="white"/>
              </a:buClr>
              <a:buSzPct val="80000"/>
              <a:buFont typeface="Wingdings" charset="2"/>
              <a:buChar char="§"/>
            </a:pPr>
            <a:r>
              <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Access restrictions impacts lead time</a:t>
            </a:r>
          </a:p>
          <a:p>
            <a:pPr marL="171450" indent="-171450" eaLnBrk="0" hangingPunct="0">
              <a:spcBef>
                <a:spcPct val="20000"/>
              </a:spcBef>
              <a:buClr>
                <a:prstClr val="white"/>
              </a:buClr>
              <a:buSzPct val="80000"/>
              <a:buFont typeface="Wingdings" charset="2"/>
              <a:buChar char="§"/>
            </a:pPr>
            <a:endParaRPr lang="en-US" altLang="en-US" sz="105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marL="171450" indent="-171450" eaLnBrk="0" hangingPunct="0">
              <a:spcBef>
                <a:spcPct val="20000"/>
              </a:spcBef>
              <a:buClr>
                <a:prstClr val="white"/>
              </a:buClr>
              <a:buSzPct val="80000"/>
              <a:buFont typeface="Wingdings" charset="2"/>
              <a:buChar char="§"/>
            </a:pPr>
            <a:endParaRPr lang="en-US" alt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28" name="Group 27">
            <a:extLst>
              <a:ext uri="{FF2B5EF4-FFF2-40B4-BE49-F238E27FC236}">
                <a16:creationId xmlns:a16="http://schemas.microsoft.com/office/drawing/2014/main" id="{131D1C13-27F0-4F8E-A5A5-AC5617BC8701}"/>
              </a:ext>
            </a:extLst>
          </p:cNvPr>
          <p:cNvGrpSpPr/>
          <p:nvPr/>
        </p:nvGrpSpPr>
        <p:grpSpPr>
          <a:xfrm>
            <a:off x="676057" y="755978"/>
            <a:ext cx="11016261" cy="565640"/>
            <a:chOff x="676057" y="910308"/>
            <a:chExt cx="11016261" cy="565640"/>
          </a:xfrm>
          <a:solidFill>
            <a:schemeClr val="bg1">
              <a:lumMod val="95000"/>
            </a:schemeClr>
          </a:solidFill>
        </p:grpSpPr>
        <p:sp>
          <p:nvSpPr>
            <p:cNvPr id="29" name="Left-Right Arrow 25">
              <a:extLst>
                <a:ext uri="{FF2B5EF4-FFF2-40B4-BE49-F238E27FC236}">
                  <a16:creationId xmlns:a16="http://schemas.microsoft.com/office/drawing/2014/main" id="{D4786C37-1A9C-41FF-B4EC-065FF2D80076}"/>
                </a:ext>
              </a:extLst>
            </p:cNvPr>
            <p:cNvSpPr/>
            <p:nvPr/>
          </p:nvSpPr>
          <p:spPr>
            <a:xfrm>
              <a:off x="676057" y="910308"/>
              <a:ext cx="11016261" cy="565640"/>
            </a:xfrm>
            <a:prstGeom prst="lef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1C73279A-8AD3-481B-8F92-E16012C5BCA2}"/>
                </a:ext>
              </a:extLst>
            </p:cNvPr>
            <p:cNvSpPr txBox="1"/>
            <p:nvPr/>
          </p:nvSpPr>
          <p:spPr>
            <a:xfrm>
              <a:off x="1062649" y="1064744"/>
              <a:ext cx="2038635" cy="307777"/>
            </a:xfrm>
            <a:prstGeom prst="rect">
              <a:avLst/>
            </a:prstGeom>
            <a:noFill/>
          </p:spPr>
          <p:txBody>
            <a:bodyPr wrap="none" rtlCol="0">
              <a:spAutoFit/>
            </a:bodyPr>
            <a:lstStyle/>
            <a:p>
              <a:pPr algn="ctr" eaLnBrk="0" hangingPunct="0">
                <a:spcBef>
                  <a:spcPct val="20000"/>
                </a:spcBef>
                <a:buClr>
                  <a:srgbClr val="500093"/>
                </a:buClr>
                <a:buSzPct val="80000"/>
              </a:pPr>
              <a:r>
                <a:rPr 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How is data acquired?</a:t>
              </a:r>
            </a:p>
          </p:txBody>
        </p:sp>
        <p:sp>
          <p:nvSpPr>
            <p:cNvPr id="31" name="TextBox 30">
              <a:extLst>
                <a:ext uri="{FF2B5EF4-FFF2-40B4-BE49-F238E27FC236}">
                  <a16:creationId xmlns:a16="http://schemas.microsoft.com/office/drawing/2014/main" id="{31FD3A1D-33E6-444A-AE37-7AF0CCAF339E}"/>
                </a:ext>
              </a:extLst>
            </p:cNvPr>
            <p:cNvSpPr txBox="1"/>
            <p:nvPr/>
          </p:nvSpPr>
          <p:spPr>
            <a:xfrm>
              <a:off x="4730474" y="1069225"/>
              <a:ext cx="3004669" cy="307777"/>
            </a:xfrm>
            <a:prstGeom prst="rect">
              <a:avLst/>
            </a:prstGeom>
            <a:noFill/>
          </p:spPr>
          <p:txBody>
            <a:bodyPr wrap="none" rtlCol="0">
              <a:spAutoFit/>
            </a:bodyPr>
            <a:lstStyle/>
            <a:p>
              <a:pPr algn="ctr" eaLnBrk="0" hangingPunct="0">
                <a:spcBef>
                  <a:spcPct val="20000"/>
                </a:spcBef>
                <a:buClr>
                  <a:srgbClr val="500093"/>
                </a:buClr>
                <a:buSzPct val="80000"/>
              </a:pPr>
              <a:r>
                <a:rPr 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How is data staged for analytics? </a:t>
              </a:r>
            </a:p>
          </p:txBody>
        </p:sp>
        <p:sp>
          <p:nvSpPr>
            <p:cNvPr id="32" name="TextBox 31">
              <a:extLst>
                <a:ext uri="{FF2B5EF4-FFF2-40B4-BE49-F238E27FC236}">
                  <a16:creationId xmlns:a16="http://schemas.microsoft.com/office/drawing/2014/main" id="{793AB754-2E38-4324-A032-9589919945B2}"/>
                </a:ext>
              </a:extLst>
            </p:cNvPr>
            <p:cNvSpPr txBox="1"/>
            <p:nvPr/>
          </p:nvSpPr>
          <p:spPr>
            <a:xfrm>
              <a:off x="8778745" y="1080672"/>
              <a:ext cx="2712602" cy="307777"/>
            </a:xfrm>
            <a:prstGeom prst="rect">
              <a:avLst/>
            </a:prstGeom>
            <a:noFill/>
          </p:spPr>
          <p:txBody>
            <a:bodyPr wrap="none" rtlCol="0">
              <a:spAutoFit/>
            </a:bodyPr>
            <a:lstStyle/>
            <a:p>
              <a:pPr algn="ctr" eaLnBrk="0" hangingPunct="0">
                <a:spcBef>
                  <a:spcPct val="20000"/>
                </a:spcBef>
                <a:buClr>
                  <a:srgbClr val="500093"/>
                </a:buClr>
                <a:buSzPct val="80000"/>
              </a:pPr>
              <a:r>
                <a:rPr lang="en-US" sz="1400" b="1" dirty="0">
                  <a:solidFill>
                    <a:schemeClr val="tx2"/>
                  </a:solidFill>
                  <a:latin typeface="Segoe UI" panose="020B0502040204020203" pitchFamily="34" charset="0"/>
                  <a:ea typeface="Segoe UI" panose="020B0502040204020203" pitchFamily="34" charset="0"/>
                  <a:cs typeface="Segoe UI" panose="020B0502040204020203" pitchFamily="34" charset="0"/>
                </a:rPr>
                <a:t>How is consumption enabled?</a:t>
              </a:r>
            </a:p>
          </p:txBody>
        </p:sp>
      </p:grpSp>
    </p:spTree>
    <p:extLst>
      <p:ext uri="{BB962C8B-B14F-4D97-AF65-F5344CB8AC3E}">
        <p14:creationId xmlns:p14="http://schemas.microsoft.com/office/powerpoint/2010/main" val="143184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Custom 2">
      <a:dk1>
        <a:srgbClr val="808080"/>
      </a:dk1>
      <a:lt1>
        <a:sysClr val="window" lastClr="FFFFFF"/>
      </a:lt1>
      <a:dk2>
        <a:srgbClr val="000000"/>
      </a:dk2>
      <a:lt2>
        <a:srgbClr val="E7E6E6"/>
      </a:lt2>
      <a:accent1>
        <a:srgbClr val="095879"/>
      </a:accent1>
      <a:accent2>
        <a:srgbClr val="1E9D9D"/>
      </a:accent2>
      <a:accent3>
        <a:srgbClr val="DADDA3"/>
      </a:accent3>
      <a:accent4>
        <a:srgbClr val="E9C660"/>
      </a:accent4>
      <a:accent5>
        <a:srgbClr val="D6404A"/>
      </a:accent5>
      <a:accent6>
        <a:srgbClr val="400095"/>
      </a:accent6>
      <a:hlink>
        <a:srgbClr val="400095"/>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eme1x">
  <a:themeElements>
    <a:clrScheme name="Custom 5">
      <a:dk1>
        <a:sysClr val="windowText" lastClr="000000"/>
      </a:dk1>
      <a:lt1>
        <a:sysClr val="window" lastClr="FFFFFF"/>
      </a:lt1>
      <a:dk2>
        <a:srgbClr val="323232"/>
      </a:dk2>
      <a:lt2>
        <a:srgbClr val="424B54"/>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ECB6FA40-ED9F-4D51-8B83-8653986EAB5A}" vid="{2D75C765-A27F-4E8F-8C0A-33338CAA0B8B}"/>
    </a:ext>
  </a:extLst>
</a:theme>
</file>

<file path=ppt/theme/theme3.xml><?xml version="1.0" encoding="utf-8"?>
<a:theme xmlns:a="http://schemas.openxmlformats.org/drawingml/2006/main" name="3_Larissa-Design">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ranklin Gothic">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rgbClr val="A50021"/>
          </a:solidFill>
          <a:round/>
          <a:headEnd/>
          <a:tailEnd/>
        </a:ln>
      </a:spPr>
      <a:bodyPr/>
      <a:lstStyle>
        <a:defPPr>
          <a:defRPr dirty="0"/>
        </a:defPPr>
      </a:lstStyle>
    </a:spDef>
  </a:objectDefaults>
  <a:extraClrSchemeLst/>
  <a:extLst>
    <a:ext uri="{05A4C25C-085E-4340-85A3-A5531E510DB2}">
      <thm15:themeFamily xmlns:thm15="http://schemas.microsoft.com/office/thememl/2012/main" name="LatentView July 2017" id="{211B9246-6093-8B41-BD60-18A1AD3ED0C1}" vid="{853AD8A1-E445-BC41-817E-41037020C800}"/>
    </a:ext>
  </a:extLst>
</a:theme>
</file>

<file path=ppt/theme/theme4.xml><?xml version="1.0" encoding="utf-8"?>
<a:theme xmlns:a="http://schemas.openxmlformats.org/drawingml/2006/main" name="2_Office Theme">
  <a:themeElements>
    <a:clrScheme name="Custom 2">
      <a:dk1>
        <a:srgbClr val="808080"/>
      </a:dk1>
      <a:lt1>
        <a:sysClr val="window" lastClr="FFFFFF"/>
      </a:lt1>
      <a:dk2>
        <a:srgbClr val="000000"/>
      </a:dk2>
      <a:lt2>
        <a:srgbClr val="E7E6E6"/>
      </a:lt2>
      <a:accent1>
        <a:srgbClr val="095879"/>
      </a:accent1>
      <a:accent2>
        <a:srgbClr val="1E9D9D"/>
      </a:accent2>
      <a:accent3>
        <a:srgbClr val="DADDA3"/>
      </a:accent3>
      <a:accent4>
        <a:srgbClr val="E9C660"/>
      </a:accent4>
      <a:accent5>
        <a:srgbClr val="D6404A"/>
      </a:accent5>
      <a:accent6>
        <a:srgbClr val="400095"/>
      </a:accent6>
      <a:hlink>
        <a:srgbClr val="400095"/>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38815</TotalTime>
  <Words>10205</Words>
  <Application>Microsoft Office PowerPoint</Application>
  <PresentationFormat>Widescreen</PresentationFormat>
  <Paragraphs>2065</Paragraphs>
  <Slides>88</Slides>
  <Notes>52</Notes>
  <HiddenSlides>0</HiddenSlides>
  <MMClips>0</MMClips>
  <ScaleCrop>false</ScaleCrop>
  <HeadingPairs>
    <vt:vector size="8" baseType="variant">
      <vt:variant>
        <vt:lpstr>Fonts Used</vt:lpstr>
      </vt:variant>
      <vt:variant>
        <vt:i4>26</vt:i4>
      </vt:variant>
      <vt:variant>
        <vt:lpstr>Theme</vt:lpstr>
      </vt:variant>
      <vt:variant>
        <vt:i4>4</vt:i4>
      </vt:variant>
      <vt:variant>
        <vt:lpstr>Embedded OLE Servers</vt:lpstr>
      </vt:variant>
      <vt:variant>
        <vt:i4>1</vt:i4>
      </vt:variant>
      <vt:variant>
        <vt:lpstr>Slide Titles</vt:lpstr>
      </vt:variant>
      <vt:variant>
        <vt:i4>88</vt:i4>
      </vt:variant>
    </vt:vector>
  </HeadingPairs>
  <TitlesOfParts>
    <vt:vector size="119" baseType="lpstr">
      <vt:lpstr>ＭＳ Ｐゴシック</vt:lpstr>
      <vt:lpstr>Arial</vt:lpstr>
      <vt:lpstr>Asap</vt:lpstr>
      <vt:lpstr>Calibri</vt:lpstr>
      <vt:lpstr>Calibri </vt:lpstr>
      <vt:lpstr>Calibri Light</vt:lpstr>
      <vt:lpstr>Cambria</vt:lpstr>
      <vt:lpstr>Cambria Math</vt:lpstr>
      <vt:lpstr>Century Gothic</vt:lpstr>
      <vt:lpstr>Courier New</vt:lpstr>
      <vt:lpstr>Dosis</vt:lpstr>
      <vt:lpstr>Franklin Gothic Book</vt:lpstr>
      <vt:lpstr>Franklin Gothic Medium</vt:lpstr>
      <vt:lpstr>Frutiger Linotype</vt:lpstr>
      <vt:lpstr>Mangal</vt:lpstr>
      <vt:lpstr>Monotype Sorts</vt:lpstr>
      <vt:lpstr>Open Sans</vt:lpstr>
      <vt:lpstr>Segoe Print</vt:lpstr>
      <vt:lpstr>Segoe UI</vt:lpstr>
      <vt:lpstr>Segoe UI Light</vt:lpstr>
      <vt:lpstr>Segoe UI Semibold</vt:lpstr>
      <vt:lpstr>Symbol</vt:lpstr>
      <vt:lpstr>Times New Roman</vt:lpstr>
      <vt:lpstr>Trebuchet MS</vt:lpstr>
      <vt:lpstr>Verdana</vt:lpstr>
      <vt:lpstr>Wingdings</vt:lpstr>
      <vt:lpstr>1_Office Theme</vt:lpstr>
      <vt:lpstr>Theme1x</vt:lpstr>
      <vt:lpstr>3_Larissa-Design</vt:lpstr>
      <vt:lpstr>2_Office Theme</vt:lpstr>
      <vt:lpstr>Document</vt:lpstr>
      <vt:lpstr>PowerPoint Presentation</vt:lpstr>
      <vt:lpstr>Agenda</vt:lpstr>
      <vt:lpstr>About LatentView</vt:lpstr>
      <vt:lpstr>LatentView at a glance</vt:lpstr>
      <vt:lpstr>Who we work with                                                                                   </vt:lpstr>
      <vt:lpstr>PowerPoint Presentation</vt:lpstr>
      <vt:lpstr>Data Engineering to Accelerate  Analytics</vt:lpstr>
      <vt:lpstr>Current State of Data Platforms</vt:lpstr>
      <vt:lpstr>Ideal Data Platform – Design Considerations</vt:lpstr>
      <vt:lpstr>Technology Architecture to Accelerate Analytics</vt:lpstr>
      <vt:lpstr>Case Study in Detail: Sysco Gravity </vt:lpstr>
      <vt:lpstr>Customer Demands</vt:lpstr>
      <vt:lpstr>Centralized Data Repository – Engineering Components</vt:lpstr>
      <vt:lpstr>Snapshot of Select Projects  Data Engineering</vt:lpstr>
      <vt:lpstr>Snapshot of Select Projects : Data Engineering</vt:lpstr>
      <vt:lpstr>Connecting Analytics Initiatives to  Business Goals By Optimization</vt:lpstr>
      <vt:lpstr>Connecting Analytics Initiatives to Business Goals by Optimization</vt:lpstr>
      <vt:lpstr>Case Study in Detail: Sears 95/5</vt:lpstr>
      <vt:lpstr>Supply Chain : Business Context</vt:lpstr>
      <vt:lpstr>Supply Chain : Sales &amp; Operations Planning Framework</vt:lpstr>
      <vt:lpstr>Supply Chain : Sales &amp; Operations Planning Framework</vt:lpstr>
      <vt:lpstr>Supply Chain : Sales &amp; Operations Planning Framework</vt:lpstr>
      <vt:lpstr>Supply Chain : Supply Planning &amp; Optimization</vt:lpstr>
      <vt:lpstr>Supply Chain : Dynamic Capacity Reallocation</vt:lpstr>
      <vt:lpstr>Supply Chain : Supply Planning &amp; Optimization</vt:lpstr>
      <vt:lpstr>Supply Chain : Inventory Planning</vt:lpstr>
      <vt:lpstr>Snapshot of Select Projects  Optimization</vt:lpstr>
      <vt:lpstr>Snapshot of Select Projects : Optimization</vt:lpstr>
      <vt:lpstr>Advanced Analytics for  Real Time Decision Making</vt:lpstr>
      <vt:lpstr>Advanced Analytics for Real Time Decision Making</vt:lpstr>
      <vt:lpstr>Case Study in Detail:  Shopzilla – Algorithmic Bidding</vt:lpstr>
      <vt:lpstr>Context: High volume, velocity and variety clickstream data</vt:lpstr>
      <vt:lpstr>Leveraging the right modeling techniques</vt:lpstr>
      <vt:lpstr>Synthesizing predictors by understanding data relationships</vt:lpstr>
      <vt:lpstr>Modeling process that integrates entire portfolio</vt:lpstr>
      <vt:lpstr>Modeling process that integrates entire portfolio</vt:lpstr>
      <vt:lpstr>Robust A/B testing to validate results</vt:lpstr>
      <vt:lpstr>Leveraging an industrial scheduler to manage process</vt:lpstr>
      <vt:lpstr>Summary of Solution</vt:lpstr>
      <vt:lpstr>High impact on net revenue and bidding process</vt:lpstr>
      <vt:lpstr>Snapshot of Select Projects  Advanced Analytics</vt:lpstr>
      <vt:lpstr>Snapshot of select projects : Advanced Analytics</vt:lpstr>
      <vt:lpstr>Leveraging Unconventional Data for  Business Insights</vt:lpstr>
      <vt:lpstr>Leveraging Unconventional Data for Business Insights</vt:lpstr>
      <vt:lpstr>Case Study in Detail:  Whirlpool Innovation Radar</vt:lpstr>
      <vt:lpstr>Innovation Radar: Key Highlights</vt:lpstr>
      <vt:lpstr>Innovation Radar: How it happens</vt:lpstr>
      <vt:lpstr>Product Development &amp; Excellence – Top Loading Washing Machine</vt:lpstr>
      <vt:lpstr>How is customer feedback of Brand A Top Load Washers compared  to other brands ?</vt:lpstr>
      <vt:lpstr>What is the overall Customer Rating for the product ? </vt:lpstr>
      <vt:lpstr>What are the opportunities for innovation ?</vt:lpstr>
      <vt:lpstr>Snapshot of Select Projects  Data Driven Innovation</vt:lpstr>
      <vt:lpstr>Snapshot of select projects: Data Driven Innovation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Harmonization for Efficient Digital Supply Chain</vt:lpstr>
      <vt:lpstr>Design &amp; Develop an Enterprise Level Marketing Framework </vt:lpstr>
      <vt:lpstr>PowerPoint Presentation</vt:lpstr>
      <vt:lpstr>Risk Optimization to Hedge Volatility in Crude Oil Prices </vt:lpstr>
      <vt:lpstr>Amplifying profit by Optimizing Bid Rates for ‘First spots’</vt:lpstr>
      <vt:lpstr>Maximize Business Value using Optimization and Personalization </vt:lpstr>
      <vt:lpstr>PowerPoint Presentation</vt:lpstr>
      <vt:lpstr>Accurate Power Consumption Forecasting for Successful Hedging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Emerging Social Media Trends driving Product Development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Naveen Kumar</dc:creator>
  <cp:lastModifiedBy>Shalabh Shalabh</cp:lastModifiedBy>
  <cp:revision>1350</cp:revision>
  <dcterms:created xsi:type="dcterms:W3CDTF">2017-06-22T09:01:20Z</dcterms:created>
  <dcterms:modified xsi:type="dcterms:W3CDTF">2017-12-07T12:30:12Z</dcterms:modified>
</cp:coreProperties>
</file>